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87" r:id="rId2"/>
    <p:sldId id="273" r:id="rId3"/>
    <p:sldId id="278" r:id="rId4"/>
    <p:sldId id="283" r:id="rId5"/>
    <p:sldId id="282" r:id="rId6"/>
    <p:sldId id="281" r:id="rId7"/>
    <p:sldId id="280" r:id="rId8"/>
    <p:sldId id="279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84" r:id="rId18"/>
    <p:sldId id="296" r:id="rId19"/>
    <p:sldId id="28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8A67-3FC9-4431-BEED-079841C8BDE6}" type="datetimeFigureOut">
              <a:rPr lang="it-IT" smtClean="0"/>
              <a:t>15/05/2017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3A2ACB5-F813-4342-8274-4A5B480F7F11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CasellaDiTesto 10"/>
          <p:cNvSpPr txBox="1"/>
          <p:nvPr userDrawn="1"/>
        </p:nvSpPr>
        <p:spPr>
          <a:xfrm>
            <a:off x="4038600" y="6356350"/>
            <a:ext cx="41148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361201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 advClick="0" advTm="35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8A67-3FC9-4431-BEED-079841C8BDE6}" type="datetimeFigureOut">
              <a:rPr lang="it-IT" smtClean="0"/>
              <a:t>15/05/2017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3A2ACB5-F813-4342-8274-4A5B480F7F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2852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8A67-3FC9-4431-BEED-079841C8BDE6}" type="datetimeFigureOut">
              <a:rPr lang="it-IT" smtClean="0"/>
              <a:t>15/05/2017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3A2ACB5-F813-4342-8274-4A5B480F7F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9722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8A67-3FC9-4431-BEED-079841C8BDE6}" type="datetimeFigureOut">
              <a:rPr lang="it-IT" smtClean="0"/>
              <a:t>15/05/2017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3A2ACB5-F813-4342-8274-4A5B480F7F11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0514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8A67-3FC9-4431-BEED-079841C8BDE6}" type="datetimeFigureOut">
              <a:rPr lang="it-IT" smtClean="0"/>
              <a:t>15/05/2017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3A2ACB5-F813-4342-8274-4A5B480F7F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0852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8A67-3FC9-4431-BEED-079841C8BDE6}" type="datetimeFigureOut">
              <a:rPr lang="it-IT" smtClean="0"/>
              <a:t>15/05/2017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ACB5-F813-4342-8274-4A5B480F7F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0806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8A67-3FC9-4431-BEED-079841C8BDE6}" type="datetimeFigureOut">
              <a:rPr lang="it-IT" smtClean="0"/>
              <a:t>15/05/2017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ACB5-F813-4342-8274-4A5B480F7F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0651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8A67-3FC9-4431-BEED-079841C8BDE6}" type="datetimeFigureOut">
              <a:rPr lang="it-IT" smtClean="0"/>
              <a:t>15/05/2017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ACB5-F813-4342-8274-4A5B480F7F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70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 advClick="0" advTm="35000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34088A67-3FC9-4431-BEED-079841C8BDE6}" type="datetimeFigureOut">
              <a:rPr lang="it-IT" smtClean="0"/>
              <a:t>15/05/2017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3A2ACB5-F813-4342-8274-4A5B480F7F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301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 advClick="0" advTm="35000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 userDrawn="1"/>
        </p:nvSpPr>
        <p:spPr>
          <a:xfrm>
            <a:off x="0" y="99241"/>
            <a:ext cx="2743200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26524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 advClick="0" advTm="35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8A67-3FC9-4431-BEED-079841C8BDE6}" type="datetimeFigureOut">
              <a:rPr lang="it-IT" smtClean="0"/>
              <a:t>15/05/2017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ACB5-F813-4342-8274-4A5B480F7F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210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 advClick="0" advTm="35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8A67-3FC9-4431-BEED-079841C8BDE6}" type="datetimeFigureOut">
              <a:rPr lang="it-IT" smtClean="0"/>
              <a:t>15/05/2017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3A2ACB5-F813-4342-8274-4A5B480F7F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767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 advClick="0" advTm="35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8A67-3FC9-4431-BEED-079841C8BDE6}" type="datetimeFigureOut">
              <a:rPr lang="it-IT" smtClean="0"/>
              <a:t>15/05/2017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ACB5-F813-4342-8274-4A5B480F7F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005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 advClick="0" advTm="35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8A67-3FC9-4431-BEED-079841C8BDE6}" type="datetimeFigureOut">
              <a:rPr lang="it-IT" smtClean="0"/>
              <a:t>15/05/2017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ACB5-F813-4342-8274-4A5B480F7F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273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 advClick="0" advTm="35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8A67-3FC9-4431-BEED-079841C8BDE6}" type="datetimeFigureOut">
              <a:rPr lang="it-IT" smtClean="0"/>
              <a:t>15/05/2017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ACB5-F813-4342-8274-4A5B480F7F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383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 advClick="0" advTm="35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5/15/2017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44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 advClick="0" advTm="35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8A67-3FC9-4431-BEED-079841C8BDE6}" type="datetimeFigureOut">
              <a:rPr lang="it-IT" smtClean="0"/>
              <a:t>15/05/2017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ACB5-F813-4342-8274-4A5B480F7F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072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 advClick="0" advTm="35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8A67-3FC9-4431-BEED-079841C8BDE6}" type="datetimeFigureOut">
              <a:rPr lang="it-IT" smtClean="0"/>
              <a:t>15/05/2017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ACB5-F813-4342-8274-4A5B480F7F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183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 advClick="0" advTm="35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88A67-3FC9-4431-BEED-079841C8BDE6}" type="datetimeFigureOut">
              <a:rPr lang="it-IT" smtClean="0"/>
              <a:t>15/05/2017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2ACB5-F813-4342-8274-4A5B480F7F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86428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55" r:id="rId18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 advClick="0" advTm="35000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5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12" Type="http://schemas.openxmlformats.org/officeDocument/2006/relationships/slide" Target="slide1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3.xml"/><Relationship Id="rId5" Type="http://schemas.openxmlformats.org/officeDocument/2006/relationships/slide" Target="slide5.xml"/><Relationship Id="rId15" Type="http://schemas.openxmlformats.org/officeDocument/2006/relationships/slide" Target="slide12.xml"/><Relationship Id="rId10" Type="http://schemas.openxmlformats.org/officeDocument/2006/relationships/slide" Target="slide11.xml"/><Relationship Id="rId4" Type="http://schemas.openxmlformats.org/officeDocument/2006/relationships/slide" Target="slide8.xml"/><Relationship Id="rId9" Type="http://schemas.openxmlformats.org/officeDocument/2006/relationships/slide" Target="slide10.xml"/><Relationship Id="rId1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interni, parete, divano, edificio&#10;&#10;Descrizione generata con affidabilità molto elev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00950"/>
          </a:xfrm>
          <a:prstGeom prst="rect">
            <a:avLst/>
          </a:prstGeom>
        </p:spPr>
      </p:pic>
      <p:sp>
        <p:nvSpPr>
          <p:cNvPr id="16" name="Sottotitolo 2"/>
          <p:cNvSpPr txBox="1">
            <a:spLocks/>
          </p:cNvSpPr>
          <p:nvPr/>
        </p:nvSpPr>
        <p:spPr>
          <a:xfrm>
            <a:off x="3171730" y="713542"/>
            <a:ext cx="8133478" cy="40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/>
              <a:t>SINTESI</a:t>
            </a:r>
            <a:endParaRPr lang="it-IT" sz="1800" dirty="0"/>
          </a:p>
        </p:txBody>
      </p:sp>
      <p:sp>
        <p:nvSpPr>
          <p:cNvPr id="18" name="Rettangolo 17"/>
          <p:cNvSpPr/>
          <p:nvPr/>
        </p:nvSpPr>
        <p:spPr>
          <a:xfrm>
            <a:off x="4116004" y="916825"/>
            <a:ext cx="73260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it-IT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Roma dalla monarchia</a:t>
            </a:r>
            <a:br>
              <a:rPr lang="it-IT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it-IT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alla Repubblica</a:t>
            </a:r>
          </a:p>
        </p:txBody>
      </p:sp>
    </p:spTree>
    <p:extLst>
      <p:ext uri="{BB962C8B-B14F-4D97-AF65-F5344CB8AC3E}">
        <p14:creationId xmlns:p14="http://schemas.microsoft.com/office/powerpoint/2010/main" val="3985139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wipe/>
      </p:transition>
    </mc:Choice>
    <mc:Fallback>
      <p:transition spd="slow" advClick="0" advTm="5000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Accesso dei plebei al consolato</a:t>
            </a:r>
          </a:p>
        </p:txBody>
      </p:sp>
      <p:sp>
        <p:nvSpPr>
          <p:cNvPr id="4" name="Ovale 3"/>
          <p:cNvSpPr/>
          <p:nvPr/>
        </p:nvSpPr>
        <p:spPr>
          <a:xfrm>
            <a:off x="11172347" y="1004518"/>
            <a:ext cx="549966" cy="510210"/>
          </a:xfrm>
          <a:prstGeom prst="ellipse">
            <a:avLst/>
          </a:prstGeom>
          <a:solidFill>
            <a:schemeClr val="tx1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8" name="Rettangolo con angoli arrotondati 7"/>
          <p:cNvSpPr/>
          <p:nvPr/>
        </p:nvSpPr>
        <p:spPr>
          <a:xfrm>
            <a:off x="6997148" y="3312787"/>
            <a:ext cx="4175199" cy="18990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 367 a.C., inoltre, i patrizi concessero finalmente ai plebei di accedere al consolato.</a:t>
            </a:r>
          </a:p>
        </p:txBody>
      </p:sp>
      <p:sp>
        <p:nvSpPr>
          <p:cNvPr id="7" name="Pulsante di azione: Inizio 6">
            <a:hlinkClick r:id="rId2" action="ppaction://hlinksldjump" highlightClick="1"/>
          </p:cNvPr>
          <p:cNvSpPr/>
          <p:nvPr/>
        </p:nvSpPr>
        <p:spPr>
          <a:xfrm>
            <a:off x="11357113" y="6371050"/>
            <a:ext cx="516835" cy="387559"/>
          </a:xfrm>
          <a:prstGeom prst="actionButtonBeginning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Segnaposto contenuto 9" descr="Immagine che contiene abbigliamento&#10;&#10;Descrizione generata con affidabilità elevata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43" y="2838759"/>
            <a:ext cx="6384983" cy="2850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1210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 advClick="0" advTm="3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2">
                    <a:lumMod val="20000"/>
                    <a:lumOff val="80000"/>
                  </a:schemeClr>
                </a:solidFill>
              </a:rPr>
              <a:t>Valore dei plebisciti anche per i patrizi</a:t>
            </a:r>
          </a:p>
        </p:txBody>
      </p:sp>
      <p:sp>
        <p:nvSpPr>
          <p:cNvPr id="4" name="Ovale 3"/>
          <p:cNvSpPr/>
          <p:nvPr/>
        </p:nvSpPr>
        <p:spPr>
          <a:xfrm>
            <a:off x="11172347" y="1004518"/>
            <a:ext cx="549966" cy="510210"/>
          </a:xfrm>
          <a:prstGeom prst="ellipse">
            <a:avLst/>
          </a:prstGeom>
          <a:solidFill>
            <a:schemeClr val="tx1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8" name="Rettangolo con angoli arrotondati 7"/>
          <p:cNvSpPr/>
          <p:nvPr/>
        </p:nvSpPr>
        <p:spPr>
          <a:xfrm>
            <a:off x="5817704" y="3312787"/>
            <a:ext cx="5904609" cy="23764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 286 a.C., la </a:t>
            </a:r>
            <a:r>
              <a:rPr lang="it-IT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lex</a:t>
            </a:r>
            <a:r>
              <a:rPr lang="it-IT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Hortensia 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stabilì che i plebisciti avessero valore di legge anche per i patrizi: con questa legge la plebe poté emettere deliberazioni vincolanti per tutta la città.</a:t>
            </a:r>
          </a:p>
        </p:txBody>
      </p:sp>
      <p:sp>
        <p:nvSpPr>
          <p:cNvPr id="7" name="Pulsante di azione: Inizio 6">
            <a:hlinkClick r:id="rId2" action="ppaction://hlinksldjump" highlightClick="1"/>
          </p:cNvPr>
          <p:cNvSpPr/>
          <p:nvPr/>
        </p:nvSpPr>
        <p:spPr>
          <a:xfrm>
            <a:off x="11357113" y="6371050"/>
            <a:ext cx="516835" cy="387559"/>
          </a:xfrm>
          <a:prstGeom prst="actionButtonBeginning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746049"/>
            <a:ext cx="4541036" cy="3602555"/>
          </a:xfrm>
        </p:spPr>
      </p:pic>
    </p:spTree>
    <p:extLst>
      <p:ext uri="{BB962C8B-B14F-4D97-AF65-F5344CB8AC3E}">
        <p14:creationId xmlns:p14="http://schemas.microsoft.com/office/powerpoint/2010/main" val="222626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 advClick="0" advTm="3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Affermazione di Roma sulla penisola</a:t>
            </a:r>
          </a:p>
        </p:txBody>
      </p:sp>
      <p:sp>
        <p:nvSpPr>
          <p:cNvPr id="4" name="Ovale 3"/>
          <p:cNvSpPr/>
          <p:nvPr/>
        </p:nvSpPr>
        <p:spPr>
          <a:xfrm>
            <a:off x="11105322" y="1004518"/>
            <a:ext cx="616991" cy="510210"/>
          </a:xfrm>
          <a:prstGeom prst="ellipse">
            <a:avLst/>
          </a:prstGeom>
          <a:solidFill>
            <a:schemeClr val="tx1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2"/>
                </a:solidFill>
              </a:rPr>
              <a:t>10</a:t>
            </a:r>
          </a:p>
        </p:txBody>
      </p:sp>
      <p:sp>
        <p:nvSpPr>
          <p:cNvPr id="8" name="Rettangolo con angoli arrotondati 7"/>
          <p:cNvSpPr/>
          <p:nvPr/>
        </p:nvSpPr>
        <p:spPr>
          <a:xfrm>
            <a:off x="5052391" y="2980683"/>
            <a:ext cx="5241791" cy="14057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Roma repubblicana espanse il proprio potere oltre i confini della città</a:t>
            </a:r>
          </a:p>
        </p:txBody>
      </p:sp>
      <p:sp>
        <p:nvSpPr>
          <p:cNvPr id="7" name="Pulsante di azione: Inizio 6">
            <a:hlinkClick r:id="rId2" action="ppaction://hlinksldjump" highlightClick="1"/>
          </p:cNvPr>
          <p:cNvSpPr/>
          <p:nvPr/>
        </p:nvSpPr>
        <p:spPr>
          <a:xfrm>
            <a:off x="11357113" y="6371050"/>
            <a:ext cx="516835" cy="387559"/>
          </a:xfrm>
          <a:prstGeom prst="actionButtonBeginning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Segnaposto contenuto 9" descr="Immagine che contiene testo, mappa&#10;&#10;Descrizione generata con affidabilità molto elevata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35" y="2279182"/>
            <a:ext cx="3103320" cy="3861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5860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 advClick="0" advTm="3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Conquista di </a:t>
            </a:r>
            <a:r>
              <a:rPr lang="it-IT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Veio</a:t>
            </a:r>
            <a:endParaRPr lang="it-IT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Ovale 3"/>
          <p:cNvSpPr/>
          <p:nvPr/>
        </p:nvSpPr>
        <p:spPr>
          <a:xfrm>
            <a:off x="11105322" y="1004518"/>
            <a:ext cx="616991" cy="510210"/>
          </a:xfrm>
          <a:prstGeom prst="ellipse">
            <a:avLst/>
          </a:prstGeom>
          <a:solidFill>
            <a:schemeClr val="tx1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2"/>
                </a:solidFill>
              </a:rPr>
              <a:t>11</a:t>
            </a:r>
          </a:p>
        </p:txBody>
      </p:sp>
      <p:sp>
        <p:nvSpPr>
          <p:cNvPr id="8" name="Rettangolo con angoli arrotondati 7"/>
          <p:cNvSpPr/>
          <p:nvPr/>
        </p:nvSpPr>
        <p:spPr>
          <a:xfrm>
            <a:off x="5052391" y="2980683"/>
            <a:ext cx="5691809" cy="27996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Dopo la conquista dell’etrusca </a:t>
            </a:r>
            <a:r>
              <a:rPr lang="it-IT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Veio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(396 a.C.), l’ascesa di Roma fuori dal Lazio è contrastata dai 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Galli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che sconfiggono l’esercito romano presso il fiume </a:t>
            </a:r>
            <a:r>
              <a:rPr lang="it-IT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Allia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(390 a.C.) e saccheggiano Roma.</a:t>
            </a:r>
          </a:p>
        </p:txBody>
      </p:sp>
      <p:sp>
        <p:nvSpPr>
          <p:cNvPr id="7" name="Pulsante di azione: Inizio 6">
            <a:hlinkClick r:id="rId2" action="ppaction://hlinksldjump" highlightClick="1"/>
          </p:cNvPr>
          <p:cNvSpPr/>
          <p:nvPr/>
        </p:nvSpPr>
        <p:spPr>
          <a:xfrm>
            <a:off x="11357113" y="6371050"/>
            <a:ext cx="516835" cy="387559"/>
          </a:xfrm>
          <a:prstGeom prst="actionButtonBeginning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8" descr="Immagine che contiene fotografia, vecchio, esterni, edificio&#10;&#10;Descrizione generata con affidabilità molto elevata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233952"/>
            <a:ext cx="3565108" cy="4305036"/>
          </a:xfrm>
        </p:spPr>
      </p:pic>
    </p:spTree>
    <p:extLst>
      <p:ext uri="{BB962C8B-B14F-4D97-AF65-F5344CB8AC3E}">
        <p14:creationId xmlns:p14="http://schemas.microsoft.com/office/powerpoint/2010/main" val="212811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 advClick="0" advTm="3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Sottomissione dei Latini</a:t>
            </a:r>
          </a:p>
        </p:txBody>
      </p:sp>
      <p:sp>
        <p:nvSpPr>
          <p:cNvPr id="4" name="Ovale 3"/>
          <p:cNvSpPr/>
          <p:nvPr/>
        </p:nvSpPr>
        <p:spPr>
          <a:xfrm>
            <a:off x="11105322" y="1004518"/>
            <a:ext cx="616991" cy="510210"/>
          </a:xfrm>
          <a:prstGeom prst="ellipse">
            <a:avLst/>
          </a:prstGeom>
          <a:solidFill>
            <a:schemeClr val="tx1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2"/>
                </a:solidFill>
              </a:rPr>
              <a:t>12</a:t>
            </a:r>
          </a:p>
        </p:txBody>
      </p:sp>
      <p:sp>
        <p:nvSpPr>
          <p:cNvPr id="8" name="Rettangolo con angoli arrotondati 7"/>
          <p:cNvSpPr/>
          <p:nvPr/>
        </p:nvSpPr>
        <p:spPr>
          <a:xfrm>
            <a:off x="5950226" y="2980683"/>
            <a:ext cx="5155096" cy="19888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Dalla guerra con le città della Lega latina (340-330 a.C.) Roma esce vincitrice: ha sottomesso tutte le città del Lazio.</a:t>
            </a:r>
          </a:p>
        </p:txBody>
      </p:sp>
      <p:sp>
        <p:nvSpPr>
          <p:cNvPr id="7" name="Pulsante di azione: Inizio 6">
            <a:hlinkClick r:id="rId2" action="ppaction://hlinksldjump" highlightClick="1"/>
          </p:cNvPr>
          <p:cNvSpPr/>
          <p:nvPr/>
        </p:nvSpPr>
        <p:spPr>
          <a:xfrm>
            <a:off x="11357113" y="6371050"/>
            <a:ext cx="516835" cy="387559"/>
          </a:xfrm>
          <a:prstGeom prst="actionButtonBeginning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Segnaposto contenuto 9" descr="Immagine che contiene interni, fotografia, parete&#10;&#10;Descrizione generata con affidabilità molto elevata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4" b="24280"/>
          <a:stretch/>
        </p:blipFill>
        <p:spPr>
          <a:xfrm>
            <a:off x="680321" y="2980683"/>
            <a:ext cx="4963948" cy="2113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9176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 advClick="0" advTm="3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2">
                    <a:lumMod val="20000"/>
                    <a:lumOff val="80000"/>
                  </a:schemeClr>
                </a:solidFill>
              </a:rPr>
              <a:t>Guerre sannitiche</a:t>
            </a:r>
          </a:p>
        </p:txBody>
      </p:sp>
      <p:sp>
        <p:nvSpPr>
          <p:cNvPr id="4" name="Ovale 3"/>
          <p:cNvSpPr/>
          <p:nvPr/>
        </p:nvSpPr>
        <p:spPr>
          <a:xfrm>
            <a:off x="11105322" y="1004518"/>
            <a:ext cx="616991" cy="510210"/>
          </a:xfrm>
          <a:prstGeom prst="ellipse">
            <a:avLst/>
          </a:prstGeom>
          <a:solidFill>
            <a:schemeClr val="tx1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2"/>
                </a:solidFill>
              </a:rPr>
              <a:t>13</a:t>
            </a:r>
          </a:p>
        </p:txBody>
      </p:sp>
      <p:sp>
        <p:nvSpPr>
          <p:cNvPr id="8" name="Rettangolo con angoli arrotondati 7"/>
          <p:cNvSpPr/>
          <p:nvPr/>
        </p:nvSpPr>
        <p:spPr>
          <a:xfrm>
            <a:off x="5208104" y="3267886"/>
            <a:ext cx="5897218" cy="19888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 343 al 290 a.C. Roma è coinvolta nello scontro con i Sanniti, popolo appenninico stanziatosi in Campania: lo scontro si conclude con la vittoria definitiva di Roma, che annette la  Campania.</a:t>
            </a:r>
          </a:p>
        </p:txBody>
      </p:sp>
      <p:sp>
        <p:nvSpPr>
          <p:cNvPr id="7" name="Pulsante di azione: Inizio 6">
            <a:hlinkClick r:id="rId2" action="ppaction://hlinksldjump" highlightClick="1"/>
          </p:cNvPr>
          <p:cNvSpPr/>
          <p:nvPr/>
        </p:nvSpPr>
        <p:spPr>
          <a:xfrm>
            <a:off x="11357113" y="6371050"/>
            <a:ext cx="516835" cy="387559"/>
          </a:xfrm>
          <a:prstGeom prst="actionButtonBeginning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95" y="2647614"/>
            <a:ext cx="3647596" cy="3554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6310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 advClick="0" advTm="3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2">
                    <a:lumMod val="20000"/>
                    <a:lumOff val="80000"/>
                  </a:schemeClr>
                </a:solidFill>
              </a:rPr>
              <a:t>Vittoria su Taranto e Pirro</a:t>
            </a:r>
          </a:p>
        </p:txBody>
      </p:sp>
      <p:sp>
        <p:nvSpPr>
          <p:cNvPr id="4" name="Ovale 3"/>
          <p:cNvSpPr/>
          <p:nvPr/>
        </p:nvSpPr>
        <p:spPr>
          <a:xfrm>
            <a:off x="11105322" y="1004518"/>
            <a:ext cx="616991" cy="510210"/>
          </a:xfrm>
          <a:prstGeom prst="ellipse">
            <a:avLst/>
          </a:prstGeom>
          <a:solidFill>
            <a:schemeClr val="tx1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2"/>
                </a:solidFill>
              </a:rPr>
              <a:t>14</a:t>
            </a:r>
          </a:p>
        </p:txBody>
      </p:sp>
      <p:sp>
        <p:nvSpPr>
          <p:cNvPr id="8" name="Rettangolo con angoli arrotondati 7"/>
          <p:cNvSpPr/>
          <p:nvPr/>
        </p:nvSpPr>
        <p:spPr>
          <a:xfrm>
            <a:off x="5208104" y="3013922"/>
            <a:ext cx="5897218" cy="24968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Quando poi Roma decide di sottomettere la colonia greca di Taranto, questa chiede aiuto a Pirro, re dell’Epiro (280 a.C.): dopo vari scontri, i Romani trionfano anche su Pirro a </a:t>
            </a:r>
            <a:r>
              <a:rPr lang="it-IT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Malevento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nel 275 a.C., e tre anni dopo annettono Taranto, la Puglia e la Calabria.</a:t>
            </a:r>
          </a:p>
        </p:txBody>
      </p:sp>
      <p:sp>
        <p:nvSpPr>
          <p:cNvPr id="7" name="Pulsante di azione: Inizio 6">
            <a:hlinkClick r:id="rId2" action="ppaction://hlinksldjump" highlightClick="1"/>
          </p:cNvPr>
          <p:cNvSpPr/>
          <p:nvPr/>
        </p:nvSpPr>
        <p:spPr>
          <a:xfrm>
            <a:off x="11357113" y="6371050"/>
            <a:ext cx="516835" cy="387559"/>
          </a:xfrm>
          <a:prstGeom prst="actionButtonBeginning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Segnaposto contenuto 9" descr="Immagine che contiene fotografia, interni&#10;&#10;Descrizione generata con affidabilità elevata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68" y="2486336"/>
            <a:ext cx="4090462" cy="4090462"/>
          </a:xfrm>
        </p:spPr>
      </p:pic>
    </p:spTree>
    <p:extLst>
      <p:ext uri="{BB962C8B-B14F-4D97-AF65-F5344CB8AC3E}">
        <p14:creationId xmlns:p14="http://schemas.microsoft.com/office/powerpoint/2010/main" val="343988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 advClick="0" advTm="3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llout: linea 19"/>
          <p:cNvSpPr/>
          <p:nvPr/>
        </p:nvSpPr>
        <p:spPr>
          <a:xfrm>
            <a:off x="8705258" y="4962505"/>
            <a:ext cx="2126750" cy="894955"/>
          </a:xfrm>
          <a:prstGeom prst="borderCallout1">
            <a:avLst>
              <a:gd name="adj1" fmla="val -1589"/>
              <a:gd name="adj2" fmla="val 50122"/>
              <a:gd name="adj3" fmla="val -76697"/>
              <a:gd name="adj4" fmla="val 40279"/>
            </a:avLst>
          </a:prstGeom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Lex</a:t>
            </a:r>
            <a:r>
              <a:rPr lang="it-IT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Hortensia 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amplia i poteri dei concili tributi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Gli avvenimenti</a:t>
            </a:r>
          </a:p>
        </p:txBody>
      </p:sp>
      <p:cxnSp>
        <p:nvCxnSpPr>
          <p:cNvPr id="4" name="Connettore diritto 3"/>
          <p:cNvCxnSpPr>
            <a:cxnSpLocks/>
          </p:cNvCxnSpPr>
          <p:nvPr/>
        </p:nvCxnSpPr>
        <p:spPr>
          <a:xfrm flipV="1">
            <a:off x="371061" y="4184176"/>
            <a:ext cx="11688417" cy="3511"/>
          </a:xfrm>
          <a:prstGeom prst="line">
            <a:avLst/>
          </a:prstGeom>
          <a:ln w="76200">
            <a:solidFill>
              <a:schemeClr val="bg1">
                <a:lumMod val="85000"/>
                <a:lumOff val="1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e 5"/>
          <p:cNvSpPr/>
          <p:nvPr/>
        </p:nvSpPr>
        <p:spPr>
          <a:xfrm>
            <a:off x="680321" y="3923880"/>
            <a:ext cx="1029209" cy="5565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504 a.C.</a:t>
            </a:r>
          </a:p>
        </p:txBody>
      </p:sp>
      <p:sp>
        <p:nvSpPr>
          <p:cNvPr id="7" name="Callout: linea 6"/>
          <p:cNvSpPr/>
          <p:nvPr/>
        </p:nvSpPr>
        <p:spPr>
          <a:xfrm>
            <a:off x="368895" y="5075581"/>
            <a:ext cx="1972345" cy="781879"/>
          </a:xfrm>
          <a:prstGeom prst="borderCallout1">
            <a:avLst>
              <a:gd name="adj1" fmla="val -1589"/>
              <a:gd name="adj2" fmla="val 50122"/>
              <a:gd name="adj3" fmla="val -76697"/>
              <a:gd name="adj4" fmla="val 40279"/>
            </a:avLst>
          </a:prstGeom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Vittoria contro il re etrusco Porsenna</a:t>
            </a:r>
          </a:p>
        </p:txBody>
      </p:sp>
      <p:sp>
        <p:nvSpPr>
          <p:cNvPr id="8" name="Ovale 7"/>
          <p:cNvSpPr/>
          <p:nvPr/>
        </p:nvSpPr>
        <p:spPr>
          <a:xfrm>
            <a:off x="2018981" y="3862982"/>
            <a:ext cx="1115349" cy="5565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496 a.C.</a:t>
            </a:r>
          </a:p>
        </p:txBody>
      </p:sp>
      <p:sp>
        <p:nvSpPr>
          <p:cNvPr id="9" name="Callout: linea 8"/>
          <p:cNvSpPr/>
          <p:nvPr/>
        </p:nvSpPr>
        <p:spPr>
          <a:xfrm>
            <a:off x="940904" y="2331119"/>
            <a:ext cx="2621923" cy="781879"/>
          </a:xfrm>
          <a:prstGeom prst="borderCallout1">
            <a:avLst>
              <a:gd name="adj1" fmla="val 101801"/>
              <a:gd name="adj2" fmla="val 51466"/>
              <a:gd name="adj3" fmla="val 192795"/>
              <a:gd name="adj4" fmla="val 62487"/>
            </a:avLst>
          </a:prstGeom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Battaglia del lago </a:t>
            </a:r>
            <a:r>
              <a:rPr lang="it-IT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Regillo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Nascita della Lega Latina</a:t>
            </a:r>
          </a:p>
        </p:txBody>
      </p:sp>
      <p:sp>
        <p:nvSpPr>
          <p:cNvPr id="10" name="Ovale 9"/>
          <p:cNvSpPr/>
          <p:nvPr/>
        </p:nvSpPr>
        <p:spPr>
          <a:xfrm>
            <a:off x="3275804" y="3916859"/>
            <a:ext cx="1452450" cy="5636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451-450 a.C.</a:t>
            </a:r>
          </a:p>
        </p:txBody>
      </p:sp>
      <p:sp>
        <p:nvSpPr>
          <p:cNvPr id="11" name="Callout: linea 10"/>
          <p:cNvSpPr/>
          <p:nvPr/>
        </p:nvSpPr>
        <p:spPr>
          <a:xfrm>
            <a:off x="3167625" y="5075582"/>
            <a:ext cx="1560629" cy="781879"/>
          </a:xfrm>
          <a:prstGeom prst="borderCallout1">
            <a:avLst>
              <a:gd name="adj1" fmla="val -1589"/>
              <a:gd name="adj2" fmla="val 50122"/>
              <a:gd name="adj3" fmla="val -76697"/>
              <a:gd name="adj4" fmla="val 40279"/>
            </a:avLst>
          </a:prstGeom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Leggi delle </a:t>
            </a:r>
          </a:p>
          <a:p>
            <a:pPr algn="ctr"/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XII Tavole</a:t>
            </a:r>
          </a:p>
        </p:txBody>
      </p:sp>
      <p:sp>
        <p:nvSpPr>
          <p:cNvPr id="12" name="Ovale 11"/>
          <p:cNvSpPr/>
          <p:nvPr/>
        </p:nvSpPr>
        <p:spPr>
          <a:xfrm>
            <a:off x="5042778" y="3860442"/>
            <a:ext cx="1115349" cy="5565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367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a.C.</a:t>
            </a:r>
          </a:p>
        </p:txBody>
      </p:sp>
      <p:sp>
        <p:nvSpPr>
          <p:cNvPr id="13" name="Callout: linea 12"/>
          <p:cNvSpPr/>
          <p:nvPr/>
        </p:nvSpPr>
        <p:spPr>
          <a:xfrm>
            <a:off x="4614279" y="2099283"/>
            <a:ext cx="2290104" cy="1215002"/>
          </a:xfrm>
          <a:prstGeom prst="borderCallout1">
            <a:avLst>
              <a:gd name="adj1" fmla="val 101801"/>
              <a:gd name="adj2" fmla="val 51466"/>
              <a:gd name="adj3" fmla="val 143774"/>
              <a:gd name="adj4" fmla="val 49013"/>
            </a:avLst>
          </a:prstGeom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Leges</a:t>
            </a:r>
            <a:r>
              <a:rPr lang="it-IT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Liciniae</a:t>
            </a:r>
            <a:r>
              <a:rPr lang="it-IT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Sextiae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accesso dei plebei al consolato</a:t>
            </a:r>
          </a:p>
        </p:txBody>
      </p:sp>
      <p:sp>
        <p:nvSpPr>
          <p:cNvPr id="14" name="Ovale 13"/>
          <p:cNvSpPr/>
          <p:nvPr/>
        </p:nvSpPr>
        <p:spPr>
          <a:xfrm>
            <a:off x="6158127" y="3820291"/>
            <a:ext cx="1566273" cy="58972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343-290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a.C.</a:t>
            </a:r>
          </a:p>
        </p:txBody>
      </p:sp>
      <p:sp>
        <p:nvSpPr>
          <p:cNvPr id="15" name="Callout: linea 14"/>
          <p:cNvSpPr/>
          <p:nvPr/>
        </p:nvSpPr>
        <p:spPr>
          <a:xfrm>
            <a:off x="6322249" y="4972819"/>
            <a:ext cx="1588924" cy="727403"/>
          </a:xfrm>
          <a:prstGeom prst="borderCallout1">
            <a:avLst>
              <a:gd name="adj1" fmla="val -1589"/>
              <a:gd name="adj2" fmla="val 50122"/>
              <a:gd name="adj3" fmla="val -76697"/>
              <a:gd name="adj4" fmla="val 40279"/>
            </a:avLst>
          </a:prstGeom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Guerre sannitiche</a:t>
            </a:r>
          </a:p>
        </p:txBody>
      </p:sp>
      <p:sp>
        <p:nvSpPr>
          <p:cNvPr id="16" name="Ovale 15"/>
          <p:cNvSpPr/>
          <p:nvPr/>
        </p:nvSpPr>
        <p:spPr>
          <a:xfrm>
            <a:off x="7724400" y="3820291"/>
            <a:ext cx="1010796" cy="58972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338  a.C.</a:t>
            </a:r>
          </a:p>
        </p:txBody>
      </p:sp>
      <p:sp>
        <p:nvSpPr>
          <p:cNvPr id="17" name="Callout: linea 16"/>
          <p:cNvSpPr/>
          <p:nvPr/>
        </p:nvSpPr>
        <p:spPr>
          <a:xfrm>
            <a:off x="7295900" y="2386659"/>
            <a:ext cx="1972345" cy="662509"/>
          </a:xfrm>
          <a:prstGeom prst="borderCallout1">
            <a:avLst>
              <a:gd name="adj1" fmla="val 101801"/>
              <a:gd name="adj2" fmla="val 51466"/>
              <a:gd name="adj3" fmla="val 209312"/>
              <a:gd name="adj4" fmla="val 46998"/>
            </a:avLst>
          </a:prstGeom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Scioglimento della lega latina</a:t>
            </a:r>
          </a:p>
        </p:txBody>
      </p:sp>
      <p:sp>
        <p:nvSpPr>
          <p:cNvPr id="19" name="Ovale 18"/>
          <p:cNvSpPr/>
          <p:nvPr/>
        </p:nvSpPr>
        <p:spPr>
          <a:xfrm>
            <a:off x="8892522" y="3829371"/>
            <a:ext cx="1198704" cy="57695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287 a.C.</a:t>
            </a:r>
          </a:p>
        </p:txBody>
      </p:sp>
      <p:sp>
        <p:nvSpPr>
          <p:cNvPr id="23" name="Ovale 22"/>
          <p:cNvSpPr/>
          <p:nvPr/>
        </p:nvSpPr>
        <p:spPr>
          <a:xfrm>
            <a:off x="10248552" y="3902370"/>
            <a:ext cx="1543845" cy="5636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282-272  a.C.</a:t>
            </a:r>
          </a:p>
        </p:txBody>
      </p:sp>
      <p:sp>
        <p:nvSpPr>
          <p:cNvPr id="24" name="Callout: linea 23"/>
          <p:cNvSpPr/>
          <p:nvPr/>
        </p:nvSpPr>
        <p:spPr>
          <a:xfrm>
            <a:off x="9900620" y="2386659"/>
            <a:ext cx="1972345" cy="639967"/>
          </a:xfrm>
          <a:prstGeom prst="borderCallout1">
            <a:avLst>
              <a:gd name="adj1" fmla="val 101801"/>
              <a:gd name="adj2" fmla="val 51466"/>
              <a:gd name="adj3" fmla="val 235288"/>
              <a:gd name="adj4" fmla="val 55060"/>
            </a:avLst>
          </a:prstGeom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Guerra contro Taranto e Pirro</a:t>
            </a:r>
          </a:p>
        </p:txBody>
      </p:sp>
    </p:spTree>
    <p:extLst>
      <p:ext uri="{BB962C8B-B14F-4D97-AF65-F5344CB8AC3E}">
        <p14:creationId xmlns:p14="http://schemas.microsoft.com/office/powerpoint/2010/main" val="6728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 advClick="0" advTm="35000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6000"/>
                  <a:shade val="100000"/>
                  <a:hueMod val="92000"/>
                  <a:satMod val="200000"/>
                  <a:lumMod val="138000"/>
                </a:schemeClr>
              </a:gs>
              <a:gs pos="50000">
                <a:schemeClr val="bg2">
                  <a:shade val="100000"/>
                  <a:hueMod val="100000"/>
                  <a:satMod val="110000"/>
                  <a:lumMod val="130000"/>
                </a:schemeClr>
              </a:gs>
              <a:gs pos="100000">
                <a:schemeClr val="bg2">
                  <a:shade val="78000"/>
                  <a:hueMod val="106000"/>
                  <a:satMod val="120000"/>
                  <a:lumMod val="79000"/>
                </a:schemeClr>
              </a:gs>
            </a:gsLst>
            <a:lin ang="2520000" scaled="0"/>
          </a:gradFill>
          <a:ln>
            <a:noFill/>
          </a:ln>
          <a:effectLst/>
        </p:spPr>
      </p:sp>
      <p:pic>
        <p:nvPicPr>
          <p:cNvPr id="11" name="Picture 10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5" name="Picture 14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/>
          <a:srcRect l="32221" t="23385" r="20502" b="14462"/>
          <a:stretch/>
        </p:blipFill>
        <p:spPr>
          <a:xfrm>
            <a:off x="4484477" y="745588"/>
            <a:ext cx="7571206" cy="5598941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21" name="Picture 20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5773" y="2063262"/>
            <a:ext cx="4691269" cy="266113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it-IT" sz="5400" dirty="0"/>
              <a:t>Roma </a:t>
            </a:r>
            <a:br>
              <a:rPr lang="it-IT" sz="5400" dirty="0"/>
            </a:br>
            <a:r>
              <a:rPr lang="it-IT" sz="5400" dirty="0"/>
              <a:t>dalla monarchia alla repubblica</a:t>
            </a:r>
          </a:p>
        </p:txBody>
      </p:sp>
    </p:spTree>
    <p:extLst>
      <p:ext uri="{BB962C8B-B14F-4D97-AF65-F5344CB8AC3E}">
        <p14:creationId xmlns:p14="http://schemas.microsoft.com/office/powerpoint/2010/main" val="2412640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interni, parete, divano, edificio&#10;&#10;Descrizione generata con affidabilità molto elev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00950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171730" y="713542"/>
            <a:ext cx="8133478" cy="406566"/>
          </a:xfrm>
        </p:spPr>
        <p:txBody>
          <a:bodyPr>
            <a:normAutofit/>
          </a:bodyPr>
          <a:lstStyle/>
          <a:p>
            <a:r>
              <a:rPr lang="it-IT" sz="1800" dirty="0"/>
              <a:t>SINTESI</a:t>
            </a:r>
          </a:p>
        </p:txBody>
      </p:sp>
      <p:sp>
        <p:nvSpPr>
          <p:cNvPr id="4" name="Rettangolo 3"/>
          <p:cNvSpPr/>
          <p:nvPr/>
        </p:nvSpPr>
        <p:spPr>
          <a:xfrm>
            <a:off x="154948" y="6726621"/>
            <a:ext cx="3286539" cy="73866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5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</a:t>
            </a:r>
          </a:p>
          <a:p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V. Calvani, </a:t>
            </a:r>
            <a:r>
              <a:rPr lang="it-IT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Sulle vie del passato</a:t>
            </a:r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vol.1, Mondadori, Milano, 2014</a:t>
            </a:r>
          </a:p>
        </p:txBody>
      </p:sp>
      <p:sp>
        <p:nvSpPr>
          <p:cNvPr id="10" name="Ovale 9"/>
          <p:cNvSpPr/>
          <p:nvPr/>
        </p:nvSpPr>
        <p:spPr>
          <a:xfrm>
            <a:off x="8770550" y="3348668"/>
            <a:ext cx="1772400" cy="11915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dirty="0">
                <a:latin typeface="Brush Script MT" panose="03060802040406070304" pitchFamily="66" charset="0"/>
              </a:rPr>
              <a:t>Fine</a:t>
            </a:r>
          </a:p>
        </p:txBody>
      </p:sp>
      <p:sp>
        <p:nvSpPr>
          <p:cNvPr id="8" name="Rettangolo 7"/>
          <p:cNvSpPr/>
          <p:nvPr/>
        </p:nvSpPr>
        <p:spPr>
          <a:xfrm>
            <a:off x="4116004" y="916825"/>
            <a:ext cx="73260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it-IT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Roma dalla monarchia</a:t>
            </a:r>
            <a:br>
              <a:rPr lang="it-IT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it-IT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alla Repubblica</a:t>
            </a:r>
          </a:p>
        </p:txBody>
      </p:sp>
    </p:spTree>
    <p:extLst>
      <p:ext uri="{BB962C8B-B14F-4D97-AF65-F5344CB8AC3E}">
        <p14:creationId xmlns:p14="http://schemas.microsoft.com/office/powerpoint/2010/main" val="1164655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wipe/>
      </p:transition>
    </mc:Choice>
    <mc:Fallback>
      <p:transition spd="slow" advClick="0" advTm="5000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ttangolo 72"/>
          <p:cNvSpPr/>
          <p:nvPr/>
        </p:nvSpPr>
        <p:spPr>
          <a:xfrm>
            <a:off x="0" y="588899"/>
            <a:ext cx="12165533" cy="1378226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5400" b="1" spc="5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</a:rPr>
              <a:t>MAPPA CONCETTUALE</a:t>
            </a:r>
          </a:p>
          <a:p>
            <a:pPr algn="ctr"/>
            <a:r>
              <a:rPr lang="it-IT" sz="1600" spc="5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dobe Heiti Std R" panose="020B0400000000000000" pitchFamily="34" charset="-128"/>
                <a:cs typeface="Calibri" panose="020F0502020204030204" pitchFamily="34" charset="0"/>
              </a:rPr>
              <a:t>Clicca sui numeri per leggere gli approfondimenti</a:t>
            </a:r>
          </a:p>
        </p:txBody>
      </p:sp>
      <p:cxnSp>
        <p:nvCxnSpPr>
          <p:cNvPr id="101" name="Connettore 2 100"/>
          <p:cNvCxnSpPr>
            <a:cxnSpLocks/>
          </p:cNvCxnSpPr>
          <p:nvPr/>
        </p:nvCxnSpPr>
        <p:spPr>
          <a:xfrm flipV="1">
            <a:off x="3262938" y="3751193"/>
            <a:ext cx="7202966" cy="19049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con angoli arrotondati 1"/>
          <p:cNvSpPr/>
          <p:nvPr/>
        </p:nvSpPr>
        <p:spPr>
          <a:xfrm>
            <a:off x="404191" y="1710358"/>
            <a:ext cx="2739891" cy="1178616"/>
          </a:xfrm>
          <a:prstGeom prst="round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Nascita della repubblica romana</a:t>
            </a:r>
          </a:p>
        </p:txBody>
      </p:sp>
      <p:sp>
        <p:nvSpPr>
          <p:cNvPr id="3" name="Freccia in giù 2"/>
          <p:cNvSpPr/>
          <p:nvPr/>
        </p:nvSpPr>
        <p:spPr>
          <a:xfrm>
            <a:off x="4105272" y="2026340"/>
            <a:ext cx="287407" cy="227357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con angoli arrotondati 3"/>
          <p:cNvSpPr/>
          <p:nvPr/>
        </p:nvSpPr>
        <p:spPr>
          <a:xfrm>
            <a:off x="3262939" y="2279374"/>
            <a:ext cx="1896712" cy="7686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</a:rPr>
              <a:t>Due consoli eletti annualmente</a:t>
            </a:r>
          </a:p>
        </p:txBody>
      </p:sp>
      <p:sp>
        <p:nvSpPr>
          <p:cNvPr id="11" name="Rettangolo con angoli arrotondati 10"/>
          <p:cNvSpPr/>
          <p:nvPr/>
        </p:nvSpPr>
        <p:spPr>
          <a:xfrm>
            <a:off x="53008" y="3564835"/>
            <a:ext cx="3273287" cy="67586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Secessione Aventino: maggiori diritti alla plebe</a:t>
            </a:r>
          </a:p>
        </p:txBody>
      </p:sp>
      <p:cxnSp>
        <p:nvCxnSpPr>
          <p:cNvPr id="25" name="Connettore 2 24"/>
          <p:cNvCxnSpPr>
            <a:cxnSpLocks/>
          </p:cNvCxnSpPr>
          <p:nvPr/>
        </p:nvCxnSpPr>
        <p:spPr>
          <a:xfrm flipV="1">
            <a:off x="3144082" y="2013087"/>
            <a:ext cx="7321822" cy="13253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ccia in giù 39"/>
          <p:cNvSpPr/>
          <p:nvPr/>
        </p:nvSpPr>
        <p:spPr>
          <a:xfrm>
            <a:off x="1361232" y="2888973"/>
            <a:ext cx="543339" cy="675861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1" name="Rettangolo 40"/>
          <p:cNvSpPr/>
          <p:nvPr/>
        </p:nvSpPr>
        <p:spPr>
          <a:xfrm>
            <a:off x="3395870" y="4022862"/>
            <a:ext cx="1763781" cy="5184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</a:rPr>
              <a:t>Tribunato della plebe</a:t>
            </a:r>
          </a:p>
        </p:txBody>
      </p:sp>
      <p:sp>
        <p:nvSpPr>
          <p:cNvPr id="64" name="Freccia in giù 63"/>
          <p:cNvSpPr/>
          <p:nvPr/>
        </p:nvSpPr>
        <p:spPr>
          <a:xfrm>
            <a:off x="1319626" y="4266370"/>
            <a:ext cx="543339" cy="1063899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4" name="Ovale 73">
            <a:hlinkClick r:id="rId2" action="ppaction://hlinksldjump"/>
          </p:cNvPr>
          <p:cNvSpPr/>
          <p:nvPr/>
        </p:nvSpPr>
        <p:spPr>
          <a:xfrm>
            <a:off x="53008" y="1710359"/>
            <a:ext cx="549966" cy="510210"/>
          </a:xfrm>
          <a:prstGeom prst="ellipse">
            <a:avLst/>
          </a:prstGeom>
          <a:solidFill>
            <a:schemeClr val="tx1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75" name="Ovale 74">
            <a:hlinkClick r:id="rId3" action="ppaction://hlinksldjump"/>
          </p:cNvPr>
          <p:cNvSpPr/>
          <p:nvPr/>
        </p:nvSpPr>
        <p:spPr>
          <a:xfrm>
            <a:off x="3262938" y="2659547"/>
            <a:ext cx="394661" cy="378927"/>
          </a:xfrm>
          <a:prstGeom prst="ellipse">
            <a:avLst/>
          </a:prstGeom>
          <a:solidFill>
            <a:schemeClr val="tx1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77" name="Ovale 76">
            <a:hlinkClick r:id="rId4" action="ppaction://hlinksldjump"/>
          </p:cNvPr>
          <p:cNvSpPr/>
          <p:nvPr/>
        </p:nvSpPr>
        <p:spPr>
          <a:xfrm>
            <a:off x="53007" y="3439351"/>
            <a:ext cx="473337" cy="440222"/>
          </a:xfrm>
          <a:prstGeom prst="ellipse">
            <a:avLst/>
          </a:prstGeom>
          <a:solidFill>
            <a:schemeClr val="tx1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88" name="Rettangolo con angoli arrotondati 87"/>
          <p:cNvSpPr/>
          <p:nvPr/>
        </p:nvSpPr>
        <p:spPr>
          <a:xfrm>
            <a:off x="5242070" y="2282687"/>
            <a:ext cx="1463530" cy="7686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</a:rPr>
              <a:t>Senato con funzione consultiva</a:t>
            </a:r>
          </a:p>
        </p:txBody>
      </p:sp>
      <p:sp>
        <p:nvSpPr>
          <p:cNvPr id="91" name="Ovale 90">
            <a:hlinkClick r:id="rId5" action="ppaction://hlinksldjump"/>
          </p:cNvPr>
          <p:cNvSpPr/>
          <p:nvPr/>
        </p:nvSpPr>
        <p:spPr>
          <a:xfrm>
            <a:off x="5226735" y="2652090"/>
            <a:ext cx="352428" cy="378516"/>
          </a:xfrm>
          <a:prstGeom prst="ellipse">
            <a:avLst/>
          </a:prstGeom>
          <a:solidFill>
            <a:schemeClr val="tx1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93" name="Freccia in giù 92"/>
          <p:cNvSpPr/>
          <p:nvPr/>
        </p:nvSpPr>
        <p:spPr>
          <a:xfrm>
            <a:off x="5860569" y="2033382"/>
            <a:ext cx="287407" cy="227357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4" name="Rettangolo con angoli arrotondati 93"/>
          <p:cNvSpPr/>
          <p:nvPr/>
        </p:nvSpPr>
        <p:spPr>
          <a:xfrm>
            <a:off x="6745557" y="2261979"/>
            <a:ext cx="1699398" cy="7982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</a:rPr>
              <a:t>Nuove magistrature: </a:t>
            </a:r>
            <a:r>
              <a:rPr lang="it-IT" sz="900" dirty="0">
                <a:solidFill>
                  <a:schemeClr val="bg1"/>
                </a:solidFill>
              </a:rPr>
              <a:t>questura, pretura, </a:t>
            </a:r>
          </a:p>
          <a:p>
            <a:pPr algn="r"/>
            <a:r>
              <a:rPr lang="it-IT" sz="900" dirty="0">
                <a:solidFill>
                  <a:schemeClr val="bg1"/>
                </a:solidFill>
              </a:rPr>
              <a:t>censura, edilità</a:t>
            </a:r>
          </a:p>
        </p:txBody>
      </p:sp>
      <p:sp>
        <p:nvSpPr>
          <p:cNvPr id="95" name="Ovale 94">
            <a:hlinkClick r:id="rId6" action="ppaction://hlinksldjump"/>
          </p:cNvPr>
          <p:cNvSpPr/>
          <p:nvPr/>
        </p:nvSpPr>
        <p:spPr>
          <a:xfrm>
            <a:off x="6734160" y="2241274"/>
            <a:ext cx="352428" cy="378516"/>
          </a:xfrm>
          <a:prstGeom prst="ellipse">
            <a:avLst/>
          </a:prstGeom>
          <a:solidFill>
            <a:schemeClr val="tx1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96" name="Freccia in giù 95"/>
          <p:cNvSpPr/>
          <p:nvPr/>
        </p:nvSpPr>
        <p:spPr>
          <a:xfrm>
            <a:off x="7364056" y="2012675"/>
            <a:ext cx="287407" cy="227357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7" name="Rettangolo con angoli arrotondati 96"/>
          <p:cNvSpPr/>
          <p:nvPr/>
        </p:nvSpPr>
        <p:spPr>
          <a:xfrm>
            <a:off x="8498789" y="2269848"/>
            <a:ext cx="1796889" cy="8085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</a:rPr>
              <a:t>Assemblee popolari:</a:t>
            </a:r>
          </a:p>
          <a:p>
            <a:pPr algn="r"/>
            <a:r>
              <a:rPr lang="it-IT" sz="900" dirty="0">
                <a:solidFill>
                  <a:schemeClr val="bg1"/>
                </a:solidFill>
              </a:rPr>
              <a:t>Comizi centuriati </a:t>
            </a:r>
          </a:p>
          <a:p>
            <a:pPr algn="r"/>
            <a:r>
              <a:rPr lang="it-IT" sz="900" dirty="0">
                <a:solidFill>
                  <a:schemeClr val="bg1"/>
                </a:solidFill>
              </a:rPr>
              <a:t>e comizi tributi</a:t>
            </a:r>
          </a:p>
        </p:txBody>
      </p:sp>
      <p:sp>
        <p:nvSpPr>
          <p:cNvPr id="98" name="Ovale 97">
            <a:hlinkClick r:id="rId7" action="ppaction://hlinksldjump"/>
          </p:cNvPr>
          <p:cNvSpPr/>
          <p:nvPr/>
        </p:nvSpPr>
        <p:spPr>
          <a:xfrm>
            <a:off x="8484912" y="2237133"/>
            <a:ext cx="352428" cy="378516"/>
          </a:xfrm>
          <a:prstGeom prst="ellipse">
            <a:avLst/>
          </a:prstGeom>
          <a:solidFill>
            <a:schemeClr val="tx1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99" name="Freccia in giù 98"/>
          <p:cNvSpPr/>
          <p:nvPr/>
        </p:nvSpPr>
        <p:spPr>
          <a:xfrm>
            <a:off x="8879360" y="2030900"/>
            <a:ext cx="287407" cy="227357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" name="Rettangolo 102"/>
          <p:cNvSpPr/>
          <p:nvPr/>
        </p:nvSpPr>
        <p:spPr>
          <a:xfrm>
            <a:off x="5226735" y="4029902"/>
            <a:ext cx="2247490" cy="677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</a:rPr>
              <a:t>Accesso dei plebei al consolato </a:t>
            </a:r>
          </a:p>
          <a:p>
            <a:pPr algn="r"/>
            <a:r>
              <a:rPr lang="it-IT" sz="1000" i="1" dirty="0">
                <a:solidFill>
                  <a:schemeClr val="bg1"/>
                </a:solidFill>
              </a:rPr>
              <a:t>(</a:t>
            </a:r>
            <a:r>
              <a:rPr lang="it-IT" sz="1000" i="1" dirty="0" err="1">
                <a:solidFill>
                  <a:schemeClr val="bg1"/>
                </a:solidFill>
              </a:rPr>
              <a:t>Leges</a:t>
            </a:r>
            <a:r>
              <a:rPr lang="it-IT" sz="1000" i="1" dirty="0">
                <a:solidFill>
                  <a:schemeClr val="bg1"/>
                </a:solidFill>
              </a:rPr>
              <a:t> </a:t>
            </a:r>
            <a:r>
              <a:rPr lang="it-IT" sz="1000" i="1" dirty="0" err="1">
                <a:solidFill>
                  <a:schemeClr val="bg1"/>
                </a:solidFill>
              </a:rPr>
              <a:t>Liciniae</a:t>
            </a:r>
            <a:r>
              <a:rPr lang="it-IT" sz="1000" i="1" dirty="0">
                <a:solidFill>
                  <a:schemeClr val="bg1"/>
                </a:solidFill>
              </a:rPr>
              <a:t> </a:t>
            </a:r>
            <a:r>
              <a:rPr lang="it-IT" sz="1000" i="1" dirty="0" err="1">
                <a:solidFill>
                  <a:schemeClr val="bg1"/>
                </a:solidFill>
              </a:rPr>
              <a:t>Sextiae</a:t>
            </a:r>
            <a:r>
              <a:rPr lang="it-IT" sz="1000" i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04" name="Freccia in giù 103"/>
          <p:cNvSpPr/>
          <p:nvPr/>
        </p:nvSpPr>
        <p:spPr>
          <a:xfrm>
            <a:off x="4115833" y="3782252"/>
            <a:ext cx="287407" cy="227357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Freccia in giù 104"/>
          <p:cNvSpPr/>
          <p:nvPr/>
        </p:nvSpPr>
        <p:spPr>
          <a:xfrm>
            <a:off x="6072598" y="3778111"/>
            <a:ext cx="287407" cy="227357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6" name="Ovale 105">
            <a:hlinkClick r:id="rId8" action="ppaction://hlinksldjump"/>
          </p:cNvPr>
          <p:cNvSpPr/>
          <p:nvPr/>
        </p:nvSpPr>
        <p:spPr>
          <a:xfrm>
            <a:off x="3368636" y="4240696"/>
            <a:ext cx="352428" cy="378516"/>
          </a:xfrm>
          <a:prstGeom prst="ellipse">
            <a:avLst/>
          </a:prstGeom>
          <a:solidFill>
            <a:schemeClr val="tx1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107" name="Ovale 106">
            <a:hlinkClick r:id="rId9" action="ppaction://hlinksldjump"/>
          </p:cNvPr>
          <p:cNvSpPr/>
          <p:nvPr/>
        </p:nvSpPr>
        <p:spPr>
          <a:xfrm>
            <a:off x="5241854" y="4328493"/>
            <a:ext cx="352428" cy="378516"/>
          </a:xfrm>
          <a:prstGeom prst="ellipse">
            <a:avLst/>
          </a:prstGeom>
          <a:solidFill>
            <a:schemeClr val="tx1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108" name="Rettangolo 107"/>
          <p:cNvSpPr/>
          <p:nvPr/>
        </p:nvSpPr>
        <p:spPr>
          <a:xfrm>
            <a:off x="7541309" y="4025345"/>
            <a:ext cx="2247490" cy="677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</a:rPr>
              <a:t>Valore dei plebisciti anche per i patrizi </a:t>
            </a:r>
          </a:p>
          <a:p>
            <a:pPr algn="r"/>
            <a:r>
              <a:rPr lang="it-IT" sz="1000" i="1" dirty="0">
                <a:solidFill>
                  <a:schemeClr val="bg1"/>
                </a:solidFill>
              </a:rPr>
              <a:t>(</a:t>
            </a:r>
            <a:r>
              <a:rPr lang="it-IT" sz="1000" i="1" dirty="0" err="1">
                <a:solidFill>
                  <a:schemeClr val="bg1"/>
                </a:solidFill>
              </a:rPr>
              <a:t>Lex</a:t>
            </a:r>
            <a:r>
              <a:rPr lang="it-IT" sz="1000" i="1" dirty="0">
                <a:solidFill>
                  <a:schemeClr val="bg1"/>
                </a:solidFill>
              </a:rPr>
              <a:t> Hortensia)</a:t>
            </a:r>
          </a:p>
        </p:txBody>
      </p:sp>
      <p:sp>
        <p:nvSpPr>
          <p:cNvPr id="109" name="Freccia in giù 108"/>
          <p:cNvSpPr/>
          <p:nvPr/>
        </p:nvSpPr>
        <p:spPr>
          <a:xfrm>
            <a:off x="8387172" y="3773554"/>
            <a:ext cx="287407" cy="227357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0" name="Ovale 109">
            <a:hlinkClick r:id="rId10" action="ppaction://hlinksldjump"/>
          </p:cNvPr>
          <p:cNvSpPr/>
          <p:nvPr/>
        </p:nvSpPr>
        <p:spPr>
          <a:xfrm>
            <a:off x="7556428" y="4323936"/>
            <a:ext cx="352428" cy="378516"/>
          </a:xfrm>
          <a:prstGeom prst="ellipse">
            <a:avLst/>
          </a:prstGeom>
          <a:solidFill>
            <a:schemeClr val="tx1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2"/>
                </a:solidFill>
              </a:rPr>
              <a:t>9</a:t>
            </a:r>
          </a:p>
        </p:txBody>
      </p:sp>
      <p:cxnSp>
        <p:nvCxnSpPr>
          <p:cNvPr id="114" name="Connettore 2 113"/>
          <p:cNvCxnSpPr>
            <a:cxnSpLocks/>
          </p:cNvCxnSpPr>
          <p:nvPr/>
        </p:nvCxnSpPr>
        <p:spPr>
          <a:xfrm flipV="1">
            <a:off x="3336223" y="5527188"/>
            <a:ext cx="8656993" cy="1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ttangolo 114"/>
          <p:cNvSpPr/>
          <p:nvPr/>
        </p:nvSpPr>
        <p:spPr>
          <a:xfrm>
            <a:off x="3469155" y="5779807"/>
            <a:ext cx="1763781" cy="677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</a:rPr>
              <a:t>Conquista di </a:t>
            </a:r>
            <a:r>
              <a:rPr lang="it-IT" sz="1600" dirty="0" err="1">
                <a:solidFill>
                  <a:schemeClr val="bg1"/>
                </a:solidFill>
              </a:rPr>
              <a:t>Veio</a:t>
            </a:r>
            <a:r>
              <a:rPr lang="it-IT" sz="1600" dirty="0">
                <a:solidFill>
                  <a:schemeClr val="bg1"/>
                </a:solidFill>
              </a:rPr>
              <a:t> (396 a.C.)</a:t>
            </a:r>
          </a:p>
        </p:txBody>
      </p:sp>
      <p:sp>
        <p:nvSpPr>
          <p:cNvPr id="116" name="Rettangolo 115"/>
          <p:cNvSpPr/>
          <p:nvPr/>
        </p:nvSpPr>
        <p:spPr>
          <a:xfrm>
            <a:off x="5300020" y="5786848"/>
            <a:ext cx="2023872" cy="677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</a:rPr>
              <a:t>Sottomissione </a:t>
            </a:r>
            <a:br>
              <a:rPr lang="it-IT" sz="1600" dirty="0">
                <a:solidFill>
                  <a:schemeClr val="bg1"/>
                </a:solidFill>
              </a:rPr>
            </a:br>
            <a:r>
              <a:rPr lang="it-IT" sz="1600" dirty="0">
                <a:solidFill>
                  <a:schemeClr val="bg1"/>
                </a:solidFill>
              </a:rPr>
              <a:t>dei Latini</a:t>
            </a:r>
            <a:endParaRPr lang="it-IT" sz="1000" i="1" dirty="0">
              <a:solidFill>
                <a:schemeClr val="bg1"/>
              </a:solidFill>
            </a:endParaRPr>
          </a:p>
        </p:txBody>
      </p:sp>
      <p:sp>
        <p:nvSpPr>
          <p:cNvPr id="117" name="Freccia in giù 116"/>
          <p:cNvSpPr/>
          <p:nvPr/>
        </p:nvSpPr>
        <p:spPr>
          <a:xfrm>
            <a:off x="4189118" y="5539198"/>
            <a:ext cx="287407" cy="227357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8" name="Freccia in giù 117"/>
          <p:cNvSpPr/>
          <p:nvPr/>
        </p:nvSpPr>
        <p:spPr>
          <a:xfrm>
            <a:off x="6145883" y="5535057"/>
            <a:ext cx="287407" cy="227357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9" name="Ovale 118">
            <a:hlinkClick r:id="rId11" action="ppaction://hlinksldjump"/>
          </p:cNvPr>
          <p:cNvSpPr/>
          <p:nvPr/>
        </p:nvSpPr>
        <p:spPr>
          <a:xfrm>
            <a:off x="3210565" y="6133475"/>
            <a:ext cx="650267" cy="378516"/>
          </a:xfrm>
          <a:prstGeom prst="ellipse">
            <a:avLst/>
          </a:prstGeom>
          <a:solidFill>
            <a:schemeClr val="tx1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2"/>
                </a:solidFill>
              </a:rPr>
              <a:t>11</a:t>
            </a:r>
          </a:p>
        </p:txBody>
      </p:sp>
      <p:sp>
        <p:nvSpPr>
          <p:cNvPr id="120" name="Ovale 119">
            <a:hlinkClick r:id="rId12" action="ppaction://hlinksldjump"/>
          </p:cNvPr>
          <p:cNvSpPr/>
          <p:nvPr/>
        </p:nvSpPr>
        <p:spPr>
          <a:xfrm>
            <a:off x="5315139" y="6085439"/>
            <a:ext cx="661590" cy="378516"/>
          </a:xfrm>
          <a:prstGeom prst="ellipse">
            <a:avLst/>
          </a:prstGeom>
          <a:solidFill>
            <a:schemeClr val="tx1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2"/>
                </a:solidFill>
              </a:rPr>
              <a:t>12</a:t>
            </a:r>
          </a:p>
        </p:txBody>
      </p:sp>
      <p:sp>
        <p:nvSpPr>
          <p:cNvPr id="121" name="Rettangolo 120"/>
          <p:cNvSpPr/>
          <p:nvPr/>
        </p:nvSpPr>
        <p:spPr>
          <a:xfrm>
            <a:off x="7614594" y="5782291"/>
            <a:ext cx="2032988" cy="677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</a:rPr>
              <a:t>Guerre sannitiche (343-290 a.C.)</a:t>
            </a:r>
            <a:endParaRPr lang="it-IT" sz="1000" i="1" dirty="0">
              <a:solidFill>
                <a:schemeClr val="bg1"/>
              </a:solidFill>
            </a:endParaRPr>
          </a:p>
        </p:txBody>
      </p:sp>
      <p:sp>
        <p:nvSpPr>
          <p:cNvPr id="122" name="Freccia in giù 121"/>
          <p:cNvSpPr/>
          <p:nvPr/>
        </p:nvSpPr>
        <p:spPr>
          <a:xfrm>
            <a:off x="8460457" y="5530500"/>
            <a:ext cx="287407" cy="227357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3" name="Ovale 122">
            <a:hlinkClick r:id="rId13" action="ppaction://hlinksldjump"/>
          </p:cNvPr>
          <p:cNvSpPr/>
          <p:nvPr/>
        </p:nvSpPr>
        <p:spPr>
          <a:xfrm>
            <a:off x="7595256" y="6078399"/>
            <a:ext cx="613138" cy="378516"/>
          </a:xfrm>
          <a:prstGeom prst="ellipse">
            <a:avLst/>
          </a:prstGeom>
          <a:solidFill>
            <a:schemeClr val="tx1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2"/>
                </a:solidFill>
              </a:rPr>
              <a:t>13</a:t>
            </a:r>
          </a:p>
        </p:txBody>
      </p:sp>
      <p:sp>
        <p:nvSpPr>
          <p:cNvPr id="124" name="Rettangolo 123"/>
          <p:cNvSpPr/>
          <p:nvPr/>
        </p:nvSpPr>
        <p:spPr>
          <a:xfrm>
            <a:off x="9938284" y="5779808"/>
            <a:ext cx="1948915" cy="677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dirty="0">
                <a:solidFill>
                  <a:schemeClr val="bg1"/>
                </a:solidFill>
              </a:rPr>
              <a:t>Vittoria su Taranto e Pirro</a:t>
            </a:r>
            <a:endParaRPr lang="it-IT" sz="1000" i="1" dirty="0">
              <a:solidFill>
                <a:schemeClr val="bg1"/>
              </a:solidFill>
            </a:endParaRPr>
          </a:p>
        </p:txBody>
      </p:sp>
      <p:sp>
        <p:nvSpPr>
          <p:cNvPr id="125" name="Freccia in giù 124"/>
          <p:cNvSpPr/>
          <p:nvPr/>
        </p:nvSpPr>
        <p:spPr>
          <a:xfrm>
            <a:off x="10784147" y="5528017"/>
            <a:ext cx="249225" cy="227357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7" name="Ovale 126">
            <a:hlinkClick r:id="rId14" action="ppaction://hlinksldjump"/>
          </p:cNvPr>
          <p:cNvSpPr/>
          <p:nvPr/>
        </p:nvSpPr>
        <p:spPr>
          <a:xfrm>
            <a:off x="9852766" y="6125401"/>
            <a:ext cx="613138" cy="378516"/>
          </a:xfrm>
          <a:prstGeom prst="ellipse">
            <a:avLst/>
          </a:prstGeom>
          <a:solidFill>
            <a:schemeClr val="tx1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2"/>
                </a:solidFill>
              </a:rPr>
              <a:t>14</a:t>
            </a:r>
          </a:p>
        </p:txBody>
      </p:sp>
      <p:sp>
        <p:nvSpPr>
          <p:cNvPr id="13" name="Rettangolo con angoli arrotondati 12"/>
          <p:cNvSpPr/>
          <p:nvPr/>
        </p:nvSpPr>
        <p:spPr>
          <a:xfrm>
            <a:off x="141627" y="5330270"/>
            <a:ext cx="3233530" cy="606287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Affermazione di Roma sulla penisola</a:t>
            </a:r>
          </a:p>
        </p:txBody>
      </p:sp>
      <p:sp>
        <p:nvSpPr>
          <p:cNvPr id="113" name="Ovale 112">
            <a:hlinkClick r:id="rId15" action="ppaction://hlinksldjump"/>
          </p:cNvPr>
          <p:cNvSpPr/>
          <p:nvPr/>
        </p:nvSpPr>
        <p:spPr>
          <a:xfrm>
            <a:off x="115160" y="5685179"/>
            <a:ext cx="649358" cy="440222"/>
          </a:xfrm>
          <a:prstGeom prst="ellipse">
            <a:avLst/>
          </a:prstGeom>
          <a:solidFill>
            <a:schemeClr val="tx1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2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6737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 advClick="0" advTm="35000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2">
                    <a:lumMod val="20000"/>
                    <a:lumOff val="80000"/>
                  </a:schemeClr>
                </a:solidFill>
              </a:rPr>
              <a:t>Nascita della Repubblica romana</a:t>
            </a:r>
          </a:p>
        </p:txBody>
      </p:sp>
      <p:sp>
        <p:nvSpPr>
          <p:cNvPr id="4" name="Ovale 3"/>
          <p:cNvSpPr/>
          <p:nvPr/>
        </p:nvSpPr>
        <p:spPr>
          <a:xfrm>
            <a:off x="11172347" y="1004518"/>
            <a:ext cx="549966" cy="510210"/>
          </a:xfrm>
          <a:prstGeom prst="ellipse">
            <a:avLst/>
          </a:prstGeom>
          <a:solidFill>
            <a:schemeClr val="tx1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8" name="Rettangolo con angoli arrotondati 7"/>
          <p:cNvSpPr/>
          <p:nvPr/>
        </p:nvSpPr>
        <p:spPr>
          <a:xfrm>
            <a:off x="4704522" y="2515250"/>
            <a:ext cx="6917635" cy="35515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 509 a.C., abolita la monarchia, nasce la repubblica aristocratica. Nel V secolo a.C., i Romani affrontano tre gravi minacce esterne: gli Etruschi (sconfitti ad Ariccia nel 504); le popolazioni latine (alleatesi nella Lega latina dopo la battaglia del lago </a:t>
            </a:r>
            <a:r>
              <a:rPr lang="it-IT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Regillo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 496 a.C.); le genti appenniniche (Volsci, Equi e Sabini), contro le quali le guerre durano dal 490 al 430 a.C. circa..</a:t>
            </a:r>
          </a:p>
        </p:txBody>
      </p:sp>
      <p:sp>
        <p:nvSpPr>
          <p:cNvPr id="30" name="Pulsante di azione: Inizio 29">
            <a:hlinkClick r:id="rId2" action="ppaction://hlinksldjump" highlightClick="1"/>
          </p:cNvPr>
          <p:cNvSpPr/>
          <p:nvPr/>
        </p:nvSpPr>
        <p:spPr>
          <a:xfrm>
            <a:off x="11357113" y="6371050"/>
            <a:ext cx="516835" cy="387559"/>
          </a:xfrm>
          <a:prstGeom prst="actionButtonBeginning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4" name="Immagine 33" descr="Immagine che contiene testo, mappa&#10;&#10;Descrizione generata con affidabilità molto elevata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58" t="2345"/>
          <a:stretch/>
        </p:blipFill>
        <p:spPr>
          <a:xfrm>
            <a:off x="291547" y="2338001"/>
            <a:ext cx="4199669" cy="3906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8630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 advClick="0" advTm="3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Consoli</a:t>
            </a:r>
          </a:p>
        </p:txBody>
      </p:sp>
      <p:sp>
        <p:nvSpPr>
          <p:cNvPr id="4" name="Ovale 3"/>
          <p:cNvSpPr/>
          <p:nvPr/>
        </p:nvSpPr>
        <p:spPr>
          <a:xfrm>
            <a:off x="11172347" y="1004518"/>
            <a:ext cx="549966" cy="510210"/>
          </a:xfrm>
          <a:prstGeom prst="ellipse">
            <a:avLst/>
          </a:prstGeom>
          <a:solidFill>
            <a:schemeClr val="tx1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8" name="Rettangolo con angoli arrotondati 7"/>
          <p:cNvSpPr/>
          <p:nvPr/>
        </p:nvSpPr>
        <p:spPr>
          <a:xfrm>
            <a:off x="6498772" y="3114262"/>
            <a:ext cx="5223542" cy="20010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Sotto il profilo politico, il governo è affidato a due consoli eletti annualmente</a:t>
            </a:r>
          </a:p>
        </p:txBody>
      </p:sp>
      <p:sp>
        <p:nvSpPr>
          <p:cNvPr id="6" name="Pulsante di azione: Inizio 5">
            <a:hlinkClick r:id="rId2" action="ppaction://hlinksldjump" highlightClick="1"/>
          </p:cNvPr>
          <p:cNvSpPr/>
          <p:nvPr/>
        </p:nvSpPr>
        <p:spPr>
          <a:xfrm>
            <a:off x="11357113" y="6371050"/>
            <a:ext cx="516835" cy="387559"/>
          </a:xfrm>
          <a:prstGeom prst="actionButtonBeginning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8" descr="Immagine che contiene persona, paramento, abbigliamento, pavimento&#10;&#10;Descrizione generata con affidabilità elevata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8" y="2676938"/>
            <a:ext cx="5772048" cy="3694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6787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 advClick="0" advTm="3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Il Senato</a:t>
            </a:r>
          </a:p>
        </p:txBody>
      </p:sp>
      <p:sp>
        <p:nvSpPr>
          <p:cNvPr id="4" name="Ovale 3"/>
          <p:cNvSpPr/>
          <p:nvPr/>
        </p:nvSpPr>
        <p:spPr>
          <a:xfrm>
            <a:off x="11172347" y="1004518"/>
            <a:ext cx="549966" cy="510210"/>
          </a:xfrm>
          <a:prstGeom prst="ellipse">
            <a:avLst/>
          </a:prstGeom>
          <a:solidFill>
            <a:schemeClr val="tx1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8" name="Rettangolo con angoli arrotondati 7"/>
          <p:cNvSpPr/>
          <p:nvPr/>
        </p:nvSpPr>
        <p:spPr>
          <a:xfrm>
            <a:off x="6636236" y="3631973"/>
            <a:ext cx="5086077" cy="12607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Viene istituito il senato con funzione consultiva</a:t>
            </a:r>
          </a:p>
        </p:txBody>
      </p:sp>
      <p:sp>
        <p:nvSpPr>
          <p:cNvPr id="6" name="Pulsante di azione: Inizio 5">
            <a:hlinkClick r:id="rId2" action="ppaction://hlinksldjump" highlightClick="1"/>
          </p:cNvPr>
          <p:cNvSpPr/>
          <p:nvPr/>
        </p:nvSpPr>
        <p:spPr>
          <a:xfrm>
            <a:off x="11357113" y="6371050"/>
            <a:ext cx="516835" cy="387559"/>
          </a:xfrm>
          <a:prstGeom prst="actionButtonBeginning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8" descr="Immagine che contiene interni, parete, divano, edificio&#10;&#10;Descrizione generata con affidabilità molto elevata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2" y="2462894"/>
            <a:ext cx="5772612" cy="3598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4774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 advClick="0" advTm="3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2">
                    <a:lumMod val="20000"/>
                    <a:lumOff val="80000"/>
                  </a:schemeClr>
                </a:solidFill>
              </a:rPr>
              <a:t>Nuove magistrature</a:t>
            </a:r>
          </a:p>
        </p:txBody>
      </p:sp>
      <p:sp>
        <p:nvSpPr>
          <p:cNvPr id="4" name="Ovale 3"/>
          <p:cNvSpPr/>
          <p:nvPr/>
        </p:nvSpPr>
        <p:spPr>
          <a:xfrm>
            <a:off x="11172347" y="1004518"/>
            <a:ext cx="549966" cy="510210"/>
          </a:xfrm>
          <a:prstGeom prst="ellipse">
            <a:avLst/>
          </a:prstGeom>
          <a:solidFill>
            <a:schemeClr val="tx1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8" name="Rettangolo con angoli arrotondati 7"/>
          <p:cNvSpPr/>
          <p:nvPr/>
        </p:nvSpPr>
        <p:spPr>
          <a:xfrm>
            <a:off x="6433457" y="3335791"/>
            <a:ext cx="4923656" cy="19617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consoli si affiancano altri magistrati: 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questori, gli edili, i pretori e i  censori</a:t>
            </a:r>
          </a:p>
        </p:txBody>
      </p:sp>
      <p:sp>
        <p:nvSpPr>
          <p:cNvPr id="6" name="Pulsante di azione: Inizio 5">
            <a:hlinkClick r:id="rId2" action="ppaction://hlinksldjump" highlightClick="1"/>
          </p:cNvPr>
          <p:cNvSpPr/>
          <p:nvPr/>
        </p:nvSpPr>
        <p:spPr>
          <a:xfrm>
            <a:off x="11357113" y="6371050"/>
            <a:ext cx="516835" cy="387559"/>
          </a:xfrm>
          <a:prstGeom prst="actionButtonBeginning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8" descr="Immagine che contiene sport, persona&#10;&#10;Descrizione generata con affidabilità elevata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2524126"/>
            <a:ext cx="5387486" cy="3585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1123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 advClick="0" advTm="3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Assemblee popolari</a:t>
            </a:r>
          </a:p>
        </p:txBody>
      </p:sp>
      <p:sp>
        <p:nvSpPr>
          <p:cNvPr id="4" name="Ovale 3"/>
          <p:cNvSpPr/>
          <p:nvPr/>
        </p:nvSpPr>
        <p:spPr>
          <a:xfrm>
            <a:off x="11172347" y="1004518"/>
            <a:ext cx="549966" cy="510210"/>
          </a:xfrm>
          <a:prstGeom prst="ellipse">
            <a:avLst/>
          </a:prstGeom>
          <a:solidFill>
            <a:schemeClr val="tx1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8" name="Rettangolo con angoli arrotondati 7"/>
          <p:cNvSpPr/>
          <p:nvPr/>
        </p:nvSpPr>
        <p:spPr>
          <a:xfrm>
            <a:off x="5374521" y="2849219"/>
            <a:ext cx="6347792" cy="28359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quanto riguarda il popolo, partecipava alla vita politica attraverso le assemblee,, alle quali spettavano competenze in materia elettorale, legislativa e giudiziaria. Proprio in quest’epoca, infatti, accanto ai vecchi comizi curiati, furono istituite altre assemblee: i 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comizi centuriati, i comizi tributi e i concili tributi.</a:t>
            </a:r>
          </a:p>
        </p:txBody>
      </p:sp>
      <p:pic>
        <p:nvPicPr>
          <p:cNvPr id="7" name="Segnaposto contenuto 6" descr="Immagine che contiene persona&#10;&#10;Descrizione generata con affidabilità molto elevat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5" y="2637184"/>
            <a:ext cx="4707001" cy="3260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4049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 advClick="0" advTm="3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Secessione sull’Aventino</a:t>
            </a:r>
          </a:p>
        </p:txBody>
      </p:sp>
      <p:sp>
        <p:nvSpPr>
          <p:cNvPr id="4" name="Ovale 3"/>
          <p:cNvSpPr/>
          <p:nvPr/>
        </p:nvSpPr>
        <p:spPr>
          <a:xfrm>
            <a:off x="11172347" y="1004518"/>
            <a:ext cx="549966" cy="510210"/>
          </a:xfrm>
          <a:prstGeom prst="ellipse">
            <a:avLst/>
          </a:prstGeom>
          <a:solidFill>
            <a:schemeClr val="tx1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8" name="Rettangolo con angoli arrotondati 7"/>
          <p:cNvSpPr/>
          <p:nvPr/>
        </p:nvSpPr>
        <p:spPr>
          <a:xfrm>
            <a:off x="6040062" y="2755540"/>
            <a:ext cx="5132285" cy="27348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Intanto si accentua lo scontro tra patrizi e plebei. Nel 494 a.C. i plebei rifiutarono in massa l’arruolamento nell’esercito e si ritirarono sul colle Aventino. La crisi fu superata soltanto grazie alla mediazione del senatore Menenio Agrippa, che favorì un accordo.</a:t>
            </a:r>
          </a:p>
        </p:txBody>
      </p:sp>
      <p:sp>
        <p:nvSpPr>
          <p:cNvPr id="7" name="Pulsante di azione: Inizio 6">
            <a:hlinkClick r:id="rId2" action="ppaction://hlinksldjump" highlightClick="1"/>
          </p:cNvPr>
          <p:cNvSpPr/>
          <p:nvPr/>
        </p:nvSpPr>
        <p:spPr>
          <a:xfrm>
            <a:off x="11357113" y="6371050"/>
            <a:ext cx="516835" cy="387559"/>
          </a:xfrm>
          <a:prstGeom prst="actionButtonBeginning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Segnaposto contenuto 9" descr="Immagine che contiene esterni, fotografia, gruppo, vecchio&#10;&#10;Descrizione generata con affidabilità molto elevata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69" y="2331193"/>
            <a:ext cx="5472448" cy="3583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328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 advClick="0" advTm="3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Tribunato della plebe</a:t>
            </a:r>
          </a:p>
        </p:txBody>
      </p:sp>
      <p:sp>
        <p:nvSpPr>
          <p:cNvPr id="4" name="Ovale 3"/>
          <p:cNvSpPr/>
          <p:nvPr/>
        </p:nvSpPr>
        <p:spPr>
          <a:xfrm>
            <a:off x="11172347" y="1004518"/>
            <a:ext cx="549966" cy="510210"/>
          </a:xfrm>
          <a:prstGeom prst="ellipse">
            <a:avLst/>
          </a:prstGeom>
          <a:solidFill>
            <a:schemeClr val="tx1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8" name="Rettangolo con angoli arrotondati 7"/>
          <p:cNvSpPr/>
          <p:nvPr/>
        </p:nvSpPr>
        <p:spPr>
          <a:xfrm>
            <a:off x="6040062" y="3591338"/>
            <a:ext cx="5132285" cy="18990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Venne concesso ai plebei il diritto di nominare due magistrati, i tribuni della plebe, con potere di veto sulle decisioni dei consoli.</a:t>
            </a:r>
          </a:p>
        </p:txBody>
      </p:sp>
      <p:sp>
        <p:nvSpPr>
          <p:cNvPr id="7" name="Pulsante di azione: Inizio 6">
            <a:hlinkClick r:id="rId2" action="ppaction://hlinksldjump" highlightClick="1"/>
          </p:cNvPr>
          <p:cNvSpPr/>
          <p:nvPr/>
        </p:nvSpPr>
        <p:spPr>
          <a:xfrm>
            <a:off x="11357113" y="6371050"/>
            <a:ext cx="516835" cy="387559"/>
          </a:xfrm>
          <a:prstGeom prst="actionButtonBeginning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8" descr="Immagine che contiene persona, uomo, fotografia, panca&#10;&#10;Descrizione generata con affidabilità molto elevata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0" y="2449286"/>
            <a:ext cx="4187103" cy="4069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2027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 advClick="0" advTm="3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Berlino">
  <a:themeElements>
    <a:clrScheme name="Berlino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o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TM04033917[[fn=Berlino]]</Template>
  <TotalTime>385</TotalTime>
  <Words>771</Words>
  <Application>Microsoft Office PowerPoint</Application>
  <PresentationFormat>Widescreen</PresentationFormat>
  <Paragraphs>106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Adobe Heiti Std R</vt:lpstr>
      <vt:lpstr>Arial</vt:lpstr>
      <vt:lpstr>Brush Script MT</vt:lpstr>
      <vt:lpstr>Calibri</vt:lpstr>
      <vt:lpstr>Trebuchet MS</vt:lpstr>
      <vt:lpstr>Berlino</vt:lpstr>
      <vt:lpstr>Presentazione standard di PowerPoint</vt:lpstr>
      <vt:lpstr>Presentazione standard di PowerPoint</vt:lpstr>
      <vt:lpstr>Nascita della Repubblica romana</vt:lpstr>
      <vt:lpstr>Consoli</vt:lpstr>
      <vt:lpstr>Il Senato</vt:lpstr>
      <vt:lpstr>Nuove magistrature</vt:lpstr>
      <vt:lpstr>Assemblee popolari</vt:lpstr>
      <vt:lpstr>Secessione sull’Aventino</vt:lpstr>
      <vt:lpstr>Tribunato della plebe</vt:lpstr>
      <vt:lpstr>Accesso dei plebei al consolato</vt:lpstr>
      <vt:lpstr>Valore dei plebisciti anche per i patrizi</vt:lpstr>
      <vt:lpstr>Affermazione di Roma sulla penisola</vt:lpstr>
      <vt:lpstr>Conquista di Veio</vt:lpstr>
      <vt:lpstr>Sottomissione dei Latini</vt:lpstr>
      <vt:lpstr>Guerre sannitiche</vt:lpstr>
      <vt:lpstr>Vittoria su Taranto e Pirro</vt:lpstr>
      <vt:lpstr>Gli avvenimenti</vt:lpstr>
      <vt:lpstr>Roma  dalla monarchia alla repubblica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Jessica Cenciarelli</dc:creator>
  <cp:lastModifiedBy>Jessica Cenciarelli</cp:lastModifiedBy>
  <cp:revision>24</cp:revision>
  <dcterms:created xsi:type="dcterms:W3CDTF">2017-03-30T14:29:47Z</dcterms:created>
  <dcterms:modified xsi:type="dcterms:W3CDTF">2017-05-15T17:42:07Z</dcterms:modified>
</cp:coreProperties>
</file>