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0" r:id="rId3"/>
    <p:sldId id="265" r:id="rId4"/>
    <p:sldId id="262" r:id="rId5"/>
    <p:sldId id="263" r:id="rId6"/>
    <p:sldId id="264" r:id="rId7"/>
    <p:sldId id="269" r:id="rId8"/>
    <p:sldId id="266" r:id="rId9"/>
    <p:sldId id="257" r:id="rId10"/>
    <p:sldId id="277" r:id="rId11"/>
    <p:sldId id="278" r:id="rId12"/>
    <p:sldId id="280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4038600" y="6356350"/>
            <a:ext cx="41148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72801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7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7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6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6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7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2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 userDrawn="1"/>
        </p:nvSpPr>
        <p:spPr>
          <a:xfrm>
            <a:off x="0" y="99241"/>
            <a:ext cx="2743200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26524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9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3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19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interni, parete&#10;&#10;Descrizione generata con affidabilità elev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" r="27729" b="2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0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4672" y="2600324"/>
            <a:ext cx="5058370" cy="3320973"/>
          </a:xfrm>
        </p:spPr>
        <p:txBody>
          <a:bodyPr anchor="t">
            <a:normAutofit/>
          </a:bodyPr>
          <a:lstStyle/>
          <a:p>
            <a:pPr algn="l"/>
            <a:r>
              <a:rPr lang="it-IT" sz="5400" dirty="0"/>
              <a:t>Roma contro Cartagine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it-IT" sz="2000" dirty="0"/>
              <a:t>FLASHCARD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20416" y="5921297"/>
            <a:ext cx="3135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1219469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Come si concluse la Seconda guerra punica?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15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7" name="Rettangolo con angoli arrotondati 16"/>
          <p:cNvSpPr/>
          <p:nvPr/>
        </p:nvSpPr>
        <p:spPr>
          <a:xfrm>
            <a:off x="6623538" y="1139592"/>
            <a:ext cx="5213583" cy="251657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/>
          <p:cNvSpPr/>
          <p:nvPr/>
        </p:nvSpPr>
        <p:spPr>
          <a:xfrm>
            <a:off x="6841051" y="1392417"/>
            <a:ext cx="4770783" cy="1972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La seconda guerra punica terminò con l’attacco romano a Cartagine che costrinse Annibale al ritorno in Africa nel 204 dove fu definitivamente sconfitto nella Battaglia di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Zama</a:t>
            </a:r>
            <a:r>
              <a:rPr lang="it-IT" dirty="0">
                <a:solidFill>
                  <a:schemeClr val="tx1"/>
                </a:solidFill>
              </a:rPr>
              <a:t> (202 a.C.) da Publio Cornelio Scipione, poi detto «l’Africano».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3" name="Immagine 2" descr="Immagine che contiene interni, parete&#10;&#10;Descrizione generata con affidabilità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2" y="534691"/>
            <a:ext cx="5267239" cy="3564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9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:wipe/>
      </p:transition>
    </mc:Choice>
    <mc:Fallback xmlns=""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Quando nacque l’Impero romano?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5" name="Rettangolo con angoli arrotondati 14"/>
          <p:cNvSpPr/>
          <p:nvPr/>
        </p:nvSpPr>
        <p:spPr>
          <a:xfrm>
            <a:off x="378068" y="269862"/>
            <a:ext cx="5335895" cy="409382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sp>
        <p:nvSpPr>
          <p:cNvPr id="19" name="Rettangolo con angoli arrotondati 18"/>
          <p:cNvSpPr/>
          <p:nvPr/>
        </p:nvSpPr>
        <p:spPr>
          <a:xfrm>
            <a:off x="589258" y="482568"/>
            <a:ext cx="4943475" cy="3657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L’impero romano nacque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 le Guerre puniche</a:t>
            </a:r>
            <a:r>
              <a:rPr lang="it-IT" dirty="0">
                <a:solidFill>
                  <a:schemeClr val="tx1"/>
                </a:solidFill>
              </a:rPr>
              <a:t>. Nel 146 a.C. la città laziale era padrona di quasi tutte le terre che si affacciavano sul Mediterraneo occidentale: ai nuovo territori essa non diede «l’Ordinamento scalare»; li chiamò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province</a:t>
            </a:r>
            <a:r>
              <a:rPr lang="it-IT" dirty="0">
                <a:solidFill>
                  <a:schemeClr val="tx1"/>
                </a:solidFill>
              </a:rPr>
              <a:t> e considerò i loro abitanti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sudditi</a:t>
            </a:r>
            <a:r>
              <a:rPr lang="it-IT" dirty="0">
                <a:solidFill>
                  <a:schemeClr val="tx1"/>
                </a:solidFill>
              </a:rPr>
              <a:t>, amministrati da governatori romani e sottoposti a pesanti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tributi</a:t>
            </a:r>
            <a:r>
              <a:rPr lang="it-IT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***</a:t>
            </a:r>
          </a:p>
          <a:p>
            <a:pPr algn="just"/>
            <a:r>
              <a:rPr lang="it-IT" sz="1400" dirty="0">
                <a:solidFill>
                  <a:schemeClr val="tx1"/>
                </a:solidFill>
              </a:rPr>
              <a:t>Quando un popolo </a:t>
            </a:r>
            <a:r>
              <a:rPr lang="it-IT" sz="1400" u="sng" dirty="0">
                <a:solidFill>
                  <a:schemeClr val="tx1"/>
                </a:solidFill>
              </a:rPr>
              <a:t>toglie</a:t>
            </a:r>
            <a:r>
              <a:rPr lang="it-IT" sz="1400" dirty="0">
                <a:solidFill>
                  <a:schemeClr val="tx1"/>
                </a:solidFill>
              </a:rPr>
              <a:t> ad altri popoli </a:t>
            </a:r>
            <a:r>
              <a:rPr lang="it-IT" sz="1400" u="sng" dirty="0">
                <a:solidFill>
                  <a:schemeClr val="tx1"/>
                </a:solidFill>
              </a:rPr>
              <a:t>l’indipendenza</a:t>
            </a:r>
            <a:r>
              <a:rPr lang="it-IT" sz="1400" dirty="0">
                <a:solidFill>
                  <a:schemeClr val="tx1"/>
                </a:solidFill>
              </a:rPr>
              <a:t> e </a:t>
            </a:r>
            <a:r>
              <a:rPr lang="it-IT" sz="1400" u="sng" dirty="0">
                <a:solidFill>
                  <a:schemeClr val="tx1"/>
                </a:solidFill>
              </a:rPr>
              <a:t>impone tributi</a:t>
            </a:r>
            <a:r>
              <a:rPr lang="it-IT" sz="1400" dirty="0">
                <a:solidFill>
                  <a:schemeClr val="tx1"/>
                </a:solidFill>
              </a:rPr>
              <a:t> destinati a riempire le proprie casse si dice che questo popolo domina un </a:t>
            </a:r>
            <a:r>
              <a:rPr lang="it-I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impero</a:t>
            </a:r>
            <a:r>
              <a:rPr lang="it-IT" sz="1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17" y="861391"/>
            <a:ext cx="5664366" cy="267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63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>
        <p:wipe/>
      </p:transition>
    </mc:Choice>
    <mc:Fallback xmlns="">
      <p:transition spd="slow" advClick="0" advTm="4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interni, parete&#10;&#10;Descrizione generata con affidabilità elev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" r="27729" b="2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0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4672" y="2600324"/>
            <a:ext cx="5058370" cy="3320973"/>
          </a:xfrm>
        </p:spPr>
        <p:txBody>
          <a:bodyPr anchor="t">
            <a:normAutofit/>
          </a:bodyPr>
          <a:lstStyle/>
          <a:p>
            <a:pPr algn="l"/>
            <a:r>
              <a:rPr lang="it-IT" sz="5400" dirty="0"/>
              <a:t>Roma contro Cartagine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it-IT" sz="2000" dirty="0"/>
              <a:t>FLASHCARD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20416" y="5921297"/>
            <a:ext cx="3135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  <p:sp>
        <p:nvSpPr>
          <p:cNvPr id="4" name="Ovale 3"/>
          <p:cNvSpPr/>
          <p:nvPr/>
        </p:nvSpPr>
        <p:spPr>
          <a:xfrm>
            <a:off x="5565914" y="2968487"/>
            <a:ext cx="1709530" cy="13782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latin typeface="Brush Script MT" panose="03060802040406070304" pitchFamily="66" charset="0"/>
              </a:rPr>
              <a:t>fine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77191" y="3228705"/>
            <a:ext cx="3498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Fonte:</a:t>
            </a:r>
          </a:p>
          <a:p>
            <a:r>
              <a:rPr lang="it-IT" sz="1000" dirty="0"/>
              <a:t>V. Calvani, </a:t>
            </a:r>
            <a:r>
              <a:rPr lang="it-IT" sz="1000" i="1" dirty="0"/>
              <a:t>Sulle vie del passato</a:t>
            </a:r>
            <a:r>
              <a:rPr lang="it-IT" sz="1000" dirty="0"/>
              <a:t>, vol.1, Mondadori, Milano, 2014</a:t>
            </a:r>
          </a:p>
        </p:txBody>
      </p:sp>
    </p:spTree>
    <p:extLst>
      <p:ext uri="{BB962C8B-B14F-4D97-AF65-F5344CB8AC3E}">
        <p14:creationId xmlns:p14="http://schemas.microsoft.com/office/powerpoint/2010/main" val="2263326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 chi fu fondata Cartagine e dove si trova?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15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5" name="Rettangolo con angoli arrotondati 14"/>
          <p:cNvSpPr/>
          <p:nvPr/>
        </p:nvSpPr>
        <p:spPr>
          <a:xfrm>
            <a:off x="6533321" y="1432645"/>
            <a:ext cx="5213583" cy="180712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con angoli arrotondati 16"/>
          <p:cNvSpPr/>
          <p:nvPr/>
        </p:nvSpPr>
        <p:spPr>
          <a:xfrm>
            <a:off x="6758609" y="1655296"/>
            <a:ext cx="4770783" cy="13025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dirty="0">
                <a:solidFill>
                  <a:schemeClr val="tx1"/>
                </a:solidFill>
              </a:rPr>
              <a:t>La città fu fondata nel IX secolo da coloni fenici e si trova non lontano da dove oggi sorge Tunisi.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3" name="Immagine 2" descr="Immagine che contiene edificio, esterni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8" y="721064"/>
            <a:ext cx="5393719" cy="317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5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wipe/>
      </p:transition>
    </mc:Choice>
    <mc:Fallback xmlns="">
      <p:transition spd="slow" advClick="0" advTm="2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Quali erano gli scali e le rotte commerciali </a:t>
            </a:r>
            <a:br>
              <a:rPr lang="it-IT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it-IT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dei Cartaginesi?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7" name="Rettangolo con angoli arrotondati 16"/>
          <p:cNvSpPr/>
          <p:nvPr/>
        </p:nvSpPr>
        <p:spPr>
          <a:xfrm>
            <a:off x="527538" y="477749"/>
            <a:ext cx="5213583" cy="356416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/>
          <p:cNvSpPr/>
          <p:nvPr/>
        </p:nvSpPr>
        <p:spPr>
          <a:xfrm>
            <a:off x="745051" y="730574"/>
            <a:ext cx="4770783" cy="29949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Gli scali commerciali e le piazzeforti di Cartagine erano dislocati in tutto il mediterraneo occidentale: a Malta, a Pantelleria, in Sicilia , in Sardegna, in Spagna; i mercanti cartaginesi erano attivi anche nei mari del Nord Europa, per esempio lungo le coste dell’Inghilterra. Le carovane cartaginesi attraversavano il Sahara per comprare schiavi e materie prima nel continente africano.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3" name="Immagine 2" descr="Immagine che contiene testo, mappa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80" y="1005662"/>
            <a:ext cx="5217341" cy="2622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30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>
        <p:wipe/>
      </p:transition>
    </mc:Choice>
    <mc:Fallback xmlns="">
      <p:transition spd="slow" advClick="0" advTm="4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Quale fu l’esito della Prima guerra punica?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15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7" name="Rettangolo con angoli arrotondati 16"/>
          <p:cNvSpPr/>
          <p:nvPr/>
        </p:nvSpPr>
        <p:spPr>
          <a:xfrm>
            <a:off x="6537209" y="1020213"/>
            <a:ext cx="5213583" cy="259312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/>
          <p:cNvSpPr/>
          <p:nvPr/>
        </p:nvSpPr>
        <p:spPr>
          <a:xfrm>
            <a:off x="6758608" y="1332339"/>
            <a:ext cx="4770783" cy="20042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Iniziata nel 264 a.C., la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guerra punica </a:t>
            </a:r>
            <a:r>
              <a:rPr lang="it-IT" dirty="0">
                <a:solidFill>
                  <a:schemeClr val="tx1"/>
                </a:solidFill>
              </a:rPr>
              <a:t>si concluse nel 241 a.C. con la vittoria dei Romani. La </a:t>
            </a:r>
            <a:r>
              <a:rPr lang="it-IT" b="1" dirty="0">
                <a:solidFill>
                  <a:schemeClr val="tx1"/>
                </a:solidFill>
              </a:rPr>
              <a:t>Sicilia</a:t>
            </a:r>
            <a:r>
              <a:rPr lang="it-IT" dirty="0">
                <a:solidFill>
                  <a:schemeClr val="tx1"/>
                </a:solidFill>
              </a:rPr>
              <a:t> passò nelle loro mani e Cartagine si impegnò al pagamento di un </a:t>
            </a:r>
            <a:r>
              <a:rPr lang="it-IT" b="1" dirty="0">
                <a:solidFill>
                  <a:schemeClr val="tx1"/>
                </a:solidFill>
              </a:rPr>
              <a:t>tributo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>ventennale</a:t>
            </a:r>
            <a:r>
              <a:rPr lang="it-IT" dirty="0">
                <a:solidFill>
                  <a:schemeClr val="tx1"/>
                </a:solidFill>
              </a:rPr>
              <a:t> come risarcimento dei danni di guerra.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3" name="Immagine 2" descr="Immagine che contiene testo, mappa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883617"/>
            <a:ext cx="5311714" cy="31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:wipe/>
      </p:transition>
    </mc:Choice>
    <mc:Fallback xmlns="">
      <p:transition spd="slow" advClick="0" advTm="2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Quale si rivelò essere il punto debole </a:t>
            </a:r>
            <a:b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dell’esercito cartaginese?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sp>
        <p:nvSpPr>
          <p:cNvPr id="19" name="Rettangolo con angoli arrotondati 18"/>
          <p:cNvSpPr/>
          <p:nvPr/>
        </p:nvSpPr>
        <p:spPr>
          <a:xfrm>
            <a:off x="527538" y="714108"/>
            <a:ext cx="5213583" cy="330341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/>
          <p:cNvSpPr/>
          <p:nvPr/>
        </p:nvSpPr>
        <p:spPr>
          <a:xfrm>
            <a:off x="745051" y="1007165"/>
            <a:ext cx="4770783" cy="27299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L’esercito di Cartagine non aveva una base popolare. Gli alti ufficiali erano nominati tra i membri delle famiglie nobili mentre gli ufficiali subalterni e la truppa erano reclutati a pagamento tra i Celti, i Campani, i Greci, gli Spagnoli, i Corsi; a questi soldati mercenari si aggiungevano le truppe reclutate tra i Libici, soldati poco fedeli e sempre pronti alla ribellione.</a:t>
            </a:r>
          </a:p>
        </p:txBody>
      </p:sp>
      <p:pic>
        <p:nvPicPr>
          <p:cNvPr id="3" name="Immagine 2" descr="Immagine che contiene esterni, cielo, persone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50" y="406822"/>
            <a:ext cx="4903642" cy="3610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611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Cosa fecero i mercenari arruolati dai cartaginesi e le popolazioni libiche dopo la sconfitta?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15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7" name="Rettangolo con angoli arrotondati 16"/>
          <p:cNvSpPr/>
          <p:nvPr/>
        </p:nvSpPr>
        <p:spPr>
          <a:xfrm>
            <a:off x="6453809" y="1186058"/>
            <a:ext cx="5213583" cy="237079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/>
          <p:cNvSpPr/>
          <p:nvPr/>
        </p:nvSpPr>
        <p:spPr>
          <a:xfrm>
            <a:off x="6671322" y="1438883"/>
            <a:ext cx="4770783" cy="17601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All’indomani della sconfitta, Cartagine subì una violenta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ribellione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mercenari </a:t>
            </a:r>
            <a:r>
              <a:rPr lang="it-IT" dirty="0">
                <a:solidFill>
                  <a:schemeClr val="tx1"/>
                </a:solidFill>
              </a:rPr>
              <a:t>che pretendevano il pagamento immediato del loro salario,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delle popolazioni libiche</a:t>
            </a:r>
            <a:r>
              <a:rPr lang="it-IT" dirty="0">
                <a:solidFill>
                  <a:schemeClr val="tx1"/>
                </a:solidFill>
              </a:rPr>
              <a:t> che volevano liberarsi del dominio della città punica.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3" name="Immagine 2" descr="Immagine che contiene albero, esterni, erba, gruppo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size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8" y="898807"/>
            <a:ext cx="5027648" cy="2815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688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:wipe/>
      </p:transition>
    </mc:Choice>
    <mc:Fallback xmlns="">
      <p:transition spd="slow" advClick="0" advTm="2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 fu Annibale?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sp>
        <p:nvSpPr>
          <p:cNvPr id="19" name="Rettangolo con angoli arrotondati 18"/>
          <p:cNvSpPr/>
          <p:nvPr/>
        </p:nvSpPr>
        <p:spPr>
          <a:xfrm>
            <a:off x="527538" y="603584"/>
            <a:ext cx="5286991" cy="326990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/>
          <p:cNvSpPr/>
          <p:nvPr/>
        </p:nvSpPr>
        <p:spPr>
          <a:xfrm>
            <a:off x="733365" y="825788"/>
            <a:ext cx="4770783" cy="2822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Annibale fu un generale cartaginese famoso per le sue vittorie militari durante la Seconda guerra punica. Uomo di vasta cultura, Annibale era una personalità d’eccezione e col suo fascino suscitava l’ammirazione e l’affetto dei soldati. Egli rivoluzionò l’arte militare dell’epoca con idee geniali che per secoli sarebbero state studiate nelle scuole di guerra.</a:t>
            </a:r>
          </a:p>
        </p:txBody>
      </p:sp>
      <p:pic>
        <p:nvPicPr>
          <p:cNvPr id="5" name="Immagine 4" descr="Immagine che contiene uomo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94" y="441826"/>
            <a:ext cx="4592195" cy="38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 dove Annibale attaccò i romani?</a:t>
            </a:r>
          </a:p>
        </p:txBody>
      </p:sp>
      <p:sp>
        <p:nvSpPr>
          <p:cNvPr id="11" name="Ovale 10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5" name="Rettangolo con angoli arrotondati 14"/>
          <p:cNvSpPr/>
          <p:nvPr/>
        </p:nvSpPr>
        <p:spPr>
          <a:xfrm>
            <a:off x="6506435" y="487974"/>
            <a:ext cx="5310426" cy="365759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/>
          <p:cNvSpPr/>
          <p:nvPr/>
        </p:nvSpPr>
        <p:spPr>
          <a:xfrm>
            <a:off x="6787088" y="646329"/>
            <a:ext cx="4770783" cy="3381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dirty="0">
                <a:solidFill>
                  <a:schemeClr val="tx1"/>
                </a:solidFill>
              </a:rPr>
              <a:t>Da nord anziché dal mare. Nel 218 a.C. marciando dalla Spagna, Annibale condusse i cartaginesi attraverso i Pirenei, la Provenza e le Alpi e scese quindi in Italia dove sconfisse le legioni romane. Dopo la battaglia di Canne (216 a.C.</a:t>
            </a:r>
            <a:r>
              <a:rPr lang="it-IT" sz="2000" dirty="0">
                <a:solidFill>
                  <a:schemeClr val="tx1"/>
                </a:solidFill>
                <a:sym typeface="Wingdings" panose="05000000000000000000" pitchFamily="2" charset="2"/>
              </a:rPr>
              <a:t>) in Puglia, i Romani rifiutarono lo scontro diretto e gradualmente riconquistarono i territori del sud Italia di cui avevano perso il controllo.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4" name="Immagine 3" descr="Immagine che contiene testo, mappa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8" y="372145"/>
            <a:ext cx="5158409" cy="3868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8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78067" y="4756638"/>
            <a:ext cx="11438793" cy="930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Cosa accadde nelle regioni sottomesse ai romani in seguito alla sconfitta di Canne (216 a.C.)?</a:t>
            </a:r>
          </a:p>
        </p:txBody>
      </p:sp>
      <p:sp>
        <p:nvSpPr>
          <p:cNvPr id="16" name="Ovale 15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9" name="Rettangolo con angoli arrotondati 18"/>
          <p:cNvSpPr/>
          <p:nvPr/>
        </p:nvSpPr>
        <p:spPr>
          <a:xfrm>
            <a:off x="378067" y="477750"/>
            <a:ext cx="5310429" cy="377559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/>
          <p:cNvSpPr/>
          <p:nvPr/>
        </p:nvSpPr>
        <p:spPr>
          <a:xfrm>
            <a:off x="636104" y="713570"/>
            <a:ext cx="4827105" cy="33039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La notizia del disastro di Canne provocò in Italia una reazione a catena: i Sanniti, i Bruzi e Capua passarono dalla parte del vincitore. Con Annibale si allearono anche il re di macedonia Filippo V e Siracusa. Malgrado questi successi il piano del condottiero cartaginese non riuscì. Gli alleati italici non abbandonarono Roma nella misura da lui prevista: Umbri, Etruschi, Sabelli, Latini restarono saldi nella loro fedeltà costituendo un insuperabile anello di protezione intorno a Roma.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5" name="Immagine 4" descr="Immagine che contiene testo, libro, esterni, fotografia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70" y="495204"/>
            <a:ext cx="5296426" cy="3539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89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>
        <p:wipe/>
      </p:transition>
    </mc:Choice>
    <mc:Fallback xmlns="">
      <p:transition spd="slow" advClick="0" advTm="4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786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Adobe Heiti Std R</vt:lpstr>
      <vt:lpstr>Arial</vt:lpstr>
      <vt:lpstr>Brush Script MT</vt:lpstr>
      <vt:lpstr>Calibri</vt:lpstr>
      <vt:lpstr>Calibri Light</vt:lpstr>
      <vt:lpstr>Wingdings</vt:lpstr>
      <vt:lpstr>Tema di Office</vt:lpstr>
      <vt:lpstr>Roma contro Cartagine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Roma contro Cartagine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Jessica Cenciarelli</dc:creator>
  <cp:lastModifiedBy>Jessica Cenciarelli</cp:lastModifiedBy>
  <cp:revision>27</cp:revision>
  <dcterms:created xsi:type="dcterms:W3CDTF">2017-03-30T14:29:47Z</dcterms:created>
  <dcterms:modified xsi:type="dcterms:W3CDTF">2017-05-14T15:10:17Z</dcterms:modified>
</cp:coreProperties>
</file>