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65" r:id="rId4"/>
    <p:sldId id="266" r:id="rId5"/>
    <p:sldId id="262" r:id="rId6"/>
    <p:sldId id="263" r:id="rId7"/>
    <p:sldId id="269" r:id="rId8"/>
    <p:sldId id="264" r:id="rId9"/>
    <p:sldId id="278" r:id="rId10"/>
    <p:sldId id="277" r:id="rId11"/>
    <p:sldId id="260" r:id="rId12"/>
    <p:sldId id="274" r:id="rId13"/>
    <p:sldId id="275" r:id="rId14"/>
    <p:sldId id="276" r:id="rId15"/>
    <p:sldId id="261" r:id="rId16"/>
    <p:sldId id="259" r:id="rId17"/>
    <p:sldId id="279" r:id="rId18"/>
    <p:sldId id="280" r:id="rId19"/>
    <p:sldId id="281" r:id="rId20"/>
    <p:sldId id="273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8A67-3FC9-4431-BEED-079841C8BDE6}" type="datetimeFigureOut">
              <a:rPr lang="it-IT" smtClean="0"/>
              <a:t>14/05/2017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ACB5-F813-4342-8274-4A5B480F7F11}" type="slidenum">
              <a:rPr lang="it-IT" smtClean="0"/>
              <a:t>‹N›</a:t>
            </a:fld>
            <a:endParaRPr lang="it-IT"/>
          </a:p>
        </p:txBody>
      </p:sp>
      <p:sp>
        <p:nvSpPr>
          <p:cNvPr id="7" name="CasellaDiTesto 6"/>
          <p:cNvSpPr txBox="1"/>
          <p:nvPr userDrawn="1"/>
        </p:nvSpPr>
        <p:spPr>
          <a:xfrm>
            <a:off x="4038600" y="6356350"/>
            <a:ext cx="41148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72801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>
        <p:wipe/>
      </p:transition>
    </mc:Choice>
    <mc:Fallback xmlns="">
      <p:transition spd="slow" advClick="0" advTm="35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8A67-3FC9-4431-BEED-079841C8BDE6}" type="datetimeFigureOut">
              <a:rPr lang="it-IT" smtClean="0"/>
              <a:t>14/05/2017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ACB5-F813-4342-8274-4A5B480F7F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271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>
        <p:wipe/>
      </p:transition>
    </mc:Choice>
    <mc:Fallback xmlns="">
      <p:transition spd="slow" advClick="0" advTm="35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8A67-3FC9-4431-BEED-079841C8BDE6}" type="datetimeFigureOut">
              <a:rPr lang="it-IT" smtClean="0"/>
              <a:t>14/05/2017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ACB5-F813-4342-8274-4A5B480F7F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20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>
        <p:wipe/>
      </p:transition>
    </mc:Choice>
    <mc:Fallback xmlns="">
      <p:transition spd="slow" advClick="0" advTm="35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8A67-3FC9-4431-BEED-079841C8BDE6}" type="datetimeFigureOut">
              <a:rPr lang="it-IT" smtClean="0"/>
              <a:t>14/05/2017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ACB5-F813-4342-8274-4A5B480F7F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073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>
        <p:wipe/>
      </p:transition>
    </mc:Choice>
    <mc:Fallback xmlns="">
      <p:transition spd="slow" advClick="0" advTm="35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8A67-3FC9-4431-BEED-079841C8BDE6}" type="datetimeFigureOut">
              <a:rPr lang="it-IT" smtClean="0"/>
              <a:t>14/05/2017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ACB5-F813-4342-8274-4A5B480F7F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063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>
        <p:wipe/>
      </p:transition>
    </mc:Choice>
    <mc:Fallback xmlns="">
      <p:transition spd="slow" advClick="0" advTm="35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8A67-3FC9-4431-BEED-079841C8BDE6}" type="datetimeFigureOut">
              <a:rPr lang="it-IT" smtClean="0"/>
              <a:t>14/05/2017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ACB5-F813-4342-8274-4A5B480F7F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065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>
        <p:wipe/>
      </p:transition>
    </mc:Choice>
    <mc:Fallback xmlns="">
      <p:transition spd="slow" advClick="0" advTm="35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8A67-3FC9-4431-BEED-079841C8BDE6}" type="datetimeFigureOut">
              <a:rPr lang="it-IT" smtClean="0"/>
              <a:t>14/05/2017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ACB5-F813-4342-8274-4A5B480F7F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477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>
        <p:wipe/>
      </p:transition>
    </mc:Choice>
    <mc:Fallback xmlns="">
      <p:transition spd="slow" advClick="0" advTm="35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8A67-3FC9-4431-BEED-079841C8BDE6}" type="datetimeFigureOut">
              <a:rPr lang="it-IT" smtClean="0"/>
              <a:t>14/05/2017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ACB5-F813-4342-8274-4A5B480F7F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929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>
        <p:wipe/>
      </p:transition>
    </mc:Choice>
    <mc:Fallback xmlns="">
      <p:transition spd="slow" advClick="0" advTm="35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 userDrawn="1"/>
        </p:nvSpPr>
        <p:spPr>
          <a:xfrm>
            <a:off x="0" y="99241"/>
            <a:ext cx="2743200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26524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>
        <p:wipe/>
      </p:transition>
    </mc:Choice>
    <mc:Fallback xmlns="">
      <p:transition spd="slow" advClick="0" advTm="35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8A67-3FC9-4431-BEED-079841C8BDE6}" type="datetimeFigureOut">
              <a:rPr lang="it-IT" smtClean="0"/>
              <a:t>14/05/2017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ACB5-F813-4342-8274-4A5B480F7F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898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>
        <p:wipe/>
      </p:transition>
    </mc:Choice>
    <mc:Fallback xmlns="">
      <p:transition spd="slow" advClick="0" advTm="35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8A67-3FC9-4431-BEED-079841C8BDE6}" type="datetimeFigureOut">
              <a:rPr lang="it-IT" smtClean="0"/>
              <a:t>14/05/2017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ACB5-F813-4342-8274-4A5B480F7F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833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>
        <p:wipe/>
      </p:transition>
    </mc:Choice>
    <mc:Fallback xmlns="">
      <p:transition spd="slow" advClick="0" advTm="35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88A67-3FC9-4431-BEED-079841C8BDE6}" type="datetimeFigureOut">
              <a:rPr lang="it-IT" smtClean="0"/>
              <a:t>14/05/2017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2ACB5-F813-4342-8274-4A5B480F7F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819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5000">
        <p:wipe/>
      </p:transition>
    </mc:Choice>
    <mc:Fallback xmlns="">
      <p:transition spd="slow" advClick="0" advTm="35000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/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746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3F7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erba, albero, esterni, cielo&#10;&#10;Descrizione generata con affidabilità molto elevat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6" r="6032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2257" y="4525347"/>
            <a:ext cx="6939722" cy="1737360"/>
          </a:xfrm>
        </p:spPr>
        <p:txBody>
          <a:bodyPr anchor="t">
            <a:normAutofit/>
          </a:bodyPr>
          <a:lstStyle/>
          <a:p>
            <a:pPr algn="l"/>
            <a:r>
              <a:rPr lang="it-IT" dirty="0"/>
              <a:t>Roma alla conquista dell’Italia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050762" y="4525347"/>
            <a:ext cx="3211288" cy="173736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FLASHCARD</a:t>
            </a:r>
          </a:p>
          <a:p>
            <a:r>
              <a:rPr lang="it-IT" sz="1800" dirty="0">
                <a:solidFill>
                  <a:schemeClr val="accent2">
                    <a:lumMod val="50000"/>
                  </a:schemeClr>
                </a:solidFill>
              </a:rPr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57385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wipe/>
      </p:transition>
    </mc:Choice>
    <mc:Fallback xmlns="">
      <p:transition spd="slow" advClick="0" advTm="5000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it-IT" sz="3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Chi erano i Sanniti? </a:t>
            </a:r>
          </a:p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it-IT" sz="3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 quale fu l’esito finale dello scontro con i Romani?</a:t>
            </a:r>
          </a:p>
        </p:txBody>
      </p:sp>
      <p:sp>
        <p:nvSpPr>
          <p:cNvPr id="13" name="Ovale 12"/>
          <p:cNvSpPr/>
          <p:nvPr/>
        </p:nvSpPr>
        <p:spPr>
          <a:xfrm>
            <a:off x="5688496" y="5838584"/>
            <a:ext cx="937591" cy="913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20 </a:t>
            </a:r>
            <a:r>
              <a:rPr lang="it-IT" sz="1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secondi</a:t>
            </a:r>
          </a:p>
        </p:txBody>
      </p:sp>
      <p:sp>
        <p:nvSpPr>
          <p:cNvPr id="17" name="Rettangolo con angoli arrotondati 16"/>
          <p:cNvSpPr/>
          <p:nvPr/>
        </p:nvSpPr>
        <p:spPr>
          <a:xfrm>
            <a:off x="527538" y="571184"/>
            <a:ext cx="5213583" cy="356416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con angoli arrotondati 17"/>
          <p:cNvSpPr/>
          <p:nvPr/>
        </p:nvSpPr>
        <p:spPr>
          <a:xfrm>
            <a:off x="745051" y="824009"/>
            <a:ext cx="4770783" cy="29949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>
                <a:solidFill>
                  <a:schemeClr val="tx1"/>
                </a:solidFill>
              </a:rPr>
              <a:t>I Sanniti erano un popolo bellicoso degli Appennini che era sceso a valle occupando vaste zone della Campania. Di fronte alla loro avanzata la città di Capua chiese aiuto a Roma. Nonostante la disfatta di Caudio in cui due intere legioni furono disarmate e costrette a passare sotto il giogo («forche caudine»), i Romani riuscirono a sconfiggere i Sanniti (</a:t>
            </a:r>
            <a:r>
              <a:rPr lang="it-IT" sz="1400" dirty="0">
                <a:solidFill>
                  <a:schemeClr val="tx1"/>
                </a:solidFill>
              </a:rPr>
              <a:t>guerre sannitiche 343-290 a.C</a:t>
            </a:r>
            <a:r>
              <a:rPr lang="it-IT" dirty="0">
                <a:solidFill>
                  <a:schemeClr val="tx1"/>
                </a:solidFill>
              </a:rPr>
              <a:t>.)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0399263" y="6545228"/>
            <a:ext cx="15372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www.jessicacenciarelli.it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28" y="552772"/>
            <a:ext cx="3676855" cy="3582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899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>
        <p:wipe/>
      </p:transition>
    </mc:Choice>
    <mc:Fallback xmlns="">
      <p:transition spd="slow" advClick="0" advTm="3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it-IT" sz="3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Per quale motivo il console Appio Claudio Cieco diede inizio nel 312 a.C. alla costruzione della Via Appia?</a:t>
            </a:r>
          </a:p>
        </p:txBody>
      </p:sp>
      <p:sp>
        <p:nvSpPr>
          <p:cNvPr id="13" name="Ovale 12"/>
          <p:cNvSpPr/>
          <p:nvPr/>
        </p:nvSpPr>
        <p:spPr>
          <a:xfrm>
            <a:off x="5688496" y="5838584"/>
            <a:ext cx="937591" cy="913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15 </a:t>
            </a:r>
            <a:r>
              <a:rPr lang="it-IT" sz="1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secondi</a:t>
            </a:r>
          </a:p>
        </p:txBody>
      </p:sp>
      <p:sp>
        <p:nvSpPr>
          <p:cNvPr id="15" name="Rettangolo con angoli arrotondati 14"/>
          <p:cNvSpPr/>
          <p:nvPr/>
        </p:nvSpPr>
        <p:spPr>
          <a:xfrm>
            <a:off x="6537209" y="657784"/>
            <a:ext cx="5213583" cy="330813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con angoli arrotondati 16"/>
          <p:cNvSpPr/>
          <p:nvPr/>
        </p:nvSpPr>
        <p:spPr>
          <a:xfrm>
            <a:off x="6754722" y="910608"/>
            <a:ext cx="4770783" cy="27405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2000" dirty="0">
                <a:solidFill>
                  <a:schemeClr val="tx1"/>
                </a:solidFill>
              </a:rPr>
              <a:t>La via Appia congiungeva 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</a:t>
            </a:r>
            <a:r>
              <a:rPr lang="it-IT" sz="2000" dirty="0">
                <a:solidFill>
                  <a:schemeClr val="tx1"/>
                </a:solidFill>
              </a:rPr>
              <a:t> con 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Capua</a:t>
            </a:r>
            <a:r>
              <a:rPr lang="it-IT" sz="2000" dirty="0">
                <a:solidFill>
                  <a:schemeClr val="tx1"/>
                </a:solidFill>
              </a:rPr>
              <a:t> e permetteva un veloce spostamento delle legioni romane verso la Campania dove si svolgevano le battaglie contro i 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Sanniti</a:t>
            </a:r>
            <a:r>
              <a:rPr lang="it-IT" sz="2000" dirty="0">
                <a:solidFill>
                  <a:schemeClr val="tx1"/>
                </a:solidFill>
              </a:rPr>
              <a:t>; inoltre costituiva un’arteria commerciale che escludeva i Sanniti dalla rete di scambi con l’Italia meridionale.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10399263" y="6545228"/>
            <a:ext cx="15372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www.jessicacenciarelli.it</a:t>
            </a:r>
          </a:p>
        </p:txBody>
      </p:sp>
      <p:pic>
        <p:nvPicPr>
          <p:cNvPr id="5" name="Immagine 4" descr="Immagine che contiene cielo, esterni, terra, erba&#10;&#10;Descrizione generata con affidabilità molto elev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9" y="586299"/>
            <a:ext cx="5230053" cy="3667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759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>
        <p:wipe/>
      </p:transition>
    </mc:Choice>
    <mc:Fallback xmlns="">
      <p:transition spd="slow" advClick="0" advTm="3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it-IT" sz="3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Chi era Pirro e qual era il suo sogno?</a:t>
            </a:r>
          </a:p>
        </p:txBody>
      </p:sp>
      <p:sp>
        <p:nvSpPr>
          <p:cNvPr id="13" name="Ovale 12"/>
          <p:cNvSpPr/>
          <p:nvPr/>
        </p:nvSpPr>
        <p:spPr>
          <a:xfrm>
            <a:off x="5688496" y="5838584"/>
            <a:ext cx="937591" cy="913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10 </a:t>
            </a:r>
            <a:r>
              <a:rPr lang="it-IT" sz="1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secondi</a:t>
            </a:r>
          </a:p>
        </p:txBody>
      </p:sp>
      <p:sp>
        <p:nvSpPr>
          <p:cNvPr id="15" name="Rettangolo con angoli arrotondati 14"/>
          <p:cNvSpPr/>
          <p:nvPr/>
        </p:nvSpPr>
        <p:spPr>
          <a:xfrm>
            <a:off x="434860" y="864944"/>
            <a:ext cx="5213583" cy="287024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con angoli arrotondati 16"/>
          <p:cNvSpPr/>
          <p:nvPr/>
        </p:nvSpPr>
        <p:spPr>
          <a:xfrm>
            <a:off x="652373" y="1117768"/>
            <a:ext cx="4770783" cy="23166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>
                <a:solidFill>
                  <a:schemeClr val="tx1"/>
                </a:solidFill>
              </a:rPr>
              <a:t>Pirro è il 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 dell’Epiro</a:t>
            </a:r>
            <a:r>
              <a:rPr lang="it-IT" dirty="0">
                <a:solidFill>
                  <a:schemeClr val="tx1"/>
                </a:solidFill>
              </a:rPr>
              <a:t>, uno dei regni ellenistici sorti dopo la morte di Alessandro Magno. Il suo sogno era quello di creare un </a:t>
            </a:r>
            <a:r>
              <a:rPr 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grande impero dei Greci d’Occidente </a:t>
            </a:r>
            <a:r>
              <a:rPr lang="it-IT" dirty="0">
                <a:solidFill>
                  <a:schemeClr val="tx1"/>
                </a:solidFill>
              </a:rPr>
              <a:t>che comprendesse: Epiro, Magna Grecia e Sicilia.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10399263" y="6545228"/>
            <a:ext cx="15372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www.jessicacenciarelli.it</a:t>
            </a:r>
          </a:p>
        </p:txBody>
      </p:sp>
      <p:pic>
        <p:nvPicPr>
          <p:cNvPr id="7" name="Immagine 6" descr="Immagine che contiene uomo&#10;&#10;Descrizione generata con affidabilità elev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53" y="477749"/>
            <a:ext cx="3128210" cy="405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4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>
        <p:wipe/>
      </p:transition>
    </mc:Choice>
    <mc:Fallback xmlns="">
      <p:transition spd="slow" advClick="0" advTm="2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it-IT" sz="3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Perché Pirro sbarca in Italia?</a:t>
            </a:r>
          </a:p>
        </p:txBody>
      </p:sp>
      <p:sp>
        <p:nvSpPr>
          <p:cNvPr id="13" name="Ovale 12"/>
          <p:cNvSpPr/>
          <p:nvPr/>
        </p:nvSpPr>
        <p:spPr>
          <a:xfrm>
            <a:off x="5688496" y="5838584"/>
            <a:ext cx="937591" cy="913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10 </a:t>
            </a:r>
            <a:r>
              <a:rPr lang="it-IT" sz="1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secondi</a:t>
            </a:r>
          </a:p>
        </p:txBody>
      </p:sp>
      <p:sp>
        <p:nvSpPr>
          <p:cNvPr id="15" name="Rettangolo con angoli arrotondati 14"/>
          <p:cNvSpPr/>
          <p:nvPr/>
        </p:nvSpPr>
        <p:spPr>
          <a:xfrm>
            <a:off x="6346921" y="1332403"/>
            <a:ext cx="5589594" cy="1989221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con angoli arrotondati 16"/>
          <p:cNvSpPr/>
          <p:nvPr/>
        </p:nvSpPr>
        <p:spPr>
          <a:xfrm>
            <a:off x="6674706" y="1592488"/>
            <a:ext cx="4982643" cy="13657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>
                <a:solidFill>
                  <a:schemeClr val="tx1"/>
                </a:solidFill>
              </a:rPr>
              <a:t>Pirro, re dell’Epiro, sbarca in Italia su richiesta della città di Taranto (ex colonia greca) la quale, ormai indipendente guarda con sospetto l’ampliamento di Roma.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10399263" y="6545228"/>
            <a:ext cx="15372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www.jessicacenciarelli.it</a:t>
            </a:r>
          </a:p>
        </p:txBody>
      </p:sp>
      <p:pic>
        <p:nvPicPr>
          <p:cNvPr id="5" name="Immagine 4" descr="Immagine che contiene testo, mappa&#10;&#10;Descrizione generata con affidabilità molto elev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4" y="554084"/>
            <a:ext cx="5365332" cy="3340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777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>
        <p:wipe/>
      </p:transition>
    </mc:Choice>
    <mc:Fallback xmlns="">
      <p:transition spd="slow" advClick="0" advTm="2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it-IT" sz="3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Qual è l’esito della guerra </a:t>
            </a:r>
            <a:br>
              <a:rPr lang="it-IT" sz="3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it-IT" sz="3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tra l’esercito di Pirro e quello romano?</a:t>
            </a:r>
          </a:p>
        </p:txBody>
      </p:sp>
      <p:sp>
        <p:nvSpPr>
          <p:cNvPr id="13" name="Ovale 12"/>
          <p:cNvSpPr/>
          <p:nvPr/>
        </p:nvSpPr>
        <p:spPr>
          <a:xfrm>
            <a:off x="5688496" y="5838584"/>
            <a:ext cx="937591" cy="913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20 </a:t>
            </a:r>
            <a:r>
              <a:rPr lang="it-IT" sz="1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secondi</a:t>
            </a:r>
          </a:p>
        </p:txBody>
      </p:sp>
      <p:sp>
        <p:nvSpPr>
          <p:cNvPr id="15" name="Rettangolo con angoli arrotondati 14"/>
          <p:cNvSpPr/>
          <p:nvPr/>
        </p:nvSpPr>
        <p:spPr>
          <a:xfrm>
            <a:off x="253203" y="501705"/>
            <a:ext cx="5589594" cy="365978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con angoli arrotondati 16"/>
          <p:cNvSpPr/>
          <p:nvPr/>
        </p:nvSpPr>
        <p:spPr>
          <a:xfrm>
            <a:off x="589058" y="792778"/>
            <a:ext cx="4917883" cy="31143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>
                <a:solidFill>
                  <a:schemeClr val="tx1"/>
                </a:solidFill>
              </a:rPr>
              <a:t>Pirro ebbe una modesta vittoria nelle battaglie di Eraclea e Ascoli Satriano. Dopo l’invasione della Sicilia, i Fenici si alleano con Roma. Pirro deve tornare in Italia per affrontare i romani a Maleventum, dove questi gli infliggeranno una pesante sconfitta tanto che la località sarà ribattezzata «</a:t>
            </a:r>
            <a:r>
              <a:rPr lang="it-IT" dirty="0" err="1">
                <a:solidFill>
                  <a:schemeClr val="tx1"/>
                </a:solidFill>
              </a:rPr>
              <a:t>Beneventum</a:t>
            </a:r>
            <a:r>
              <a:rPr lang="it-IT" dirty="0">
                <a:solidFill>
                  <a:schemeClr val="tx1"/>
                </a:solidFill>
              </a:rPr>
              <a:t>». A Pirro non resta che imbarcarsi e lasciare l’Italia. A questo punto i Romani hanno campo libero per conquistare Taranto e il resto dell’Italia.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10399263" y="6545228"/>
            <a:ext cx="15372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www.jessicacenciarelli.it</a:t>
            </a:r>
          </a:p>
        </p:txBody>
      </p:sp>
      <p:pic>
        <p:nvPicPr>
          <p:cNvPr id="3" name="Immagine 2" descr="Immagine che contiene fotografia, interni&#10;&#10;Descrizione generata con affidabilità elev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757" y="477748"/>
            <a:ext cx="3729789" cy="372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8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>
        <p:wipe/>
      </p:transition>
    </mc:Choice>
    <mc:Fallback xmlns="">
      <p:transition spd="slow" advClick="0" advTm="4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378068" y="4613098"/>
            <a:ext cx="11438793" cy="10819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Che cosa sono il «cardo» e il «decumano»?</a:t>
            </a:r>
          </a:p>
        </p:txBody>
      </p:sp>
      <p:sp>
        <p:nvSpPr>
          <p:cNvPr id="15" name="Ovale 14"/>
          <p:cNvSpPr/>
          <p:nvPr/>
        </p:nvSpPr>
        <p:spPr>
          <a:xfrm>
            <a:off x="5688496" y="5838584"/>
            <a:ext cx="937591" cy="913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20 </a:t>
            </a:r>
            <a:r>
              <a:rPr lang="it-IT" sz="1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secondi</a:t>
            </a:r>
          </a:p>
        </p:txBody>
      </p:sp>
      <p:sp>
        <p:nvSpPr>
          <p:cNvPr id="18" name="Rettangolo con angoli arrotondati 17"/>
          <p:cNvSpPr/>
          <p:nvPr/>
        </p:nvSpPr>
        <p:spPr>
          <a:xfrm>
            <a:off x="6537209" y="228600"/>
            <a:ext cx="5213583" cy="402474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con angoli arrotondati 18"/>
          <p:cNvSpPr/>
          <p:nvPr/>
        </p:nvSpPr>
        <p:spPr>
          <a:xfrm>
            <a:off x="6754722" y="477749"/>
            <a:ext cx="4770783" cy="34818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>
                <a:solidFill>
                  <a:schemeClr val="tx1"/>
                </a:solidFill>
              </a:rPr>
              <a:t>Sono i due assi principali intorno ai quali si sviluppavano le città romane. Erano tra loro perpendicolari: il decumano era orientato in senso est-ovest e il cardo in senso nord-sud. Parallelamente a questi due assi venivano tracciate, a uguale distanza, altre linee che corrispondevano alle strade secondarie; il cardo e il decumano si prolungavano oltre le mura cittadine, suddividendo con altre linee parallele il territorio circostante e creando una rete di campi uguali e ordinati.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10399263" y="6545228"/>
            <a:ext cx="15372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www.jessicacenciarelli.it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75" y="634092"/>
            <a:ext cx="5573238" cy="3260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412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>
        <p:wipe/>
      </p:transition>
    </mc:Choice>
    <mc:Fallback xmlns="">
      <p:transition spd="slow" advClick="0" advTm="4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it-IT" sz="5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Che cosa s’intende con l’espressione «ordinamento scalare» applicato da Roma nei confronti delle città a essa sottoposte?</a:t>
            </a:r>
            <a:endParaRPr lang="en-US" sz="5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Ovale 12"/>
          <p:cNvSpPr/>
          <p:nvPr/>
        </p:nvSpPr>
        <p:spPr>
          <a:xfrm>
            <a:off x="5688496" y="5838584"/>
            <a:ext cx="937591" cy="913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10 </a:t>
            </a:r>
            <a:r>
              <a:rPr lang="it-IT" sz="1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secondi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10399263" y="6545228"/>
            <a:ext cx="15372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www.jessicacenciarelli.it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573" y="1336496"/>
            <a:ext cx="4881581" cy="2565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tangolo 5"/>
          <p:cNvSpPr/>
          <p:nvPr/>
        </p:nvSpPr>
        <p:spPr>
          <a:xfrm>
            <a:off x="8148892" y="3858350"/>
            <a:ext cx="17982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/>
              <a:t>http://www.capitolivm.it/</a:t>
            </a:r>
          </a:p>
        </p:txBody>
      </p:sp>
      <p:sp>
        <p:nvSpPr>
          <p:cNvPr id="17" name="Rettangolo con angoli arrotondati 16"/>
          <p:cNvSpPr/>
          <p:nvPr/>
        </p:nvSpPr>
        <p:spPr>
          <a:xfrm>
            <a:off x="322798" y="1815881"/>
            <a:ext cx="5411028" cy="1552961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con angoli arrotondati 14"/>
          <p:cNvSpPr/>
          <p:nvPr/>
        </p:nvSpPr>
        <p:spPr>
          <a:xfrm>
            <a:off x="527538" y="1957321"/>
            <a:ext cx="5001548" cy="12510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2000" dirty="0">
                <a:solidFill>
                  <a:schemeClr val="tx1"/>
                </a:solidFill>
              </a:rPr>
              <a:t>Sono delle </a:t>
            </a:r>
            <a:r>
              <a:rPr lang="it-IT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gerarchie</a:t>
            </a:r>
            <a:r>
              <a:rPr lang="it-IT" sz="2000" dirty="0">
                <a:solidFill>
                  <a:schemeClr val="tx1"/>
                </a:solidFill>
              </a:rPr>
              <a:t> con le quali i Romani suddivisero le città italiche. Sul principio del «</a:t>
            </a:r>
            <a:r>
              <a:rPr lang="it-IT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Dìvide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impera</a:t>
            </a:r>
            <a:r>
              <a:rPr lang="it-IT" sz="2000" dirty="0">
                <a:solidFill>
                  <a:schemeClr val="tx1"/>
                </a:solidFill>
              </a:rPr>
              <a:t>» (</a:t>
            </a:r>
            <a:r>
              <a:rPr lang="it-IT" sz="2000" i="1" dirty="0">
                <a:solidFill>
                  <a:schemeClr val="tx1"/>
                </a:solidFill>
              </a:rPr>
              <a:t>dividi per comandare</a:t>
            </a:r>
            <a:r>
              <a:rPr lang="it-IT" sz="2000" dirty="0">
                <a:solidFill>
                  <a:schemeClr val="tx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2555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>
        <p:wipe/>
      </p:transition>
    </mc:Choice>
    <mc:Fallback xmlns="">
      <p:transition spd="slow" advClick="0" advTm="2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it-IT" sz="5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Chi era sul primo gradino dell’«ordinamento scalare»?</a:t>
            </a:r>
            <a:endParaRPr lang="en-US" sz="5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Ovale 12"/>
          <p:cNvSpPr/>
          <p:nvPr/>
        </p:nvSpPr>
        <p:spPr>
          <a:xfrm>
            <a:off x="5688496" y="5838584"/>
            <a:ext cx="937591" cy="913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10 </a:t>
            </a:r>
            <a:r>
              <a:rPr lang="it-IT" sz="1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secondi</a:t>
            </a:r>
          </a:p>
        </p:txBody>
      </p:sp>
      <p:sp>
        <p:nvSpPr>
          <p:cNvPr id="18" name="Rettangolo con angoli arrotondati 17"/>
          <p:cNvSpPr/>
          <p:nvPr/>
        </p:nvSpPr>
        <p:spPr>
          <a:xfrm>
            <a:off x="352331" y="477749"/>
            <a:ext cx="5411028" cy="396068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con angoli arrotondati 18"/>
          <p:cNvSpPr/>
          <p:nvPr/>
        </p:nvSpPr>
        <p:spPr>
          <a:xfrm>
            <a:off x="527538" y="689811"/>
            <a:ext cx="5001548" cy="15079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it-IT" sz="1600" dirty="0">
                <a:solidFill>
                  <a:schemeClr val="tx1"/>
                </a:solidFill>
              </a:rPr>
              <a:t>Del gradino più alto facevano parte le </a:t>
            </a:r>
            <a:r>
              <a:rPr lang="it-IT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Colonie</a:t>
            </a:r>
            <a:r>
              <a:rPr lang="it-IT" sz="1600" dirty="0">
                <a:solidFill>
                  <a:schemeClr val="tx1"/>
                </a:solidFill>
              </a:rPr>
              <a:t>, città fondate dai Romani e i cui abitanti erano </a:t>
            </a:r>
            <a:r>
              <a:rPr lang="it-IT" sz="1600" u="sng" dirty="0">
                <a:solidFill>
                  <a:schemeClr val="tx1"/>
                </a:solidFill>
              </a:rPr>
              <a:t>cittadini a pieno diritto</a:t>
            </a:r>
            <a:r>
              <a:rPr lang="it-IT" sz="1600" dirty="0">
                <a:solidFill>
                  <a:schemeClr val="tx1"/>
                </a:solidFill>
              </a:rPr>
              <a:t>. Ugualmente integrate nello Stato romano furono le città conquistate, o unite a Roma da trattati di alleanza, che le si erano mostrate fedeli. 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10399263" y="6545228"/>
            <a:ext cx="15372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www.jessicacenciarelli.it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573" y="1336496"/>
            <a:ext cx="4881581" cy="2565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tangolo 5"/>
          <p:cNvSpPr/>
          <p:nvPr/>
        </p:nvSpPr>
        <p:spPr>
          <a:xfrm>
            <a:off x="8148892" y="3858350"/>
            <a:ext cx="17982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/>
              <a:t>http://www.capitolivm.it/</a:t>
            </a:r>
          </a:p>
        </p:txBody>
      </p:sp>
    </p:spTree>
    <p:extLst>
      <p:ext uri="{BB962C8B-B14F-4D97-AF65-F5344CB8AC3E}">
        <p14:creationId xmlns:p14="http://schemas.microsoft.com/office/powerpoint/2010/main" val="165715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>
        <p:wipe/>
      </p:transition>
    </mc:Choice>
    <mc:Fallback xmlns="">
      <p:transition spd="slow" advClick="0" advTm="2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it-IT" sz="3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Chi era sul secondo gradino dell’«ordinamento scalare»?</a:t>
            </a:r>
            <a:endParaRPr lang="en-US" sz="3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Ovale 12"/>
          <p:cNvSpPr/>
          <p:nvPr/>
        </p:nvSpPr>
        <p:spPr>
          <a:xfrm>
            <a:off x="5688496" y="5838584"/>
            <a:ext cx="937591" cy="913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10 </a:t>
            </a:r>
            <a:r>
              <a:rPr lang="it-IT" sz="1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secondi</a:t>
            </a:r>
          </a:p>
        </p:txBody>
      </p:sp>
      <p:sp>
        <p:nvSpPr>
          <p:cNvPr id="18" name="Rettangolo con angoli arrotondati 17"/>
          <p:cNvSpPr/>
          <p:nvPr/>
        </p:nvSpPr>
        <p:spPr>
          <a:xfrm>
            <a:off x="352331" y="477749"/>
            <a:ext cx="5411028" cy="396068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con angoli arrotondati 18"/>
          <p:cNvSpPr/>
          <p:nvPr/>
        </p:nvSpPr>
        <p:spPr>
          <a:xfrm>
            <a:off x="527538" y="689811"/>
            <a:ext cx="5001548" cy="15079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it-IT" sz="1600" dirty="0">
                <a:solidFill>
                  <a:schemeClr val="tx1"/>
                </a:solidFill>
              </a:rPr>
              <a:t>Del gradino più alto facevano parte le </a:t>
            </a:r>
            <a:r>
              <a:rPr lang="it-IT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Colonie</a:t>
            </a:r>
            <a:r>
              <a:rPr lang="it-IT" sz="1600" dirty="0">
                <a:solidFill>
                  <a:schemeClr val="tx1"/>
                </a:solidFill>
              </a:rPr>
              <a:t>, città fondate dai Romani e i cui abitanti erano </a:t>
            </a:r>
            <a:r>
              <a:rPr lang="it-IT" sz="1600" u="sng" dirty="0">
                <a:solidFill>
                  <a:schemeClr val="tx1"/>
                </a:solidFill>
              </a:rPr>
              <a:t>cittadini a pieno diritto</a:t>
            </a:r>
            <a:r>
              <a:rPr lang="it-IT" sz="1600" dirty="0">
                <a:solidFill>
                  <a:schemeClr val="tx1"/>
                </a:solidFill>
              </a:rPr>
              <a:t>. Ugualmente integrate nello Stato romano furono le città conquistate, o unite a Roma da trattati di alleanza, che le si erano mostrate fedeli. 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10399263" y="6545228"/>
            <a:ext cx="15372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www.jessicacenciarelli.it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573" y="1336496"/>
            <a:ext cx="4881581" cy="2565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tangolo 5"/>
          <p:cNvSpPr/>
          <p:nvPr/>
        </p:nvSpPr>
        <p:spPr>
          <a:xfrm>
            <a:off x="8148892" y="3858350"/>
            <a:ext cx="17982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/>
              <a:t>http://www.capitolivm.it/</a:t>
            </a:r>
          </a:p>
        </p:txBody>
      </p:sp>
      <p:sp>
        <p:nvSpPr>
          <p:cNvPr id="21" name="Rettangolo con angoli arrotondati 20"/>
          <p:cNvSpPr/>
          <p:nvPr/>
        </p:nvSpPr>
        <p:spPr>
          <a:xfrm>
            <a:off x="557071" y="2289897"/>
            <a:ext cx="5001548" cy="1065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 startAt="2"/>
            </a:pPr>
            <a:r>
              <a:rPr lang="it-IT" sz="1600" dirty="0">
                <a:solidFill>
                  <a:schemeClr val="tx1"/>
                </a:solidFill>
              </a:rPr>
              <a:t>Al secondo posto venivano gli </a:t>
            </a:r>
            <a:r>
              <a:rPr lang="it-IT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Alleati latini</a:t>
            </a:r>
            <a:r>
              <a:rPr lang="it-IT" sz="1600" dirty="0">
                <a:solidFill>
                  <a:schemeClr val="tx1"/>
                </a:solidFill>
              </a:rPr>
              <a:t> e le </a:t>
            </a:r>
            <a:r>
              <a:rPr lang="it-I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Colonie latine</a:t>
            </a:r>
            <a:r>
              <a:rPr lang="it-IT" sz="1600" dirty="0">
                <a:solidFill>
                  <a:schemeClr val="tx1"/>
                </a:solidFill>
              </a:rPr>
              <a:t>, che </a:t>
            </a:r>
            <a:r>
              <a:rPr lang="it-IT" sz="1600" u="sng" dirty="0">
                <a:solidFill>
                  <a:schemeClr val="tx1"/>
                </a:solidFill>
              </a:rPr>
              <a:t>non</a:t>
            </a:r>
            <a:r>
              <a:rPr lang="it-IT" sz="1600" dirty="0">
                <a:solidFill>
                  <a:schemeClr val="tx1"/>
                </a:solidFill>
              </a:rPr>
              <a:t> avevano la </a:t>
            </a:r>
            <a:r>
              <a:rPr lang="it-IT" sz="1600" u="sng" dirty="0">
                <a:solidFill>
                  <a:schemeClr val="tx1"/>
                </a:solidFill>
              </a:rPr>
              <a:t>cittadinanza</a:t>
            </a:r>
            <a:r>
              <a:rPr lang="it-IT" sz="1600" dirty="0">
                <a:solidFill>
                  <a:schemeClr val="tx1"/>
                </a:solidFill>
              </a:rPr>
              <a:t> ma avevano il </a:t>
            </a:r>
            <a:r>
              <a:rPr lang="it-I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diritto di commercio e di matrimonio con i cittadini romani</a:t>
            </a:r>
            <a:r>
              <a:rPr lang="it-IT" sz="1600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645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>
        <p:wipe/>
      </p:transition>
    </mc:Choice>
    <mc:Fallback xmlns="">
      <p:transition spd="slow" advClick="0" advTm="2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it-IT" sz="3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Chi era sull’ultimo gradino dell’«ordinamento scalare»?</a:t>
            </a:r>
            <a:endParaRPr lang="en-US" sz="3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Ovale 12"/>
          <p:cNvSpPr/>
          <p:nvPr/>
        </p:nvSpPr>
        <p:spPr>
          <a:xfrm>
            <a:off x="5688496" y="5838584"/>
            <a:ext cx="937591" cy="913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10 </a:t>
            </a:r>
            <a:r>
              <a:rPr lang="it-IT" sz="1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secondi</a:t>
            </a:r>
          </a:p>
        </p:txBody>
      </p:sp>
      <p:sp>
        <p:nvSpPr>
          <p:cNvPr id="18" name="Rettangolo con angoli arrotondati 17"/>
          <p:cNvSpPr/>
          <p:nvPr/>
        </p:nvSpPr>
        <p:spPr>
          <a:xfrm>
            <a:off x="352331" y="477749"/>
            <a:ext cx="5411028" cy="396068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con angoli arrotondati 18"/>
          <p:cNvSpPr/>
          <p:nvPr/>
        </p:nvSpPr>
        <p:spPr>
          <a:xfrm>
            <a:off x="527538" y="689811"/>
            <a:ext cx="5001548" cy="15079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it-IT" sz="1600" dirty="0">
                <a:solidFill>
                  <a:schemeClr val="tx1"/>
                </a:solidFill>
              </a:rPr>
              <a:t>Del gradino più alto facevano parte le </a:t>
            </a:r>
            <a:r>
              <a:rPr lang="it-IT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Colonie</a:t>
            </a:r>
            <a:r>
              <a:rPr lang="it-IT" sz="1600" dirty="0">
                <a:solidFill>
                  <a:schemeClr val="tx1"/>
                </a:solidFill>
              </a:rPr>
              <a:t>, città fondate dai Romani e i cui abitanti erano </a:t>
            </a:r>
            <a:r>
              <a:rPr lang="it-IT" sz="1600" u="sng" dirty="0">
                <a:solidFill>
                  <a:schemeClr val="tx1"/>
                </a:solidFill>
              </a:rPr>
              <a:t>cittadini a pieno diritto</a:t>
            </a:r>
            <a:r>
              <a:rPr lang="it-IT" sz="1600" dirty="0">
                <a:solidFill>
                  <a:schemeClr val="tx1"/>
                </a:solidFill>
              </a:rPr>
              <a:t>. Ugualmente integrate nello Stato romano furono le </a:t>
            </a:r>
            <a:r>
              <a:rPr lang="it-IT" sz="1600">
                <a:solidFill>
                  <a:schemeClr val="tx1"/>
                </a:solidFill>
              </a:rPr>
              <a:t>città conquistate, </a:t>
            </a:r>
            <a:r>
              <a:rPr lang="it-IT" sz="1600" dirty="0">
                <a:solidFill>
                  <a:schemeClr val="tx1"/>
                </a:solidFill>
              </a:rPr>
              <a:t>o unite a Roma da trattati </a:t>
            </a:r>
            <a:r>
              <a:rPr lang="it-IT" sz="1600">
                <a:solidFill>
                  <a:schemeClr val="tx1"/>
                </a:solidFill>
              </a:rPr>
              <a:t>di alleanza, </a:t>
            </a:r>
            <a:r>
              <a:rPr lang="it-IT" sz="1600" dirty="0">
                <a:solidFill>
                  <a:schemeClr val="tx1"/>
                </a:solidFill>
              </a:rPr>
              <a:t>che le si erano mostrate fedeli. 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10399263" y="6545228"/>
            <a:ext cx="15372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www.jessicacenciarelli.it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573" y="1336496"/>
            <a:ext cx="4881581" cy="2565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tangolo 5"/>
          <p:cNvSpPr/>
          <p:nvPr/>
        </p:nvSpPr>
        <p:spPr>
          <a:xfrm>
            <a:off x="8148892" y="3858350"/>
            <a:ext cx="17982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/>
              <a:t>http://www.capitolivm.it/</a:t>
            </a:r>
          </a:p>
        </p:txBody>
      </p:sp>
      <p:sp>
        <p:nvSpPr>
          <p:cNvPr id="21" name="Rettangolo con angoli arrotondati 20"/>
          <p:cNvSpPr/>
          <p:nvPr/>
        </p:nvSpPr>
        <p:spPr>
          <a:xfrm>
            <a:off x="557071" y="2289897"/>
            <a:ext cx="5001548" cy="1065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 startAt="2"/>
            </a:pPr>
            <a:r>
              <a:rPr lang="it-IT" sz="1600" dirty="0">
                <a:solidFill>
                  <a:schemeClr val="tx1"/>
                </a:solidFill>
              </a:rPr>
              <a:t>Al secondo posto venivano gli </a:t>
            </a:r>
            <a:r>
              <a:rPr lang="it-IT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Alleati latini</a:t>
            </a:r>
            <a:r>
              <a:rPr lang="it-IT" sz="1600" dirty="0">
                <a:solidFill>
                  <a:schemeClr val="tx1"/>
                </a:solidFill>
              </a:rPr>
              <a:t> e le </a:t>
            </a:r>
            <a:r>
              <a:rPr lang="it-I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Colonie latine</a:t>
            </a:r>
            <a:r>
              <a:rPr lang="it-IT" sz="1600" dirty="0">
                <a:solidFill>
                  <a:schemeClr val="tx1"/>
                </a:solidFill>
              </a:rPr>
              <a:t>, che </a:t>
            </a:r>
            <a:r>
              <a:rPr lang="it-IT" sz="1600" u="sng" dirty="0">
                <a:solidFill>
                  <a:schemeClr val="tx1"/>
                </a:solidFill>
              </a:rPr>
              <a:t>non</a:t>
            </a:r>
            <a:r>
              <a:rPr lang="it-IT" sz="1600" dirty="0">
                <a:solidFill>
                  <a:schemeClr val="tx1"/>
                </a:solidFill>
              </a:rPr>
              <a:t> avevano la </a:t>
            </a:r>
            <a:r>
              <a:rPr lang="it-IT" sz="1600" u="sng" dirty="0">
                <a:solidFill>
                  <a:schemeClr val="tx1"/>
                </a:solidFill>
              </a:rPr>
              <a:t>cittadinanza</a:t>
            </a:r>
            <a:r>
              <a:rPr lang="it-IT" sz="1600" dirty="0">
                <a:solidFill>
                  <a:schemeClr val="tx1"/>
                </a:solidFill>
              </a:rPr>
              <a:t> ma avevano il </a:t>
            </a:r>
            <a:r>
              <a:rPr lang="it-I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diritto di commercio e di matrimonio con i cittadini romani</a:t>
            </a:r>
            <a:r>
              <a:rPr lang="it-IT" sz="16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22" name="Rettangolo con angoli arrotondati 21"/>
          <p:cNvSpPr/>
          <p:nvPr/>
        </p:nvSpPr>
        <p:spPr>
          <a:xfrm>
            <a:off x="557071" y="3452707"/>
            <a:ext cx="5001548" cy="8834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 startAt="3"/>
            </a:pPr>
            <a:r>
              <a:rPr lang="it-IT" sz="1600" dirty="0">
                <a:solidFill>
                  <a:schemeClr val="tx1"/>
                </a:solidFill>
              </a:rPr>
              <a:t>Al terzo posto c’erano gli </a:t>
            </a:r>
            <a:r>
              <a:rPr lang="it-IT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Alleati italici</a:t>
            </a:r>
            <a:r>
              <a:rPr lang="it-IT" sz="1600" dirty="0">
                <a:solidFill>
                  <a:schemeClr val="tx1"/>
                </a:solidFill>
              </a:rPr>
              <a:t>: Etruschi, Sanniti e tutti quelli che avevano resistito all’espansione romana.</a:t>
            </a:r>
          </a:p>
        </p:txBody>
      </p:sp>
    </p:spTree>
    <p:extLst>
      <p:ext uri="{BB962C8B-B14F-4D97-AF65-F5344CB8AC3E}">
        <p14:creationId xmlns:p14="http://schemas.microsoft.com/office/powerpoint/2010/main" val="290108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>
        <p:wipe/>
      </p:transition>
    </mc:Choice>
    <mc:Fallback xmlns="">
      <p:transition spd="slow" advClick="0" advTm="2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378067" y="4756638"/>
            <a:ext cx="11438793" cy="9304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Qual era all’inizio del V secolo la Federazione più importante e perché Roma aspira a farne parte? Ci riuscì?</a:t>
            </a:r>
          </a:p>
        </p:txBody>
      </p:sp>
      <p:sp>
        <p:nvSpPr>
          <p:cNvPr id="16" name="Ovale 15"/>
          <p:cNvSpPr/>
          <p:nvPr/>
        </p:nvSpPr>
        <p:spPr>
          <a:xfrm>
            <a:off x="5688496" y="5838584"/>
            <a:ext cx="937591" cy="913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15 </a:t>
            </a:r>
            <a:r>
              <a:rPr lang="it-IT" sz="1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secondi</a:t>
            </a:r>
          </a:p>
        </p:txBody>
      </p:sp>
      <p:sp>
        <p:nvSpPr>
          <p:cNvPr id="19" name="Rettangolo con angoli arrotondati 18"/>
          <p:cNvSpPr/>
          <p:nvPr/>
        </p:nvSpPr>
        <p:spPr>
          <a:xfrm>
            <a:off x="474913" y="850232"/>
            <a:ext cx="5213583" cy="340311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con angoli arrotondati 19"/>
          <p:cNvSpPr/>
          <p:nvPr/>
        </p:nvSpPr>
        <p:spPr>
          <a:xfrm>
            <a:off x="692426" y="1106864"/>
            <a:ext cx="4770783" cy="29106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La </a:t>
            </a:r>
            <a:r>
              <a:rPr 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 latina</a:t>
            </a:r>
            <a:r>
              <a:rPr lang="it-IT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it-IT" dirty="0">
                <a:solidFill>
                  <a:schemeClr val="tx1"/>
                </a:solidFill>
              </a:rPr>
              <a:t>Roma aspirava a entrarvi per prenderne il controllo ma i Latini si opponevano.</a:t>
            </a:r>
          </a:p>
          <a:p>
            <a:pPr algn="just"/>
            <a:r>
              <a:rPr lang="it-IT" dirty="0">
                <a:solidFill>
                  <a:schemeClr val="tx1"/>
                </a:solidFill>
              </a:rPr>
              <a:t>Scoppiò una guerra che si concluse nel 499a.C. con la vittoria romana nella battaglia del lago </a:t>
            </a:r>
            <a:r>
              <a:rPr lang="it-IT" dirty="0" err="1">
                <a:solidFill>
                  <a:schemeClr val="tx1"/>
                </a:solidFill>
              </a:rPr>
              <a:t>Regillo</a:t>
            </a:r>
            <a:r>
              <a:rPr lang="it-IT" dirty="0">
                <a:solidFill>
                  <a:schemeClr val="tx1"/>
                </a:solidFill>
              </a:rPr>
              <a:t> (vicino Frascati). Nel 493 a.C. Roma sottoscrisse un trattato di alleanza ed entrò a farne parte.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10399263" y="6545228"/>
            <a:ext cx="15372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www.jessicacenciarelli.it</a:t>
            </a:r>
          </a:p>
        </p:txBody>
      </p:sp>
      <p:pic>
        <p:nvPicPr>
          <p:cNvPr id="3" name="Immagine 2" descr="Immagine che contiene interni, fotografia, parete&#10;&#10;Descrizione generata con affidabilità molto elevat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1" b="26850"/>
          <a:stretch/>
        </p:blipFill>
        <p:spPr>
          <a:xfrm>
            <a:off x="6626087" y="1333000"/>
            <a:ext cx="4983042" cy="2129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891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>
        <p:wipe/>
      </p:transition>
    </mc:Choice>
    <mc:Fallback xmlns="">
      <p:transition spd="slow" advClick="0" advTm="3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/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746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3F7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erba, albero, esterni, cielo&#10;&#10;Descrizione generata con affidabilità molto elevat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6" r="6032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2257" y="4525347"/>
            <a:ext cx="6939722" cy="1737360"/>
          </a:xfrm>
        </p:spPr>
        <p:txBody>
          <a:bodyPr anchor="t">
            <a:normAutofit/>
          </a:bodyPr>
          <a:lstStyle/>
          <a:p>
            <a:pPr algn="l"/>
            <a:r>
              <a:rPr lang="it-IT" dirty="0"/>
              <a:t>Roma alla conquista dell’Italia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050762" y="4525347"/>
            <a:ext cx="3211288" cy="173736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FLASHCARD</a:t>
            </a:r>
          </a:p>
        </p:txBody>
      </p:sp>
      <p:sp>
        <p:nvSpPr>
          <p:cNvPr id="4" name="Rettangolo 3"/>
          <p:cNvSpPr/>
          <p:nvPr/>
        </p:nvSpPr>
        <p:spPr>
          <a:xfrm>
            <a:off x="1010563" y="1154678"/>
            <a:ext cx="139980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6600" dirty="0">
                <a:solidFill>
                  <a:schemeClr val="bg1">
                    <a:lumMod val="95000"/>
                  </a:schemeClr>
                </a:solidFill>
                <a:latin typeface="Brush Script MT" panose="03060802040406070304" pitchFamily="66" charset="0"/>
              </a:rPr>
              <a:t>Fine</a:t>
            </a:r>
          </a:p>
        </p:txBody>
      </p:sp>
      <p:sp>
        <p:nvSpPr>
          <p:cNvPr id="11" name="CasellaDiTesto 6"/>
          <p:cNvSpPr txBox="1"/>
          <p:nvPr/>
        </p:nvSpPr>
        <p:spPr>
          <a:xfrm>
            <a:off x="8012135" y="5862597"/>
            <a:ext cx="3498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dirty="0"/>
              <a:t>Fonte:</a:t>
            </a:r>
          </a:p>
          <a:p>
            <a:r>
              <a:rPr lang="it-IT" sz="1000" dirty="0"/>
              <a:t>V. Calvani, </a:t>
            </a:r>
            <a:r>
              <a:rPr lang="it-IT" sz="1000" i="1" dirty="0"/>
              <a:t>Sulle vie del passato</a:t>
            </a:r>
            <a:r>
              <a:rPr lang="it-IT" sz="1000" dirty="0"/>
              <a:t>, vol.1, Mondadori, Milano, 2014</a:t>
            </a:r>
          </a:p>
        </p:txBody>
      </p:sp>
      <p:sp>
        <p:nvSpPr>
          <p:cNvPr id="6" name="Rettangolo 5"/>
          <p:cNvSpPr/>
          <p:nvPr/>
        </p:nvSpPr>
        <p:spPr>
          <a:xfrm>
            <a:off x="4861655" y="6262707"/>
            <a:ext cx="2468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38333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>
        <p:wipe/>
      </p:transition>
    </mc:Choice>
    <mc:Fallback xmlns="">
      <p:transition spd="slow" advClick="0" advTm="35000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it-IT" sz="5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Che cosa furono le Leghe latine?</a:t>
            </a:r>
          </a:p>
        </p:txBody>
      </p:sp>
      <p:sp>
        <p:nvSpPr>
          <p:cNvPr id="13" name="Ovale 12"/>
          <p:cNvSpPr/>
          <p:nvPr/>
        </p:nvSpPr>
        <p:spPr>
          <a:xfrm>
            <a:off x="5688496" y="5838584"/>
            <a:ext cx="937591" cy="913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20 </a:t>
            </a:r>
            <a:r>
              <a:rPr lang="it-IT" sz="1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secondi</a:t>
            </a:r>
          </a:p>
        </p:txBody>
      </p:sp>
      <p:sp>
        <p:nvSpPr>
          <p:cNvPr id="17" name="Rettangolo con angoli arrotondati 16"/>
          <p:cNvSpPr/>
          <p:nvPr/>
        </p:nvSpPr>
        <p:spPr>
          <a:xfrm>
            <a:off x="6537209" y="477749"/>
            <a:ext cx="5213583" cy="356416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con angoli arrotondati 17"/>
          <p:cNvSpPr/>
          <p:nvPr/>
        </p:nvSpPr>
        <p:spPr>
          <a:xfrm>
            <a:off x="6754722" y="730574"/>
            <a:ext cx="4770783" cy="29949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>
                <a:solidFill>
                  <a:schemeClr val="tx1"/>
                </a:solidFill>
              </a:rPr>
              <a:t>Le leghe latine erano 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l’unione di diverse città accomunate da forti vincoli religiosi</a:t>
            </a:r>
            <a:r>
              <a:rPr lang="it-IT" dirty="0">
                <a:solidFill>
                  <a:schemeClr val="tx1"/>
                </a:solidFill>
              </a:rPr>
              <a:t>: avevano le stesse leggende, onoravano le stesse divinità, frequentavano gli stessi santuari. Dal punto di vista politico, l’appartenenza a una lega lasciava ampi margini di autonomia; i membri erano liberi di stringere alleanze con città esterne alla federazione e persino di farsi guerra a vicenda.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0399263" y="6545228"/>
            <a:ext cx="15372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www.jessicacenciarelli.it</a:t>
            </a:r>
          </a:p>
        </p:txBody>
      </p:sp>
      <p:pic>
        <p:nvPicPr>
          <p:cNvPr id="5" name="Immagine 4" descr="Immagine che contiene testo, mappa&#10;&#10;Descrizione generata con affidabilità molto elev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8" y="729703"/>
            <a:ext cx="4565984" cy="2995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430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>
        <p:wipe/>
      </p:transition>
    </mc:Choice>
    <mc:Fallback xmlns="">
      <p:transition spd="slow" advClick="0" advTm="4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it-IT" sz="3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Chi erano e dove erano stanziati Sabini, Equi e Volsci?</a:t>
            </a:r>
          </a:p>
        </p:txBody>
      </p:sp>
      <p:sp>
        <p:nvSpPr>
          <p:cNvPr id="11" name="Ovale 10"/>
          <p:cNvSpPr/>
          <p:nvPr/>
        </p:nvSpPr>
        <p:spPr>
          <a:xfrm>
            <a:off x="5688496" y="5838584"/>
            <a:ext cx="937591" cy="913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15 </a:t>
            </a:r>
            <a:r>
              <a:rPr lang="it-IT" sz="1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secondi</a:t>
            </a:r>
          </a:p>
        </p:txBody>
      </p:sp>
      <p:sp>
        <p:nvSpPr>
          <p:cNvPr id="15" name="Rettangolo con angoli arrotondati 14"/>
          <p:cNvSpPr/>
          <p:nvPr/>
        </p:nvSpPr>
        <p:spPr>
          <a:xfrm>
            <a:off x="441209" y="841252"/>
            <a:ext cx="5213583" cy="295104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con angoli arrotondati 16"/>
          <p:cNvSpPr/>
          <p:nvPr/>
        </p:nvSpPr>
        <p:spPr>
          <a:xfrm>
            <a:off x="658722" y="1094076"/>
            <a:ext cx="4770783" cy="24575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2000" dirty="0">
                <a:solidFill>
                  <a:schemeClr val="tx1"/>
                </a:solidFill>
              </a:rPr>
              <a:t>Erano popolazioni appenniniche e vivevano lungo un anello montuoso che a sud dalla parte di Terracina, giungeva quasi fin al mare. Erano tribù povere, e spesso scendevano a valle, razziavano i raccolti e tentavano di incunearsi nei territori delle città laziali.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10399263" y="6545228"/>
            <a:ext cx="15372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www.jessicacenciarelli.it</a:t>
            </a:r>
          </a:p>
        </p:txBody>
      </p:sp>
      <p:pic>
        <p:nvPicPr>
          <p:cNvPr id="3" name="Immagine 2" descr="Immagine che contiene testo, libro&#10;&#10;Descrizione generata con affidabilità molto elev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973" y="442996"/>
            <a:ext cx="3812055" cy="3629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0583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>
        <p:wipe/>
      </p:transition>
    </mc:Choice>
    <mc:Fallback xmlns="">
      <p:transition spd="slow" advClick="0" advTm="3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it-IT" sz="5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Chi fu il vincitore delle guerre della Lega latina?</a:t>
            </a:r>
          </a:p>
        </p:txBody>
      </p:sp>
      <p:sp>
        <p:nvSpPr>
          <p:cNvPr id="13" name="Ovale 12"/>
          <p:cNvSpPr/>
          <p:nvPr/>
        </p:nvSpPr>
        <p:spPr>
          <a:xfrm>
            <a:off x="5688496" y="5838584"/>
            <a:ext cx="937591" cy="913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15 </a:t>
            </a:r>
            <a:r>
              <a:rPr lang="it-IT" sz="1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secondi</a:t>
            </a:r>
          </a:p>
        </p:txBody>
      </p:sp>
      <p:sp>
        <p:nvSpPr>
          <p:cNvPr id="17" name="Rettangolo con angoli arrotondati 16"/>
          <p:cNvSpPr/>
          <p:nvPr/>
        </p:nvSpPr>
        <p:spPr>
          <a:xfrm>
            <a:off x="6537209" y="1020213"/>
            <a:ext cx="5213583" cy="2593121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con angoli arrotondati 17"/>
          <p:cNvSpPr/>
          <p:nvPr/>
        </p:nvSpPr>
        <p:spPr>
          <a:xfrm>
            <a:off x="6758608" y="1332339"/>
            <a:ext cx="4770783" cy="20042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>
                <a:solidFill>
                  <a:schemeClr val="tx1"/>
                </a:solidFill>
              </a:rPr>
              <a:t>Le guerre della Lega Latina (capeggiata da Roma) contro i popoli appenninici si protrassero per un secolo: alla fine Romani e Latini riuscirono a sconfiggere le tribù appenniniche impedendo loro di stanziarsi nel Lazio.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0399263" y="6545228"/>
            <a:ext cx="15372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www.jessicacenciarelli.it</a:t>
            </a:r>
          </a:p>
        </p:txBody>
      </p:sp>
      <p:pic>
        <p:nvPicPr>
          <p:cNvPr id="5" name="Immagine 4" descr="Immagine che contiene esterni, albero, persona&#10;&#10;Descrizione generata con affidabilità molto elev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04" y="613611"/>
            <a:ext cx="4774622" cy="3403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8830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>
        <p:wipe/>
      </p:transition>
    </mc:Choice>
    <mc:Fallback xmlns="">
      <p:transition spd="slow" advClick="0" advTm="3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it-IT" sz="3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Per quali motivi Roma mosse guerra </a:t>
            </a:r>
            <a:br>
              <a:rPr lang="it-IT" sz="3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it-IT" sz="3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alla città etrusca di </a:t>
            </a:r>
            <a:r>
              <a:rPr lang="it-IT" sz="38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Veio</a:t>
            </a:r>
            <a:r>
              <a:rPr lang="it-IT" sz="3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13" name="Ovale 12"/>
          <p:cNvSpPr/>
          <p:nvPr/>
        </p:nvSpPr>
        <p:spPr>
          <a:xfrm>
            <a:off x="5688496" y="5838584"/>
            <a:ext cx="937591" cy="913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15 </a:t>
            </a:r>
            <a:r>
              <a:rPr lang="it-IT" sz="1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secondi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10399263" y="6545228"/>
            <a:ext cx="15372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www.jessicacenciarelli.it</a:t>
            </a:r>
          </a:p>
        </p:txBody>
      </p:sp>
      <p:sp>
        <p:nvSpPr>
          <p:cNvPr id="19" name="Rettangolo con angoli arrotondati 18"/>
          <p:cNvSpPr/>
          <p:nvPr/>
        </p:nvSpPr>
        <p:spPr>
          <a:xfrm>
            <a:off x="527538" y="977609"/>
            <a:ext cx="5213583" cy="267832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con angoli arrotondati 19"/>
          <p:cNvSpPr/>
          <p:nvPr/>
        </p:nvSpPr>
        <p:spPr>
          <a:xfrm>
            <a:off x="745051" y="1230433"/>
            <a:ext cx="4770783" cy="21126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dirty="0">
                <a:solidFill>
                  <a:schemeClr val="tx1"/>
                </a:solidFill>
              </a:rPr>
              <a:t>Verso la fine del V secolo Roma e </a:t>
            </a:r>
            <a:r>
              <a:rPr lang="it-IT" sz="1600" dirty="0" err="1">
                <a:solidFill>
                  <a:schemeClr val="tx1"/>
                </a:solidFill>
              </a:rPr>
              <a:t>Veio</a:t>
            </a:r>
            <a:r>
              <a:rPr lang="it-IT" sz="1600" dirty="0">
                <a:solidFill>
                  <a:schemeClr val="tx1"/>
                </a:solidFill>
              </a:rPr>
              <a:t> erano due città potenti ed entrambe pretendevano il controllo di due zone importanti dal punto di vista economico: i depositi di sale situati sulla riva destra del Tevere e il guardo di Fidene, che metteva in comunicazione il Lazio con l’Italia centrale. Nessuna delle due era disposta a cedere.</a:t>
            </a:r>
          </a:p>
        </p:txBody>
      </p:sp>
      <p:pic>
        <p:nvPicPr>
          <p:cNvPr id="5" name="Immagine 4" descr="Immagine che contiene interni, cosa, tavolo, sedendo&#10;&#10;Descrizione generata con affidabilità elev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215" y="433312"/>
            <a:ext cx="4115803" cy="37316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0611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>
        <p:wipe/>
      </p:transition>
    </mc:Choice>
    <mc:Fallback xmlns="">
      <p:transition spd="slow" advClick="0" advTm="3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it-IT" sz="5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Chi risultò vincitore tra Roma e </a:t>
            </a:r>
            <a:r>
              <a:rPr lang="it-IT" sz="5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Veio</a:t>
            </a:r>
            <a:r>
              <a:rPr lang="it-IT" sz="5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13" name="Ovale 12"/>
          <p:cNvSpPr/>
          <p:nvPr/>
        </p:nvSpPr>
        <p:spPr>
          <a:xfrm>
            <a:off x="5688496" y="5838584"/>
            <a:ext cx="937591" cy="913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15 </a:t>
            </a:r>
            <a:r>
              <a:rPr lang="it-IT" sz="1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secondi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10399263" y="6545228"/>
            <a:ext cx="15372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www.jessicacenciarelli.it</a:t>
            </a:r>
          </a:p>
        </p:txBody>
      </p:sp>
      <p:sp>
        <p:nvSpPr>
          <p:cNvPr id="19" name="Rettangolo con angoli arrotondati 18"/>
          <p:cNvSpPr/>
          <p:nvPr/>
        </p:nvSpPr>
        <p:spPr>
          <a:xfrm>
            <a:off x="6368715" y="1117461"/>
            <a:ext cx="5213583" cy="204522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con angoli arrotondati 19"/>
          <p:cNvSpPr/>
          <p:nvPr/>
        </p:nvSpPr>
        <p:spPr>
          <a:xfrm>
            <a:off x="6586228" y="1370286"/>
            <a:ext cx="4770783" cy="15357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1"/>
                </a:solidFill>
              </a:rPr>
              <a:t>Roma. 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 err="1">
                <a:solidFill>
                  <a:schemeClr val="tx1"/>
                </a:solidFill>
              </a:rPr>
              <a:t>Veio</a:t>
            </a:r>
            <a:r>
              <a:rPr lang="it-IT" dirty="0">
                <a:solidFill>
                  <a:schemeClr val="tx1"/>
                </a:solidFill>
              </a:rPr>
              <a:t> fu rasa al suolo, il suo territorio confiscato e assegnato ai cittadini romani perché lo coltivassero. Il territorio controllato da Roma si trovò così accresciuto del 50%.</a:t>
            </a:r>
          </a:p>
        </p:txBody>
      </p:sp>
      <p:pic>
        <p:nvPicPr>
          <p:cNvPr id="3" name="Immagine 2" descr="Immagine che contiene albero, esterni, erba, cielo&#10;&#10;Descrizione generata con affidabilità molto elev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56" y="477749"/>
            <a:ext cx="5413257" cy="3613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0497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>
        <p:wipe/>
      </p:transition>
    </mc:Choice>
    <mc:Fallback xmlns="">
      <p:transition spd="slow" advClick="0" advTm="2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it-IT" sz="3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Chi erano i Celti?</a:t>
            </a:r>
          </a:p>
        </p:txBody>
      </p:sp>
      <p:sp>
        <p:nvSpPr>
          <p:cNvPr id="13" name="Ovale 12"/>
          <p:cNvSpPr/>
          <p:nvPr/>
        </p:nvSpPr>
        <p:spPr>
          <a:xfrm>
            <a:off x="5688496" y="5838584"/>
            <a:ext cx="937591" cy="913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20 </a:t>
            </a:r>
            <a:r>
              <a:rPr lang="it-IT" sz="1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secondi</a:t>
            </a:r>
          </a:p>
        </p:txBody>
      </p:sp>
      <p:sp>
        <p:nvSpPr>
          <p:cNvPr id="17" name="Rettangolo con angoli arrotondati 16"/>
          <p:cNvSpPr/>
          <p:nvPr/>
        </p:nvSpPr>
        <p:spPr>
          <a:xfrm>
            <a:off x="527538" y="571184"/>
            <a:ext cx="5213583" cy="356416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con angoli arrotondati 17"/>
          <p:cNvSpPr/>
          <p:nvPr/>
        </p:nvSpPr>
        <p:spPr>
          <a:xfrm>
            <a:off x="745051" y="824009"/>
            <a:ext cx="4770783" cy="29949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>
                <a:solidFill>
                  <a:schemeClr val="tx1"/>
                </a:solidFill>
              </a:rPr>
              <a:t>I Celti, che i Romani chiamavano Galli, erano una delle popolazioni indoeuropee che intorno al 2000 a.C. si erano diffuse in Europa emigrando dalla Russia meridionale. </a:t>
            </a:r>
          </a:p>
          <a:p>
            <a:pPr algn="just"/>
            <a:r>
              <a:rPr lang="it-IT" dirty="0">
                <a:solidFill>
                  <a:schemeClr val="tx1"/>
                </a:solidFill>
              </a:rPr>
              <a:t>Dopo aver occupato la media valle del Reno, i Celti si erano riversati in tutte le direzioni, arrivando in Inghilterra, Spagna, Asia minore e nella pianura padana.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0399263" y="6545228"/>
            <a:ext cx="15372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www.jessicacenciarelli.it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77" y="450032"/>
            <a:ext cx="2852487" cy="3803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2688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>
        <p:wipe/>
      </p:transition>
    </mc:Choice>
    <mc:Fallback xmlns="">
      <p:transition spd="slow" advClick="0" advTm="3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it-IT" sz="3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Come si concluse lo scontro tra i Celti/Galli di Brenno e l’esercito romano?</a:t>
            </a:r>
          </a:p>
        </p:txBody>
      </p:sp>
      <p:sp>
        <p:nvSpPr>
          <p:cNvPr id="13" name="Ovale 12"/>
          <p:cNvSpPr/>
          <p:nvPr/>
        </p:nvSpPr>
        <p:spPr>
          <a:xfrm>
            <a:off x="5688496" y="5838584"/>
            <a:ext cx="937591" cy="913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20 </a:t>
            </a:r>
            <a:r>
              <a:rPr lang="it-IT" sz="1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secondi</a:t>
            </a:r>
          </a:p>
        </p:txBody>
      </p:sp>
      <p:sp>
        <p:nvSpPr>
          <p:cNvPr id="15" name="Rettangolo con angoli arrotondati 14"/>
          <p:cNvSpPr/>
          <p:nvPr/>
        </p:nvSpPr>
        <p:spPr>
          <a:xfrm>
            <a:off x="6537209" y="657784"/>
            <a:ext cx="5213583" cy="359556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10399263" y="6545228"/>
            <a:ext cx="15372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www.jessicacenciarelli.it</a:t>
            </a:r>
          </a:p>
        </p:txBody>
      </p:sp>
      <p:sp>
        <p:nvSpPr>
          <p:cNvPr id="19" name="Rettangolo con angoli arrotondati 18"/>
          <p:cNvSpPr/>
          <p:nvPr/>
        </p:nvSpPr>
        <p:spPr>
          <a:xfrm>
            <a:off x="6718438" y="914400"/>
            <a:ext cx="4851124" cy="30798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1"/>
                </a:solidFill>
              </a:rPr>
              <a:t>Si concluse con l'</a:t>
            </a:r>
            <a:r>
              <a:rPr lang="it-IT" b="1" dirty="0">
                <a:solidFill>
                  <a:schemeClr val="tx1"/>
                </a:solidFill>
              </a:rPr>
              <a:t>invasione dei Galli </a:t>
            </a:r>
            <a:r>
              <a:rPr lang="it-IT" dirty="0">
                <a:solidFill>
                  <a:schemeClr val="tx1"/>
                </a:solidFill>
              </a:rPr>
              <a:t>che incendiarono Roma e la saccheggiarono (390 a.C.). Nel frattempo, a causa di un'epidemia che colpì i Galli e della debolezza per fame dei Romani, fu trovato l'accordo che vedeva i Romani consegnare 1.000 libre d'oro ai Galli. 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Da qui la famosa frase "</a:t>
            </a:r>
            <a:r>
              <a:rPr lang="it-IT" i="1" dirty="0" err="1">
                <a:solidFill>
                  <a:schemeClr val="tx1"/>
                </a:solidFill>
              </a:rPr>
              <a:t>Vae</a:t>
            </a:r>
            <a:r>
              <a:rPr lang="it-IT" i="1" dirty="0">
                <a:solidFill>
                  <a:schemeClr val="tx1"/>
                </a:solidFill>
              </a:rPr>
              <a:t> </a:t>
            </a:r>
            <a:r>
              <a:rPr lang="it-IT" i="1" dirty="0" err="1">
                <a:solidFill>
                  <a:schemeClr val="tx1"/>
                </a:solidFill>
              </a:rPr>
              <a:t>victis</a:t>
            </a:r>
            <a:r>
              <a:rPr lang="it-IT" dirty="0">
                <a:solidFill>
                  <a:schemeClr val="tx1"/>
                </a:solidFill>
              </a:rPr>
              <a:t>" pronunziata da Brenno, mentre gettava la propria spada sulla bilancia, chiedendo con sfregio altro oro ai Romani. </a:t>
            </a:r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20" name="Immagine 19" descr="Immagine che contiene testo&#10;&#10;Descrizione generata con affidabilità molto elev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89" y="571184"/>
            <a:ext cx="4620103" cy="3650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563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>
        <p:wipe/>
      </p:transition>
    </mc:Choice>
    <mc:Fallback xmlns="">
      <p:transition spd="slow" advClick="0" advTm="3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1350</Words>
  <Application>Microsoft Office PowerPoint</Application>
  <PresentationFormat>Widescreen</PresentationFormat>
  <Paragraphs>92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6" baseType="lpstr">
      <vt:lpstr>Adobe Heiti Std R</vt:lpstr>
      <vt:lpstr>Arial</vt:lpstr>
      <vt:lpstr>Brush Script MT</vt:lpstr>
      <vt:lpstr>Calibri</vt:lpstr>
      <vt:lpstr>Calibri Light</vt:lpstr>
      <vt:lpstr>Tema di Office</vt:lpstr>
      <vt:lpstr>Roma alla conquista dell’Italia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Roma alla conquista dell’Italia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Jessica Cenciarelli</dc:creator>
  <cp:lastModifiedBy>Jessica Cenciarelli</cp:lastModifiedBy>
  <cp:revision>26</cp:revision>
  <dcterms:created xsi:type="dcterms:W3CDTF">2017-03-30T14:29:47Z</dcterms:created>
  <dcterms:modified xsi:type="dcterms:W3CDTF">2017-05-14T15:11:04Z</dcterms:modified>
</cp:coreProperties>
</file>