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69" r:id="rId3"/>
    <p:sldId id="261" r:id="rId4"/>
    <p:sldId id="257" r:id="rId5"/>
    <p:sldId id="263" r:id="rId6"/>
    <p:sldId id="264" r:id="rId7"/>
    <p:sldId id="262" r:id="rId8"/>
    <p:sldId id="281" r:id="rId9"/>
    <p:sldId id="260" r:id="rId10"/>
    <p:sldId id="277" r:id="rId11"/>
    <p:sldId id="278" r:id="rId12"/>
    <p:sldId id="279" r:id="rId13"/>
    <p:sldId id="275"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4088A67-3FC9-4431-BEED-079841C8BDE6}" type="datetimeFigureOut">
              <a:rPr lang="it-IT" smtClean="0"/>
              <a:t>11/05/2017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A2ACB5-F813-4342-8274-4A5B480F7F11}" type="slidenum">
              <a:rPr lang="it-IT" smtClean="0"/>
              <a:t>‹N›</a:t>
            </a:fld>
            <a:endParaRPr lang="it-IT"/>
          </a:p>
        </p:txBody>
      </p:sp>
      <p:sp>
        <p:nvSpPr>
          <p:cNvPr id="7" name="CasellaDiTesto 6"/>
          <p:cNvSpPr txBox="1"/>
          <p:nvPr userDrawn="1"/>
        </p:nvSpPr>
        <p:spPr>
          <a:xfrm>
            <a:off x="4038600" y="6356350"/>
            <a:ext cx="4114800" cy="261610"/>
          </a:xfrm>
          <a:prstGeom prst="rect">
            <a:avLst/>
          </a:prstGeom>
          <a:solidFill>
            <a:schemeClr val="bg1"/>
          </a:solidFill>
        </p:spPr>
        <p:txBody>
          <a:bodyPr wrap="square" rtlCol="0">
            <a:spAutoFit/>
          </a:bodyPr>
          <a:lstStyle/>
          <a:p>
            <a:pPr algn="ctr"/>
            <a:r>
              <a:rPr lang="it-IT" sz="1100" dirty="0"/>
              <a:t>www.jessicacenciarelli.it</a:t>
            </a:r>
          </a:p>
        </p:txBody>
      </p:sp>
    </p:spTree>
    <p:extLst>
      <p:ext uri="{BB962C8B-B14F-4D97-AF65-F5344CB8AC3E}">
        <p14:creationId xmlns:p14="http://schemas.microsoft.com/office/powerpoint/2010/main" val="728012298"/>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4088A67-3FC9-4431-BEED-079841C8BDE6}" type="datetimeFigureOut">
              <a:rPr lang="it-IT" smtClean="0"/>
              <a:t>11/05/2017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A2ACB5-F813-4342-8274-4A5B480F7F11}" type="slidenum">
              <a:rPr lang="it-IT" smtClean="0"/>
              <a:t>‹N›</a:t>
            </a:fld>
            <a:endParaRPr lang="it-IT"/>
          </a:p>
        </p:txBody>
      </p:sp>
    </p:spTree>
    <p:extLst>
      <p:ext uri="{BB962C8B-B14F-4D97-AF65-F5344CB8AC3E}">
        <p14:creationId xmlns:p14="http://schemas.microsoft.com/office/powerpoint/2010/main" val="1142713991"/>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4088A67-3FC9-4431-BEED-079841C8BDE6}" type="datetimeFigureOut">
              <a:rPr lang="it-IT" smtClean="0"/>
              <a:t>11/05/2017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A2ACB5-F813-4342-8274-4A5B480F7F11}" type="slidenum">
              <a:rPr lang="it-IT" smtClean="0"/>
              <a:t>‹N›</a:t>
            </a:fld>
            <a:endParaRPr lang="it-IT"/>
          </a:p>
        </p:txBody>
      </p:sp>
    </p:spTree>
    <p:extLst>
      <p:ext uri="{BB962C8B-B14F-4D97-AF65-F5344CB8AC3E}">
        <p14:creationId xmlns:p14="http://schemas.microsoft.com/office/powerpoint/2010/main" val="163204960"/>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4088A67-3FC9-4431-BEED-079841C8BDE6}" type="datetimeFigureOut">
              <a:rPr lang="it-IT" smtClean="0"/>
              <a:t>11/05/2017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A2ACB5-F813-4342-8274-4A5B480F7F11}" type="slidenum">
              <a:rPr lang="it-IT" smtClean="0"/>
              <a:t>‹N›</a:t>
            </a:fld>
            <a:endParaRPr lang="it-IT"/>
          </a:p>
        </p:txBody>
      </p:sp>
    </p:spTree>
    <p:extLst>
      <p:ext uri="{BB962C8B-B14F-4D97-AF65-F5344CB8AC3E}">
        <p14:creationId xmlns:p14="http://schemas.microsoft.com/office/powerpoint/2010/main" val="4130734369"/>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34088A67-3FC9-4431-BEED-079841C8BDE6}" type="datetimeFigureOut">
              <a:rPr lang="it-IT" smtClean="0"/>
              <a:t>11/05/2017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A2ACB5-F813-4342-8274-4A5B480F7F11}" type="slidenum">
              <a:rPr lang="it-IT" smtClean="0"/>
              <a:t>‹N›</a:t>
            </a:fld>
            <a:endParaRPr lang="it-IT"/>
          </a:p>
        </p:txBody>
      </p:sp>
    </p:spTree>
    <p:extLst>
      <p:ext uri="{BB962C8B-B14F-4D97-AF65-F5344CB8AC3E}">
        <p14:creationId xmlns:p14="http://schemas.microsoft.com/office/powerpoint/2010/main" val="2460635673"/>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4088A67-3FC9-4431-BEED-079841C8BDE6}" type="datetimeFigureOut">
              <a:rPr lang="it-IT" smtClean="0"/>
              <a:t>11/05/2017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A2ACB5-F813-4342-8274-4A5B480F7F11}" type="slidenum">
              <a:rPr lang="it-IT" smtClean="0"/>
              <a:t>‹N›</a:t>
            </a:fld>
            <a:endParaRPr lang="it-IT"/>
          </a:p>
        </p:txBody>
      </p:sp>
    </p:spTree>
    <p:extLst>
      <p:ext uri="{BB962C8B-B14F-4D97-AF65-F5344CB8AC3E}">
        <p14:creationId xmlns:p14="http://schemas.microsoft.com/office/powerpoint/2010/main" val="1370657378"/>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4088A67-3FC9-4431-BEED-079841C8BDE6}" type="datetimeFigureOut">
              <a:rPr lang="it-IT" smtClean="0"/>
              <a:t>11/05/2017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3A2ACB5-F813-4342-8274-4A5B480F7F11}" type="slidenum">
              <a:rPr lang="it-IT" smtClean="0"/>
              <a:t>‹N›</a:t>
            </a:fld>
            <a:endParaRPr lang="it-IT"/>
          </a:p>
        </p:txBody>
      </p:sp>
    </p:spTree>
    <p:extLst>
      <p:ext uri="{BB962C8B-B14F-4D97-AF65-F5344CB8AC3E}">
        <p14:creationId xmlns:p14="http://schemas.microsoft.com/office/powerpoint/2010/main" val="4014776404"/>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4088A67-3FC9-4431-BEED-079841C8BDE6}" type="datetimeFigureOut">
              <a:rPr lang="it-IT" smtClean="0"/>
              <a:t>11/05/2017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3A2ACB5-F813-4342-8274-4A5B480F7F11}" type="slidenum">
              <a:rPr lang="it-IT" smtClean="0"/>
              <a:t>‹N›</a:t>
            </a:fld>
            <a:endParaRPr lang="it-IT"/>
          </a:p>
        </p:txBody>
      </p:sp>
    </p:spTree>
    <p:extLst>
      <p:ext uri="{BB962C8B-B14F-4D97-AF65-F5344CB8AC3E}">
        <p14:creationId xmlns:p14="http://schemas.microsoft.com/office/powerpoint/2010/main" val="1809295391"/>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CasellaDiTesto 4"/>
          <p:cNvSpPr txBox="1"/>
          <p:nvPr userDrawn="1"/>
        </p:nvSpPr>
        <p:spPr>
          <a:xfrm>
            <a:off x="0" y="99241"/>
            <a:ext cx="2743200"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100" dirty="0"/>
              <a:t>www.jessicacenciarelli.it</a:t>
            </a:r>
          </a:p>
        </p:txBody>
      </p:sp>
    </p:spTree>
    <p:extLst>
      <p:ext uri="{BB962C8B-B14F-4D97-AF65-F5344CB8AC3E}">
        <p14:creationId xmlns:p14="http://schemas.microsoft.com/office/powerpoint/2010/main" val="265245236"/>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4088A67-3FC9-4431-BEED-079841C8BDE6}" type="datetimeFigureOut">
              <a:rPr lang="it-IT" smtClean="0"/>
              <a:t>11/05/2017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A2ACB5-F813-4342-8274-4A5B480F7F11}" type="slidenum">
              <a:rPr lang="it-IT" smtClean="0"/>
              <a:t>‹N›</a:t>
            </a:fld>
            <a:endParaRPr lang="it-IT"/>
          </a:p>
        </p:txBody>
      </p:sp>
    </p:spTree>
    <p:extLst>
      <p:ext uri="{BB962C8B-B14F-4D97-AF65-F5344CB8AC3E}">
        <p14:creationId xmlns:p14="http://schemas.microsoft.com/office/powerpoint/2010/main" val="688982594"/>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4088A67-3FC9-4431-BEED-079841C8BDE6}" type="datetimeFigureOut">
              <a:rPr lang="it-IT" smtClean="0"/>
              <a:t>11/05/2017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A2ACB5-F813-4342-8274-4A5B480F7F11}" type="slidenum">
              <a:rPr lang="it-IT" smtClean="0"/>
              <a:t>‹N›</a:t>
            </a:fld>
            <a:endParaRPr lang="it-IT"/>
          </a:p>
        </p:txBody>
      </p:sp>
    </p:spTree>
    <p:extLst>
      <p:ext uri="{BB962C8B-B14F-4D97-AF65-F5344CB8AC3E}">
        <p14:creationId xmlns:p14="http://schemas.microsoft.com/office/powerpoint/2010/main" val="1738330748"/>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88A67-3FC9-4431-BEED-079841C8BDE6}" type="datetimeFigureOut">
              <a:rPr lang="it-IT" smtClean="0"/>
              <a:t>11/05/2017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2ACB5-F813-4342-8274-4A5B480F7F11}" type="slidenum">
              <a:rPr lang="it-IT" smtClean="0"/>
              <a:t>‹N›</a:t>
            </a:fld>
            <a:endParaRPr lang="it-IT"/>
          </a:p>
        </p:txBody>
      </p:sp>
    </p:spTree>
    <p:extLst>
      <p:ext uri="{BB962C8B-B14F-4D97-AF65-F5344CB8AC3E}">
        <p14:creationId xmlns:p14="http://schemas.microsoft.com/office/powerpoint/2010/main" val="3938197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storiafacile.net/repubblica_romana/cursus_honorum.ht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storiafacile.net/espansione_roma_italia/roma_conquista_italia_centrale.ht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storiafacile.net/espansione_roma_italia/invasione_gallica.ht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toriaenigmi.blogspot.it/2012/10/i-sacchi-di-roma.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toriafacile.net/italia_antica_etruschi/celti.htm" TargetMode="External"/><Relationship Id="rId2" Type="http://schemas.openxmlformats.org/officeDocument/2006/relationships/hyperlink" Target="http://www.storiafacile.net/ittiti/popoli_indoeuropei.htm"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storiafacile.net/italia_antica_etruschi/etruschi.htm" TargetMode="External"/><Relationship Id="rId2" Type="http://schemas.openxmlformats.org/officeDocument/2006/relationships/hyperlink" Target="http://www.storiafacile.net/repubblica_romana/repubblica_romana.htm" TargetMode="Externa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storiafacile.net/espansione_roma_italia/lega_latina.htm" TargetMode="External"/><Relationship Id="rId2" Type="http://schemas.openxmlformats.org/officeDocument/2006/relationships/hyperlink" Target="http://www.storiafacile.net/espansione_roma_italia/guerre_contro_sabini_equi_volsci_veio.htm" TargetMode="Externa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fotografia, vecchio, esterni, edificio&#10;&#10;Descrizione generata con affidabilità molto elevata"/>
          <p:cNvPicPr>
            <a:picLocks noChangeAspect="1"/>
          </p:cNvPicPr>
          <p:nvPr/>
        </p:nvPicPr>
        <p:blipFill rotWithShape="1">
          <a:blip r:embed="rId2">
            <a:extLst>
              <a:ext uri="{28A0092B-C50C-407E-A947-70E740481C1C}">
                <a14:useLocalDpi xmlns:a14="http://schemas.microsoft.com/office/drawing/2010/main" val="0"/>
              </a:ext>
            </a:extLst>
          </a:blip>
          <a:srcRect t="23032" r="-1" b="-1"/>
          <a:stretch/>
        </p:blipFill>
        <p:spPr>
          <a:xfrm>
            <a:off x="4818888" y="10"/>
            <a:ext cx="7373112" cy="6857989"/>
          </a:xfrm>
          <a:prstGeom prst="rect">
            <a:avLst/>
          </a:prstGeom>
        </p:spPr>
      </p:pic>
      <p:sp>
        <p:nvSpPr>
          <p:cNvPr id="10"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804672" y="2600325"/>
            <a:ext cx="5058370" cy="1781176"/>
          </a:xfrm>
        </p:spPr>
        <p:txBody>
          <a:bodyPr anchor="t">
            <a:normAutofit/>
          </a:bodyPr>
          <a:lstStyle/>
          <a:p>
            <a:pPr algn="l"/>
            <a:r>
              <a:rPr lang="it-IT" sz="5400" dirty="0"/>
              <a:t>Invasione dei Galli a Roma</a:t>
            </a:r>
          </a:p>
        </p:txBody>
      </p:sp>
      <p:sp>
        <p:nvSpPr>
          <p:cNvPr id="3" name="Sottotitolo 2"/>
          <p:cNvSpPr>
            <a:spLocks noGrp="1"/>
          </p:cNvSpPr>
          <p:nvPr>
            <p:ph type="subTitle" idx="1"/>
          </p:nvPr>
        </p:nvSpPr>
        <p:spPr>
          <a:xfrm>
            <a:off x="804672" y="1300450"/>
            <a:ext cx="4167376" cy="1155525"/>
          </a:xfrm>
        </p:spPr>
        <p:txBody>
          <a:bodyPr anchor="b">
            <a:normAutofit/>
          </a:bodyPr>
          <a:lstStyle/>
          <a:p>
            <a:pPr algn="l"/>
            <a:r>
              <a:rPr lang="it-IT" sz="2000" dirty="0"/>
              <a:t>FLASHCARD</a:t>
            </a:r>
          </a:p>
        </p:txBody>
      </p:sp>
    </p:spTree>
    <p:extLst>
      <p:ext uri="{BB962C8B-B14F-4D97-AF65-F5344CB8AC3E}">
        <p14:creationId xmlns:p14="http://schemas.microsoft.com/office/powerpoint/2010/main" val="942018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527538" y="4756638"/>
            <a:ext cx="11139854" cy="930447"/>
          </a:xfrm>
          <a:prstGeom prst="rect">
            <a:avLst/>
          </a:prstGeom>
        </p:spPr>
        <p:txBody>
          <a:bodyPr vert="horz" lIns="91440" tIns="45720" rIns="91440" bIns="45720" rtlCol="0" anchor="b">
            <a:noAutofit/>
          </a:bodyPr>
          <a:lstStyle/>
          <a:p>
            <a:pPr algn="ctr">
              <a:lnSpc>
                <a:spcPct val="90000"/>
              </a:lnSpc>
              <a:spcBef>
                <a:spcPct val="0"/>
              </a:spcBef>
            </a:pPr>
            <a:r>
              <a:rPr lang="it-IT" sz="3600" b="1" dirty="0">
                <a:solidFill>
                  <a:schemeClr val="bg1"/>
                </a:solidFill>
                <a:latin typeface="+mj-lt"/>
              </a:rPr>
              <a:t>Come reagì Roma al suo saccheggio da parte dei Galli?</a:t>
            </a:r>
            <a:endParaRPr lang="it-IT" sz="3600" dirty="0">
              <a:solidFill>
                <a:schemeClr val="bg1"/>
              </a:solidFill>
              <a:latin typeface="+mj-lt"/>
              <a:ea typeface="+mj-ea"/>
              <a:cs typeface="+mj-cs"/>
            </a:endParaRPr>
          </a:p>
        </p:txBody>
      </p:sp>
      <p:sp>
        <p:nvSpPr>
          <p:cNvPr id="13" name="Ovale 12"/>
          <p:cNvSpPr/>
          <p:nvPr/>
        </p:nvSpPr>
        <p:spPr>
          <a:xfrm>
            <a:off x="5688496" y="5838584"/>
            <a:ext cx="937591" cy="91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Adobe Heiti Std R" panose="020B0400000000000000" pitchFamily="34" charset="-128"/>
                <a:ea typeface="Adobe Heiti Std R" panose="020B0400000000000000" pitchFamily="34" charset="-128"/>
              </a:rPr>
              <a:t>10 </a:t>
            </a:r>
            <a:r>
              <a:rPr lang="it-IT" sz="1000" dirty="0">
                <a:latin typeface="Adobe Heiti Std R" panose="020B0400000000000000" pitchFamily="34" charset="-128"/>
                <a:ea typeface="Adobe Heiti Std R" panose="020B0400000000000000" pitchFamily="34" charset="-128"/>
              </a:rPr>
              <a:t>secondi</a:t>
            </a:r>
          </a:p>
        </p:txBody>
      </p:sp>
      <p:sp>
        <p:nvSpPr>
          <p:cNvPr id="17" name="Rettangolo con angoli arrotondati 16"/>
          <p:cNvSpPr/>
          <p:nvPr/>
        </p:nvSpPr>
        <p:spPr>
          <a:xfrm>
            <a:off x="6362701" y="266700"/>
            <a:ext cx="5454160" cy="4092166"/>
          </a:xfrm>
          <a:prstGeom prst="roundRect">
            <a:avLst/>
          </a:prstGeom>
          <a:solidFill>
            <a:schemeClr val="bg2">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con angoli arrotondati 17"/>
          <p:cNvSpPr/>
          <p:nvPr/>
        </p:nvSpPr>
        <p:spPr>
          <a:xfrm>
            <a:off x="6626088" y="477749"/>
            <a:ext cx="5041304" cy="36576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Roma</a:t>
            </a:r>
            <a:r>
              <a:rPr lang="it-IT" b="1" dirty="0">
                <a:solidFill>
                  <a:schemeClr val="tx1"/>
                </a:solidFill>
              </a:rPr>
              <a:t> reagì </a:t>
            </a:r>
            <a:r>
              <a:rPr lang="it-IT" dirty="0">
                <a:solidFill>
                  <a:schemeClr val="tx1"/>
                </a:solidFill>
              </a:rPr>
              <a:t>al suo saccheggio da parte dei Galli </a:t>
            </a:r>
            <a:r>
              <a:rPr lang="it-IT" b="1" dirty="0">
                <a:solidFill>
                  <a:schemeClr val="tx1"/>
                </a:solidFill>
              </a:rPr>
              <a:t>ricostruendo la città</a:t>
            </a:r>
            <a:r>
              <a:rPr lang="it-IT" dirty="0">
                <a:solidFill>
                  <a:schemeClr val="tx1"/>
                </a:solidFill>
              </a:rPr>
              <a:t> e</a:t>
            </a:r>
            <a:r>
              <a:rPr lang="it-IT" b="1" dirty="0">
                <a:solidFill>
                  <a:schemeClr val="tx1"/>
                </a:solidFill>
              </a:rPr>
              <a:t> innalzando mura di cinta </a:t>
            </a:r>
            <a:r>
              <a:rPr lang="it-IT" dirty="0">
                <a:solidFill>
                  <a:schemeClr val="tx1"/>
                </a:solidFill>
              </a:rPr>
              <a:t>per evitare altre eventuali incursioni nemiche.</a:t>
            </a:r>
          </a:p>
          <a:p>
            <a:pPr algn="just"/>
            <a:r>
              <a:rPr lang="it-IT" dirty="0">
                <a:solidFill>
                  <a:schemeClr val="tx1"/>
                </a:solidFill>
              </a:rPr>
              <a:t>Le abitazioni furono ricostruite, gli edifici del </a:t>
            </a:r>
            <a:r>
              <a:rPr lang="it-IT" dirty="0">
                <a:solidFill>
                  <a:schemeClr val="tx1"/>
                </a:solidFill>
                <a:hlinkClick r:id="rId2"/>
              </a:rPr>
              <a:t>Foro</a:t>
            </a:r>
            <a:r>
              <a:rPr lang="it-IT" dirty="0">
                <a:solidFill>
                  <a:schemeClr val="tx1"/>
                </a:solidFill>
              </a:rPr>
              <a:t> restaurati, le strade rifatte. Nuove vie e piazze si aggiunsero alle precedenti.</a:t>
            </a:r>
          </a:p>
          <a:p>
            <a:pPr algn="just"/>
            <a:r>
              <a:rPr lang="it-IT" dirty="0">
                <a:solidFill>
                  <a:schemeClr val="tx1"/>
                </a:solidFill>
              </a:rPr>
              <a:t>Le piantagioni distrutte furono sostituite e le greggi furono ripopolate.</a:t>
            </a:r>
          </a:p>
          <a:p>
            <a:pPr algn="just"/>
            <a:r>
              <a:rPr lang="it-IT" dirty="0">
                <a:solidFill>
                  <a:schemeClr val="tx1"/>
                </a:solidFill>
              </a:rPr>
              <a:t>Nel giro di pochi decenni la città fu pienamente risanata</a:t>
            </a:r>
          </a:p>
        </p:txBody>
      </p:sp>
      <p:sp>
        <p:nvSpPr>
          <p:cNvPr id="19" name="CasellaDiTesto 18"/>
          <p:cNvSpPr txBox="1"/>
          <p:nvPr/>
        </p:nvSpPr>
        <p:spPr>
          <a:xfrm>
            <a:off x="10399263" y="6545228"/>
            <a:ext cx="1537252" cy="253916"/>
          </a:xfrm>
          <a:prstGeom prst="rect">
            <a:avLst/>
          </a:prstGeom>
          <a:noFill/>
        </p:spPr>
        <p:txBody>
          <a:bodyPr wrap="square" rtlCol="0">
            <a:spAutoFit/>
          </a:bodyPr>
          <a:lstStyle/>
          <a:p>
            <a:r>
              <a:rPr lang="it-IT" sz="1050" dirty="0"/>
              <a:t>www.jessicacenciarelli.it</a:t>
            </a:r>
          </a:p>
        </p:txBody>
      </p:sp>
      <p:pic>
        <p:nvPicPr>
          <p:cNvPr id="3" name="Immagine 2" descr="Immagine che contiene esterni, recinto, edificio, mattone&#10;&#10;Descrizione generata con affidabilità molto elev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36" y="595570"/>
            <a:ext cx="5316664" cy="3539779"/>
          </a:xfrm>
          <a:prstGeom prst="rect">
            <a:avLst/>
          </a:prstGeom>
        </p:spPr>
      </p:pic>
    </p:spTree>
    <p:extLst>
      <p:ext uri="{BB962C8B-B14F-4D97-AF65-F5344CB8AC3E}">
        <p14:creationId xmlns:p14="http://schemas.microsoft.com/office/powerpoint/2010/main" val="2752669361"/>
      </p:ext>
    </p:extLst>
  </p:cSld>
  <p:clrMapOvr>
    <a:masterClrMapping/>
  </p:clrMapOvr>
  <mc:AlternateContent xmlns:mc="http://schemas.openxmlformats.org/markup-compatibility/2006" xmlns:p14="http://schemas.microsoft.com/office/powerpoint/2010/main">
    <mc:Choice Requires="p14">
      <p:transition spd="slow" p14:dur="2000" advClick="0" advTm="20000">
        <p:wipe/>
      </p:transition>
    </mc:Choice>
    <mc:Fallback xmlns="">
      <p:transition spd="slow" advClick="0" advTm="2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withEffect">
                                  <p:stCondLst>
                                    <p:cond delay="0"/>
                                  </p:stCondLst>
                                  <p:childTnLst>
                                    <p:animEffect transition="out" filter="wheel(1)">
                                      <p:cBhvr>
                                        <p:cTn id="6" dur="10000"/>
                                        <p:tgtEl>
                                          <p:spTgt spid="13"/>
                                        </p:tgtEl>
                                      </p:cBhvr>
                                    </p:animEffect>
                                    <p:set>
                                      <p:cBhvr>
                                        <p:cTn id="7" dur="1" fill="hold">
                                          <p:stCondLst>
                                            <p:cond delay="9999"/>
                                          </p:stCondLst>
                                        </p:cTn>
                                        <p:tgtEl>
                                          <p:spTgt spid="13"/>
                                        </p:tgtEl>
                                        <p:attrNameLst>
                                          <p:attrName>style.visibility</p:attrName>
                                        </p:attrNameLst>
                                      </p:cBhvr>
                                      <p:to>
                                        <p:strVal val="hidden"/>
                                      </p:to>
                                    </p:set>
                                  </p:childTnLst>
                                </p:cTn>
                              </p:par>
                            </p:childTnLst>
                          </p:cTn>
                        </p:par>
                        <p:par>
                          <p:cTn id="8" fill="hold">
                            <p:stCondLst>
                              <p:cond delay="10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527538" y="4756638"/>
            <a:ext cx="11139854" cy="930447"/>
          </a:xfrm>
          <a:prstGeom prst="rect">
            <a:avLst/>
          </a:prstGeom>
        </p:spPr>
        <p:txBody>
          <a:bodyPr vert="horz" lIns="91440" tIns="45720" rIns="91440" bIns="45720" rtlCol="0" anchor="b">
            <a:noAutofit/>
          </a:bodyPr>
          <a:lstStyle/>
          <a:p>
            <a:pPr algn="ctr"/>
            <a:r>
              <a:rPr lang="it-IT" sz="4000" b="1" dirty="0">
                <a:solidFill>
                  <a:schemeClr val="bg1"/>
                </a:solidFill>
                <a:latin typeface="+mj-lt"/>
              </a:rPr>
              <a:t>Quale conseguenza ebbe questo rifiorire di Roma?</a:t>
            </a:r>
            <a:endParaRPr lang="it-IT" sz="4000" dirty="0">
              <a:solidFill>
                <a:schemeClr val="bg1"/>
              </a:solidFill>
              <a:latin typeface="+mj-lt"/>
            </a:endParaRPr>
          </a:p>
        </p:txBody>
      </p:sp>
      <p:sp>
        <p:nvSpPr>
          <p:cNvPr id="13" name="Ovale 12"/>
          <p:cNvSpPr/>
          <p:nvPr/>
        </p:nvSpPr>
        <p:spPr>
          <a:xfrm>
            <a:off x="5688496" y="5838584"/>
            <a:ext cx="937591" cy="91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Adobe Heiti Std R" panose="020B0400000000000000" pitchFamily="34" charset="-128"/>
                <a:ea typeface="Adobe Heiti Std R" panose="020B0400000000000000" pitchFamily="34" charset="-128"/>
              </a:rPr>
              <a:t>20 </a:t>
            </a:r>
            <a:r>
              <a:rPr lang="it-IT" sz="1000" dirty="0">
                <a:latin typeface="Adobe Heiti Std R" panose="020B0400000000000000" pitchFamily="34" charset="-128"/>
                <a:ea typeface="Adobe Heiti Std R" panose="020B0400000000000000" pitchFamily="34" charset="-128"/>
              </a:rPr>
              <a:t>secondi</a:t>
            </a:r>
          </a:p>
        </p:txBody>
      </p:sp>
      <p:sp>
        <p:nvSpPr>
          <p:cNvPr id="15" name="Rettangolo con angoli arrotondati 14"/>
          <p:cNvSpPr/>
          <p:nvPr/>
        </p:nvSpPr>
        <p:spPr>
          <a:xfrm>
            <a:off x="378068" y="534691"/>
            <a:ext cx="5486020" cy="3564165"/>
          </a:xfrm>
          <a:prstGeom prst="roundRect">
            <a:avLst/>
          </a:prstGeom>
          <a:solidFill>
            <a:schemeClr val="bg2">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con angoli arrotondati 16"/>
          <p:cNvSpPr/>
          <p:nvPr/>
        </p:nvSpPr>
        <p:spPr>
          <a:xfrm>
            <a:off x="595581" y="787516"/>
            <a:ext cx="5092915" cy="299499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dirty="0">
                <a:solidFill>
                  <a:schemeClr val="tx1"/>
                </a:solidFill>
              </a:rPr>
              <a:t>Questo rifiorire di Roma portò ad una notevole </a:t>
            </a:r>
            <a:r>
              <a:rPr lang="it-IT" sz="2000" b="1" dirty="0">
                <a:solidFill>
                  <a:schemeClr val="tx1"/>
                </a:solidFill>
              </a:rPr>
              <a:t>crescita demografica</a:t>
            </a:r>
            <a:r>
              <a:rPr lang="it-IT" sz="2000" dirty="0">
                <a:solidFill>
                  <a:schemeClr val="tx1"/>
                </a:solidFill>
              </a:rPr>
              <a:t>: molta gente lasciò le campagne per dirigersi nella città nella speranza di trovare un lavoro più redditizio e meno faticoso.</a:t>
            </a:r>
            <a:r>
              <a:rPr lang="it-IT" dirty="0">
                <a:solidFill>
                  <a:schemeClr val="tx1"/>
                </a:solidFill>
              </a:rPr>
              <a:t> </a:t>
            </a:r>
          </a:p>
        </p:txBody>
      </p:sp>
      <p:sp>
        <p:nvSpPr>
          <p:cNvPr id="18" name="CasellaDiTesto 17"/>
          <p:cNvSpPr txBox="1"/>
          <p:nvPr/>
        </p:nvSpPr>
        <p:spPr>
          <a:xfrm>
            <a:off x="10399263" y="6545228"/>
            <a:ext cx="1537252" cy="253916"/>
          </a:xfrm>
          <a:prstGeom prst="rect">
            <a:avLst/>
          </a:prstGeom>
          <a:noFill/>
        </p:spPr>
        <p:txBody>
          <a:bodyPr wrap="square" rtlCol="0">
            <a:spAutoFit/>
          </a:bodyPr>
          <a:lstStyle/>
          <a:p>
            <a:r>
              <a:rPr lang="it-IT" sz="1050" dirty="0"/>
              <a:t>www.jessicacenciarelli.it</a:t>
            </a:r>
          </a:p>
        </p:txBody>
      </p:sp>
      <p:pic>
        <p:nvPicPr>
          <p:cNvPr id="3" name="Immagine 2" descr="Immagine che contiene edificio, esterni, vecchio&#10;&#10;Descrizione generata con affidabilità molto elev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312" y="677023"/>
            <a:ext cx="5161080" cy="3340505"/>
          </a:xfrm>
          <a:prstGeom prst="rect">
            <a:avLst/>
          </a:prstGeom>
        </p:spPr>
      </p:pic>
    </p:spTree>
    <p:extLst>
      <p:ext uri="{BB962C8B-B14F-4D97-AF65-F5344CB8AC3E}">
        <p14:creationId xmlns:p14="http://schemas.microsoft.com/office/powerpoint/2010/main" val="3263401706"/>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withEffect">
                                  <p:stCondLst>
                                    <p:cond delay="0"/>
                                  </p:stCondLst>
                                  <p:childTnLst>
                                    <p:animEffect transition="out" filter="wheel(1)">
                                      <p:cBhvr>
                                        <p:cTn id="6" dur="20000"/>
                                        <p:tgtEl>
                                          <p:spTgt spid="13"/>
                                        </p:tgtEl>
                                      </p:cBhvr>
                                    </p:animEffect>
                                    <p:set>
                                      <p:cBhvr>
                                        <p:cTn id="7" dur="1" fill="hold">
                                          <p:stCondLst>
                                            <p:cond delay="19999"/>
                                          </p:stCondLst>
                                        </p:cTn>
                                        <p:tgtEl>
                                          <p:spTgt spid="13"/>
                                        </p:tgtEl>
                                        <p:attrNameLst>
                                          <p:attrName>style.visibility</p:attrName>
                                        </p:attrNameLst>
                                      </p:cBhvr>
                                      <p:to>
                                        <p:strVal val="hidden"/>
                                      </p:to>
                                    </p:set>
                                  </p:childTnLst>
                                </p:cTn>
                              </p:par>
                            </p:childTnLst>
                          </p:cTn>
                        </p:par>
                        <p:par>
                          <p:cTn id="8" fill="hold">
                            <p:stCondLst>
                              <p:cond delay="20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527538" y="4756638"/>
            <a:ext cx="11139854" cy="930447"/>
          </a:xfrm>
          <a:prstGeom prst="rect">
            <a:avLst/>
          </a:prstGeom>
        </p:spPr>
        <p:txBody>
          <a:bodyPr vert="horz" lIns="91440" tIns="45720" rIns="91440" bIns="45720" rtlCol="0" anchor="b">
            <a:noAutofit/>
          </a:bodyPr>
          <a:lstStyle/>
          <a:p>
            <a:pPr algn="ctr">
              <a:lnSpc>
                <a:spcPct val="90000"/>
              </a:lnSpc>
              <a:spcBef>
                <a:spcPct val="0"/>
              </a:spcBef>
            </a:pPr>
            <a:r>
              <a:rPr lang="it-IT" sz="4000" b="1" dirty="0">
                <a:solidFill>
                  <a:schemeClr val="bg1"/>
                </a:solidFill>
                <a:latin typeface="+mj-lt"/>
              </a:rPr>
              <a:t>Quali effetti ebbe la crescita demografica di Roma?</a:t>
            </a:r>
            <a:endParaRPr lang="it-IT" sz="4000" dirty="0">
              <a:solidFill>
                <a:schemeClr val="bg1"/>
              </a:solidFill>
              <a:latin typeface="+mj-lt"/>
              <a:ea typeface="+mj-ea"/>
              <a:cs typeface="+mj-cs"/>
            </a:endParaRPr>
          </a:p>
        </p:txBody>
      </p:sp>
      <p:sp>
        <p:nvSpPr>
          <p:cNvPr id="13" name="Ovale 12"/>
          <p:cNvSpPr/>
          <p:nvPr/>
        </p:nvSpPr>
        <p:spPr>
          <a:xfrm>
            <a:off x="5688496" y="5838584"/>
            <a:ext cx="937591" cy="91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Adobe Heiti Std R" panose="020B0400000000000000" pitchFamily="34" charset="-128"/>
                <a:ea typeface="Adobe Heiti Std R" panose="020B0400000000000000" pitchFamily="34" charset="-128"/>
              </a:rPr>
              <a:t>10 </a:t>
            </a:r>
            <a:r>
              <a:rPr lang="it-IT" sz="1000" dirty="0">
                <a:latin typeface="Adobe Heiti Std R" panose="020B0400000000000000" pitchFamily="34" charset="-128"/>
                <a:ea typeface="Adobe Heiti Std R" panose="020B0400000000000000" pitchFamily="34" charset="-128"/>
              </a:rPr>
              <a:t>secondi</a:t>
            </a:r>
          </a:p>
        </p:txBody>
      </p:sp>
      <p:sp>
        <p:nvSpPr>
          <p:cNvPr id="17" name="Rettangolo con angoli arrotondati 16"/>
          <p:cNvSpPr/>
          <p:nvPr/>
        </p:nvSpPr>
        <p:spPr>
          <a:xfrm>
            <a:off x="6362701" y="266700"/>
            <a:ext cx="5454160" cy="4092166"/>
          </a:xfrm>
          <a:prstGeom prst="roundRect">
            <a:avLst/>
          </a:prstGeom>
          <a:solidFill>
            <a:schemeClr val="bg2">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con angoli arrotondati 17"/>
          <p:cNvSpPr/>
          <p:nvPr/>
        </p:nvSpPr>
        <p:spPr>
          <a:xfrm>
            <a:off x="6626088" y="477749"/>
            <a:ext cx="5041304" cy="36576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La </a:t>
            </a:r>
            <a:r>
              <a:rPr lang="it-IT" b="1" dirty="0">
                <a:solidFill>
                  <a:schemeClr val="tx1"/>
                </a:solidFill>
              </a:rPr>
              <a:t>crescita demografica</a:t>
            </a:r>
            <a:r>
              <a:rPr lang="it-IT" dirty="0">
                <a:solidFill>
                  <a:schemeClr val="tx1"/>
                </a:solidFill>
              </a:rPr>
              <a:t> di Roma ebbe due effetti: </a:t>
            </a:r>
          </a:p>
          <a:p>
            <a:pPr marL="285750" indent="-285750" algn="just">
              <a:buFont typeface="Arial" panose="020B0604020202020204" pitchFamily="34" charset="0"/>
              <a:buChar char="•"/>
            </a:pPr>
            <a:r>
              <a:rPr lang="it-IT" dirty="0">
                <a:solidFill>
                  <a:schemeClr val="tx1"/>
                </a:solidFill>
              </a:rPr>
              <a:t>da una parte occorreva trovare </a:t>
            </a:r>
            <a:r>
              <a:rPr lang="it-IT" b="1" dirty="0">
                <a:solidFill>
                  <a:schemeClr val="tx1"/>
                </a:solidFill>
              </a:rPr>
              <a:t>viveri </a:t>
            </a:r>
            <a:r>
              <a:rPr lang="it-IT" dirty="0">
                <a:solidFill>
                  <a:schemeClr val="tx1"/>
                </a:solidFill>
              </a:rPr>
              <a:t>per sfamare tutta quella gente;</a:t>
            </a:r>
          </a:p>
          <a:p>
            <a:pPr marL="285750" indent="-285750" algn="just">
              <a:buFont typeface="Arial" panose="020B0604020202020204" pitchFamily="34" charset="0"/>
              <a:buChar char="•"/>
            </a:pPr>
            <a:r>
              <a:rPr lang="it-IT" dirty="0">
                <a:solidFill>
                  <a:schemeClr val="tx1"/>
                </a:solidFill>
              </a:rPr>
              <a:t>dall'altra diventava necessario </a:t>
            </a:r>
            <a:r>
              <a:rPr lang="it-IT" b="1" dirty="0">
                <a:solidFill>
                  <a:schemeClr val="tx1"/>
                </a:solidFill>
              </a:rPr>
              <a:t>accrescere le attività commerciali ed industriali</a:t>
            </a:r>
            <a:r>
              <a:rPr lang="it-IT" dirty="0">
                <a:solidFill>
                  <a:schemeClr val="tx1"/>
                </a:solidFill>
              </a:rPr>
              <a:t> per poter avere nuove fonti di guadagno.</a:t>
            </a:r>
          </a:p>
          <a:p>
            <a:r>
              <a:rPr lang="it-IT" dirty="0">
                <a:solidFill>
                  <a:schemeClr val="tx1"/>
                </a:solidFill>
              </a:rPr>
              <a:t> </a:t>
            </a:r>
          </a:p>
          <a:p>
            <a:pPr algn="just"/>
            <a:r>
              <a:rPr lang="it-IT" dirty="0">
                <a:solidFill>
                  <a:schemeClr val="tx1"/>
                </a:solidFill>
              </a:rPr>
              <a:t>Tutto ciò spinse i Romani alla </a:t>
            </a:r>
            <a:r>
              <a:rPr lang="it-IT" b="1" dirty="0">
                <a:solidFill>
                  <a:schemeClr val="tx1"/>
                </a:solidFill>
                <a:hlinkClick r:id="rId2"/>
              </a:rPr>
              <a:t>conquista di nuove terre</a:t>
            </a:r>
            <a:r>
              <a:rPr lang="it-IT" dirty="0">
                <a:solidFill>
                  <a:schemeClr val="tx1"/>
                </a:solidFill>
              </a:rPr>
              <a:t> e di </a:t>
            </a:r>
            <a:r>
              <a:rPr lang="it-IT" b="1" dirty="0">
                <a:solidFill>
                  <a:schemeClr val="tx1"/>
                </a:solidFill>
              </a:rPr>
              <a:t>nuovi mercati</a:t>
            </a:r>
            <a:r>
              <a:rPr lang="it-IT" dirty="0">
                <a:solidFill>
                  <a:schemeClr val="tx1"/>
                </a:solidFill>
              </a:rPr>
              <a:t>.</a:t>
            </a:r>
          </a:p>
        </p:txBody>
      </p:sp>
      <p:sp>
        <p:nvSpPr>
          <p:cNvPr id="19" name="CasellaDiTesto 18"/>
          <p:cNvSpPr txBox="1"/>
          <p:nvPr/>
        </p:nvSpPr>
        <p:spPr>
          <a:xfrm>
            <a:off x="10399263" y="6545228"/>
            <a:ext cx="1537252" cy="253916"/>
          </a:xfrm>
          <a:prstGeom prst="rect">
            <a:avLst/>
          </a:prstGeom>
          <a:noFill/>
        </p:spPr>
        <p:txBody>
          <a:bodyPr wrap="square" rtlCol="0">
            <a:spAutoFit/>
          </a:bodyPr>
          <a:lstStyle/>
          <a:p>
            <a:r>
              <a:rPr lang="it-IT" sz="1050" dirty="0"/>
              <a:t>www.jessicacenciarelli.it</a:t>
            </a:r>
          </a:p>
        </p:txBody>
      </p:sp>
      <p:pic>
        <p:nvPicPr>
          <p:cNvPr id="3" name="Immagine 2" descr="Immagine che contiene edificio&#10;&#10;Descrizione generata con affidabilità molto elevata"/>
          <p:cNvPicPr>
            <a:picLocks noChangeAspect="1"/>
          </p:cNvPicPr>
          <p:nvPr/>
        </p:nvPicPr>
        <p:blipFill rotWithShape="1">
          <a:blip r:embed="rId3">
            <a:extLst>
              <a:ext uri="{28A0092B-C50C-407E-A947-70E740481C1C}">
                <a14:useLocalDpi xmlns:a14="http://schemas.microsoft.com/office/drawing/2010/main" val="0"/>
              </a:ext>
            </a:extLst>
          </a:blip>
          <a:srcRect l="35978"/>
          <a:stretch/>
        </p:blipFill>
        <p:spPr>
          <a:xfrm>
            <a:off x="706316" y="315368"/>
            <a:ext cx="4683368" cy="4069080"/>
          </a:xfrm>
          <a:prstGeom prst="rect">
            <a:avLst/>
          </a:prstGeom>
          <a:ln>
            <a:noFill/>
          </a:ln>
          <a:effectLst>
            <a:softEdge rad="112500"/>
          </a:effectLst>
        </p:spPr>
      </p:pic>
    </p:spTree>
    <p:extLst>
      <p:ext uri="{BB962C8B-B14F-4D97-AF65-F5344CB8AC3E}">
        <p14:creationId xmlns:p14="http://schemas.microsoft.com/office/powerpoint/2010/main" val="1489752696"/>
      </p:ext>
    </p:extLst>
  </p:cSld>
  <p:clrMapOvr>
    <a:masterClrMapping/>
  </p:clrMapOvr>
  <mc:AlternateContent xmlns:mc="http://schemas.openxmlformats.org/markup-compatibility/2006" xmlns:p14="http://schemas.microsoft.com/office/powerpoint/2010/main">
    <mc:Choice Requires="p14">
      <p:transition spd="slow" p14:dur="2000" advClick="0" advTm="20000">
        <p:wipe/>
      </p:transition>
    </mc:Choice>
    <mc:Fallback xmlns="">
      <p:transition spd="slow" advClick="0" advTm="2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withEffect">
                                  <p:stCondLst>
                                    <p:cond delay="0"/>
                                  </p:stCondLst>
                                  <p:childTnLst>
                                    <p:animEffect transition="out" filter="wheel(1)">
                                      <p:cBhvr>
                                        <p:cTn id="6" dur="10000"/>
                                        <p:tgtEl>
                                          <p:spTgt spid="13"/>
                                        </p:tgtEl>
                                      </p:cBhvr>
                                    </p:animEffect>
                                    <p:set>
                                      <p:cBhvr>
                                        <p:cTn id="7" dur="1" fill="hold">
                                          <p:stCondLst>
                                            <p:cond delay="9999"/>
                                          </p:stCondLst>
                                        </p:cTn>
                                        <p:tgtEl>
                                          <p:spTgt spid="13"/>
                                        </p:tgtEl>
                                        <p:attrNameLst>
                                          <p:attrName>style.visibility</p:attrName>
                                        </p:attrNameLst>
                                      </p:cBhvr>
                                      <p:to>
                                        <p:strVal val="hidden"/>
                                      </p:to>
                                    </p:set>
                                  </p:childTnLst>
                                </p:cTn>
                              </p:par>
                            </p:childTnLst>
                          </p:cTn>
                        </p:par>
                        <p:par>
                          <p:cTn id="8" fill="hold">
                            <p:stCondLst>
                              <p:cond delay="10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fotografia, vecchio, esterni, edificio&#10;&#10;Descrizione generata con affidabilità molto elevata"/>
          <p:cNvPicPr>
            <a:picLocks noChangeAspect="1"/>
          </p:cNvPicPr>
          <p:nvPr/>
        </p:nvPicPr>
        <p:blipFill rotWithShape="1">
          <a:blip r:embed="rId2">
            <a:extLst>
              <a:ext uri="{28A0092B-C50C-407E-A947-70E740481C1C}">
                <a14:useLocalDpi xmlns:a14="http://schemas.microsoft.com/office/drawing/2010/main" val="0"/>
              </a:ext>
            </a:extLst>
          </a:blip>
          <a:srcRect t="23032" r="-1" b="-1"/>
          <a:stretch/>
        </p:blipFill>
        <p:spPr>
          <a:xfrm>
            <a:off x="4818888" y="10"/>
            <a:ext cx="7373112" cy="6857989"/>
          </a:xfrm>
          <a:prstGeom prst="rect">
            <a:avLst/>
          </a:prstGeom>
        </p:spPr>
      </p:pic>
      <p:sp>
        <p:nvSpPr>
          <p:cNvPr id="10"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804672" y="2600325"/>
            <a:ext cx="5058370" cy="1781176"/>
          </a:xfrm>
        </p:spPr>
        <p:txBody>
          <a:bodyPr anchor="t">
            <a:normAutofit/>
          </a:bodyPr>
          <a:lstStyle/>
          <a:p>
            <a:pPr algn="l"/>
            <a:r>
              <a:rPr lang="it-IT" sz="5400" dirty="0"/>
              <a:t>Invasione dei Galli a Roma</a:t>
            </a:r>
          </a:p>
        </p:txBody>
      </p:sp>
      <p:sp>
        <p:nvSpPr>
          <p:cNvPr id="3" name="Sottotitolo 2"/>
          <p:cNvSpPr>
            <a:spLocks noGrp="1"/>
          </p:cNvSpPr>
          <p:nvPr>
            <p:ph type="subTitle" idx="1"/>
          </p:nvPr>
        </p:nvSpPr>
        <p:spPr>
          <a:xfrm>
            <a:off x="804672" y="1300450"/>
            <a:ext cx="4167376" cy="1155525"/>
          </a:xfrm>
        </p:spPr>
        <p:txBody>
          <a:bodyPr anchor="b">
            <a:normAutofit/>
          </a:bodyPr>
          <a:lstStyle/>
          <a:p>
            <a:pPr algn="l"/>
            <a:r>
              <a:rPr lang="it-IT" sz="2000" dirty="0"/>
              <a:t>FLASHCARD</a:t>
            </a:r>
          </a:p>
        </p:txBody>
      </p:sp>
      <p:sp>
        <p:nvSpPr>
          <p:cNvPr id="6" name="Rettangolo 5"/>
          <p:cNvSpPr/>
          <p:nvPr/>
        </p:nvSpPr>
        <p:spPr>
          <a:xfrm>
            <a:off x="304800" y="5056290"/>
            <a:ext cx="6595872" cy="1200329"/>
          </a:xfrm>
          <a:prstGeom prst="rect">
            <a:avLst/>
          </a:prstGeom>
        </p:spPr>
        <p:txBody>
          <a:bodyPr wrap="square">
            <a:spAutoFit/>
          </a:bodyPr>
          <a:lstStyle/>
          <a:p>
            <a:r>
              <a:rPr lang="it-IT" dirty="0"/>
              <a:t>Tratto da:</a:t>
            </a:r>
          </a:p>
          <a:p>
            <a:pPr marL="285750" indent="-285750">
              <a:buFont typeface="Arial" panose="020B0604020202020204" pitchFamily="34" charset="0"/>
              <a:buChar char="•"/>
            </a:pPr>
            <a:r>
              <a:rPr lang="it-IT" dirty="0">
                <a:hlinkClick r:id="rId3"/>
              </a:rPr>
              <a:t>http://www.storiafacile.net/espansione_roma_italia/invasione_gallica.htm</a:t>
            </a:r>
            <a:endParaRPr lang="it-IT" dirty="0"/>
          </a:p>
          <a:p>
            <a:pPr marL="285750" indent="-285750">
              <a:buFont typeface="Arial" panose="020B0604020202020204" pitchFamily="34" charset="0"/>
              <a:buChar char="•"/>
            </a:pPr>
            <a:r>
              <a:rPr lang="it-IT" dirty="0">
                <a:hlinkClick r:id="rId4"/>
              </a:rPr>
              <a:t>http://storiaenigmi.blogspot.it/2012/10/i-sacchi-di-roma.html</a:t>
            </a:r>
            <a:endParaRPr lang="it-IT" dirty="0"/>
          </a:p>
        </p:txBody>
      </p:sp>
      <p:sp>
        <p:nvSpPr>
          <p:cNvPr id="9" name="Ovale 8"/>
          <p:cNvSpPr/>
          <p:nvPr/>
        </p:nvSpPr>
        <p:spPr>
          <a:xfrm>
            <a:off x="5402982" y="3260295"/>
            <a:ext cx="2531166" cy="1364974"/>
          </a:xfrm>
          <a:prstGeom prst="ellipse">
            <a:avLst/>
          </a:prstGeom>
          <a:solidFill>
            <a:schemeClr val="accent1">
              <a:lumMod val="75000"/>
            </a:schemeClr>
          </a:solidFill>
          <a:ln>
            <a:solidFill>
              <a:schemeClr val="accent4">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dirty="0">
                <a:latin typeface="Brush Script MT" panose="03060802040406070304" pitchFamily="66" charset="0"/>
              </a:rPr>
              <a:t>Fine</a:t>
            </a:r>
          </a:p>
        </p:txBody>
      </p:sp>
    </p:spTree>
    <p:extLst>
      <p:ext uri="{BB962C8B-B14F-4D97-AF65-F5344CB8AC3E}">
        <p14:creationId xmlns:p14="http://schemas.microsoft.com/office/powerpoint/2010/main" val="3005775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pPr>
            <a:r>
              <a:rPr lang="it-IT" sz="5400" b="1" dirty="0">
                <a:solidFill>
                  <a:schemeClr val="bg1"/>
                </a:solidFill>
                <a:latin typeface="+mj-lt"/>
              </a:rPr>
              <a:t>Chi erano i Galli?</a:t>
            </a:r>
            <a:endParaRPr lang="it-IT" sz="5400" dirty="0">
              <a:solidFill>
                <a:schemeClr val="bg1"/>
              </a:solidFill>
              <a:latin typeface="+mj-lt"/>
              <a:ea typeface="+mj-ea"/>
              <a:cs typeface="+mj-cs"/>
            </a:endParaRPr>
          </a:p>
        </p:txBody>
      </p:sp>
      <p:sp>
        <p:nvSpPr>
          <p:cNvPr id="13" name="Ovale 12"/>
          <p:cNvSpPr/>
          <p:nvPr/>
        </p:nvSpPr>
        <p:spPr>
          <a:xfrm>
            <a:off x="5688496" y="5838584"/>
            <a:ext cx="937591" cy="91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Adobe Heiti Std R" panose="020B0400000000000000" pitchFamily="34" charset="-128"/>
                <a:ea typeface="Adobe Heiti Std R" panose="020B0400000000000000" pitchFamily="34" charset="-128"/>
              </a:rPr>
              <a:t>20 </a:t>
            </a:r>
            <a:r>
              <a:rPr lang="it-IT" sz="1000" dirty="0">
                <a:latin typeface="Adobe Heiti Std R" panose="020B0400000000000000" pitchFamily="34" charset="-128"/>
                <a:ea typeface="Adobe Heiti Std R" panose="020B0400000000000000" pitchFamily="34" charset="-128"/>
              </a:rPr>
              <a:t>secondi</a:t>
            </a:r>
          </a:p>
        </p:txBody>
      </p:sp>
      <p:sp>
        <p:nvSpPr>
          <p:cNvPr id="18" name="CasellaDiTesto 17"/>
          <p:cNvSpPr txBox="1"/>
          <p:nvPr/>
        </p:nvSpPr>
        <p:spPr>
          <a:xfrm>
            <a:off x="10399263" y="6545228"/>
            <a:ext cx="1537252" cy="253916"/>
          </a:xfrm>
          <a:prstGeom prst="rect">
            <a:avLst/>
          </a:prstGeom>
          <a:noFill/>
        </p:spPr>
        <p:txBody>
          <a:bodyPr wrap="square" rtlCol="0">
            <a:spAutoFit/>
          </a:bodyPr>
          <a:lstStyle/>
          <a:p>
            <a:r>
              <a:rPr lang="it-IT" sz="1050" dirty="0"/>
              <a:t>www.jessicacenciarelli.it</a:t>
            </a:r>
          </a:p>
        </p:txBody>
      </p:sp>
      <p:sp>
        <p:nvSpPr>
          <p:cNvPr id="19" name="Rettangolo con angoli arrotondati 18"/>
          <p:cNvSpPr/>
          <p:nvPr/>
        </p:nvSpPr>
        <p:spPr>
          <a:xfrm>
            <a:off x="378068" y="534691"/>
            <a:ext cx="5213583" cy="3564165"/>
          </a:xfrm>
          <a:prstGeom prst="roundRect">
            <a:avLst/>
          </a:prstGeom>
          <a:solidFill>
            <a:schemeClr val="bg2">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con angoli arrotondati 19"/>
          <p:cNvSpPr/>
          <p:nvPr/>
        </p:nvSpPr>
        <p:spPr>
          <a:xfrm>
            <a:off x="595581" y="787516"/>
            <a:ext cx="4770783" cy="299499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I </a:t>
            </a:r>
            <a:r>
              <a:rPr lang="it-IT" b="1" dirty="0">
                <a:solidFill>
                  <a:schemeClr val="tx1"/>
                </a:solidFill>
              </a:rPr>
              <a:t>Galli</a:t>
            </a:r>
            <a:r>
              <a:rPr lang="it-IT" dirty="0">
                <a:solidFill>
                  <a:schemeClr val="tx1"/>
                </a:solidFill>
              </a:rPr>
              <a:t> erano una popolazione di </a:t>
            </a:r>
            <a:r>
              <a:rPr lang="it-IT" b="1" dirty="0">
                <a:solidFill>
                  <a:schemeClr val="tx1"/>
                </a:solidFill>
                <a:hlinkClick r:id="rId2"/>
              </a:rPr>
              <a:t>origine indoeuropea</a:t>
            </a:r>
            <a:r>
              <a:rPr lang="it-IT" dirty="0">
                <a:solidFill>
                  <a:schemeClr val="tx1"/>
                </a:solidFill>
              </a:rPr>
              <a:t> proveniente dall'Europa centrale.</a:t>
            </a:r>
          </a:p>
          <a:p>
            <a:pPr algn="just"/>
            <a:r>
              <a:rPr lang="it-IT" dirty="0">
                <a:solidFill>
                  <a:schemeClr val="tx1"/>
                </a:solidFill>
              </a:rPr>
              <a:t>Si trattava di tribù </a:t>
            </a:r>
            <a:r>
              <a:rPr lang="it-IT" b="1" dirty="0">
                <a:solidFill>
                  <a:schemeClr val="tx1"/>
                </a:solidFill>
              </a:rPr>
              <a:t>prive di un'organizzazione civile</a:t>
            </a:r>
            <a:r>
              <a:rPr lang="it-IT" dirty="0">
                <a:solidFill>
                  <a:schemeClr val="tx1"/>
                </a:solidFill>
              </a:rPr>
              <a:t>, ma molto bene armate e, di conseguenza, molto </a:t>
            </a:r>
            <a:r>
              <a:rPr lang="it-IT" b="1" dirty="0">
                <a:solidFill>
                  <a:schemeClr val="tx1"/>
                </a:solidFill>
              </a:rPr>
              <a:t>minacciose</a:t>
            </a:r>
            <a:r>
              <a:rPr lang="it-IT" dirty="0">
                <a:solidFill>
                  <a:schemeClr val="tx1"/>
                </a:solidFill>
              </a:rPr>
              <a:t>.</a:t>
            </a:r>
          </a:p>
          <a:p>
            <a:pPr algn="just"/>
            <a:r>
              <a:rPr lang="it-IT" dirty="0">
                <a:solidFill>
                  <a:schemeClr val="tx1"/>
                </a:solidFill>
              </a:rPr>
              <a:t>I </a:t>
            </a:r>
            <a:r>
              <a:rPr lang="it-IT" b="1" dirty="0">
                <a:solidFill>
                  <a:schemeClr val="tx1"/>
                </a:solidFill>
              </a:rPr>
              <a:t>Galli</a:t>
            </a:r>
            <a:r>
              <a:rPr lang="it-IT" dirty="0">
                <a:solidFill>
                  <a:schemeClr val="tx1"/>
                </a:solidFill>
              </a:rPr>
              <a:t> sono conosciuti anche con il nome di </a:t>
            </a:r>
            <a:r>
              <a:rPr lang="it-IT" dirty="0">
                <a:solidFill>
                  <a:schemeClr val="tx1"/>
                </a:solidFill>
                <a:hlinkClick r:id="rId3"/>
              </a:rPr>
              <a:t>Celti</a:t>
            </a:r>
            <a:r>
              <a:rPr lang="it-IT" dirty="0">
                <a:solidFill>
                  <a:schemeClr val="tx1"/>
                </a:solidFill>
              </a:rPr>
              <a:t>. In realtà furono i Romani a chiamare queste popolazioni Galli.</a:t>
            </a:r>
          </a:p>
        </p:txBody>
      </p:sp>
      <p:pic>
        <p:nvPicPr>
          <p:cNvPr id="6" name="Immagine 5" descr="Immagine che contiene erba, esterni, albero, gruppo&#10;&#10;Descrizione generata con affidabilità molto elev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087" y="477749"/>
            <a:ext cx="5061564" cy="3783519"/>
          </a:xfrm>
          <a:prstGeom prst="rect">
            <a:avLst/>
          </a:prstGeom>
          <a:ln>
            <a:noFill/>
          </a:ln>
          <a:effectLst>
            <a:softEdge rad="112500"/>
          </a:effectLst>
        </p:spPr>
      </p:pic>
    </p:spTree>
    <p:extLst>
      <p:ext uri="{BB962C8B-B14F-4D97-AF65-F5344CB8AC3E}">
        <p14:creationId xmlns:p14="http://schemas.microsoft.com/office/powerpoint/2010/main" val="2404970383"/>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withEffect">
                                  <p:stCondLst>
                                    <p:cond delay="0"/>
                                  </p:stCondLst>
                                  <p:childTnLst>
                                    <p:animEffect transition="out" filter="wheel(1)">
                                      <p:cBhvr>
                                        <p:cTn id="6" dur="20000"/>
                                        <p:tgtEl>
                                          <p:spTgt spid="13"/>
                                        </p:tgtEl>
                                      </p:cBhvr>
                                    </p:animEffect>
                                    <p:set>
                                      <p:cBhvr>
                                        <p:cTn id="7" dur="1" fill="hold">
                                          <p:stCondLst>
                                            <p:cond delay="19999"/>
                                          </p:stCondLst>
                                        </p:cTn>
                                        <p:tgtEl>
                                          <p:spTgt spid="13"/>
                                        </p:tgtEl>
                                        <p:attrNameLst>
                                          <p:attrName>style.visibility</p:attrName>
                                        </p:attrNameLst>
                                      </p:cBhvr>
                                      <p:to>
                                        <p:strVal val="hidden"/>
                                      </p:to>
                                    </p:set>
                                  </p:childTnLst>
                                </p:cTn>
                              </p:par>
                            </p:childTnLst>
                          </p:cTn>
                        </p:par>
                        <p:par>
                          <p:cTn id="8" fill="hold">
                            <p:stCondLst>
                              <p:cond delay="20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378068" y="4613098"/>
            <a:ext cx="11438793" cy="1081946"/>
          </a:xfrm>
          <a:prstGeom prst="rect">
            <a:avLst/>
          </a:prstGeom>
        </p:spPr>
        <p:txBody>
          <a:bodyPr vert="horz" lIns="91440" tIns="45720" rIns="91440" bIns="45720" rtlCol="0" anchor="b">
            <a:noAutofit/>
          </a:bodyPr>
          <a:lstStyle/>
          <a:p>
            <a:pPr algn="ctr">
              <a:spcBef>
                <a:spcPct val="0"/>
              </a:spcBef>
            </a:pPr>
            <a:r>
              <a:rPr lang="it-IT" sz="5400" b="1" dirty="0">
                <a:solidFill>
                  <a:schemeClr val="bg1"/>
                </a:solidFill>
                <a:latin typeface="+mj-lt"/>
              </a:rPr>
              <a:t>Dove erano stanziati i Galli?</a:t>
            </a:r>
            <a:endParaRPr lang="it-IT" sz="5400" dirty="0">
              <a:solidFill>
                <a:schemeClr val="bg1"/>
              </a:solidFill>
              <a:latin typeface="+mj-lt"/>
              <a:ea typeface="+mj-ea"/>
              <a:cs typeface="+mj-cs"/>
            </a:endParaRPr>
          </a:p>
        </p:txBody>
      </p:sp>
      <p:sp>
        <p:nvSpPr>
          <p:cNvPr id="15" name="Ovale 14"/>
          <p:cNvSpPr/>
          <p:nvPr/>
        </p:nvSpPr>
        <p:spPr>
          <a:xfrm>
            <a:off x="5688496" y="5838584"/>
            <a:ext cx="937591" cy="91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Adobe Heiti Std R" panose="020B0400000000000000" pitchFamily="34" charset="-128"/>
                <a:ea typeface="Adobe Heiti Std R" panose="020B0400000000000000" pitchFamily="34" charset="-128"/>
              </a:rPr>
              <a:t>20 </a:t>
            </a:r>
            <a:r>
              <a:rPr lang="it-IT" sz="1000" dirty="0">
                <a:latin typeface="Adobe Heiti Std R" panose="020B0400000000000000" pitchFamily="34" charset="-128"/>
                <a:ea typeface="Adobe Heiti Std R" panose="020B0400000000000000" pitchFamily="34" charset="-128"/>
              </a:rPr>
              <a:t>secondi</a:t>
            </a:r>
          </a:p>
        </p:txBody>
      </p:sp>
      <p:sp>
        <p:nvSpPr>
          <p:cNvPr id="18" name="Rettangolo con angoli arrotondati 17"/>
          <p:cNvSpPr/>
          <p:nvPr/>
        </p:nvSpPr>
        <p:spPr>
          <a:xfrm>
            <a:off x="6400800" y="477749"/>
            <a:ext cx="5416061" cy="3860669"/>
          </a:xfrm>
          <a:prstGeom prst="roundRect">
            <a:avLst/>
          </a:prstGeom>
          <a:solidFill>
            <a:schemeClr val="bg2">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con angoli arrotondati 18"/>
          <p:cNvSpPr/>
          <p:nvPr/>
        </p:nvSpPr>
        <p:spPr>
          <a:xfrm>
            <a:off x="6723438" y="592027"/>
            <a:ext cx="4770783" cy="354332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Intorno al </a:t>
            </a:r>
            <a:r>
              <a:rPr lang="it-IT" b="1" dirty="0">
                <a:solidFill>
                  <a:schemeClr val="tx1"/>
                </a:solidFill>
              </a:rPr>
              <a:t>IV secolo</a:t>
            </a:r>
            <a:r>
              <a:rPr lang="it-IT" dirty="0">
                <a:solidFill>
                  <a:schemeClr val="tx1"/>
                </a:solidFill>
              </a:rPr>
              <a:t> </a:t>
            </a:r>
            <a:r>
              <a:rPr lang="it-IT" b="1" dirty="0">
                <a:solidFill>
                  <a:schemeClr val="tx1"/>
                </a:solidFill>
              </a:rPr>
              <a:t>a.C. </a:t>
            </a:r>
            <a:r>
              <a:rPr lang="it-IT" dirty="0">
                <a:solidFill>
                  <a:schemeClr val="tx1"/>
                </a:solidFill>
              </a:rPr>
              <a:t>alcune tribù celtiche, superate le Alpi, si erano stanziate nella Pianura Padana.</a:t>
            </a:r>
          </a:p>
          <a:p>
            <a:pPr algn="just"/>
            <a:r>
              <a:rPr lang="it-IT" dirty="0">
                <a:solidFill>
                  <a:schemeClr val="tx1"/>
                </a:solidFill>
              </a:rPr>
              <a:t>Verso il 400 a.C. distrussero il centro etrusco di </a:t>
            </a:r>
            <a:r>
              <a:rPr lang="it-IT" dirty="0" err="1">
                <a:solidFill>
                  <a:schemeClr val="tx1"/>
                </a:solidFill>
              </a:rPr>
              <a:t>Melpum</a:t>
            </a:r>
            <a:r>
              <a:rPr lang="it-IT" dirty="0">
                <a:solidFill>
                  <a:schemeClr val="tx1"/>
                </a:solidFill>
              </a:rPr>
              <a:t>, fondarono non lontano la città di Mediolanum (Milano), quindi occuparono i centri etruschi di Brescia, Verona e </a:t>
            </a:r>
            <a:r>
              <a:rPr lang="it-IT" dirty="0" err="1">
                <a:solidFill>
                  <a:schemeClr val="tx1"/>
                </a:solidFill>
              </a:rPr>
              <a:t>Felsina</a:t>
            </a:r>
            <a:r>
              <a:rPr lang="it-IT" dirty="0">
                <a:solidFill>
                  <a:schemeClr val="tx1"/>
                </a:solidFill>
              </a:rPr>
              <a:t> che chiamarono </a:t>
            </a:r>
            <a:r>
              <a:rPr lang="it-IT" dirty="0" err="1">
                <a:solidFill>
                  <a:schemeClr val="tx1"/>
                </a:solidFill>
              </a:rPr>
              <a:t>Bononia</a:t>
            </a:r>
            <a:r>
              <a:rPr lang="it-IT" dirty="0">
                <a:solidFill>
                  <a:schemeClr val="tx1"/>
                </a:solidFill>
              </a:rPr>
              <a:t> (Bologna).</a:t>
            </a:r>
          </a:p>
        </p:txBody>
      </p:sp>
      <p:sp>
        <p:nvSpPr>
          <p:cNvPr id="20" name="CasellaDiTesto 19"/>
          <p:cNvSpPr txBox="1"/>
          <p:nvPr/>
        </p:nvSpPr>
        <p:spPr>
          <a:xfrm>
            <a:off x="10399263" y="6545228"/>
            <a:ext cx="1537252" cy="253916"/>
          </a:xfrm>
          <a:prstGeom prst="rect">
            <a:avLst/>
          </a:prstGeom>
          <a:noFill/>
        </p:spPr>
        <p:txBody>
          <a:bodyPr wrap="square" rtlCol="0">
            <a:spAutoFit/>
          </a:bodyPr>
          <a:lstStyle/>
          <a:p>
            <a:r>
              <a:rPr lang="it-IT" sz="1050" dirty="0"/>
              <a:t>www.jessicacenciarelli.it</a:t>
            </a:r>
          </a:p>
        </p:txBody>
      </p:sp>
      <p:pic>
        <p:nvPicPr>
          <p:cNvPr id="7" name="Immagine 6" descr="Immagine che contiene testo, mappa&#10;&#10;Descrizione generata con affidabilità molto elev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906" y="323256"/>
            <a:ext cx="3585993" cy="4189950"/>
          </a:xfrm>
          <a:prstGeom prst="rect">
            <a:avLst/>
          </a:prstGeom>
        </p:spPr>
      </p:pic>
    </p:spTree>
    <p:extLst>
      <p:ext uri="{BB962C8B-B14F-4D97-AF65-F5344CB8AC3E}">
        <p14:creationId xmlns:p14="http://schemas.microsoft.com/office/powerpoint/2010/main" val="854123275"/>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withEffect">
                                  <p:stCondLst>
                                    <p:cond delay="0"/>
                                  </p:stCondLst>
                                  <p:childTnLst>
                                    <p:animEffect transition="out" filter="wheel(1)">
                                      <p:cBhvr>
                                        <p:cTn id="6" dur="20000"/>
                                        <p:tgtEl>
                                          <p:spTgt spid="15"/>
                                        </p:tgtEl>
                                      </p:cBhvr>
                                    </p:animEffect>
                                    <p:set>
                                      <p:cBhvr>
                                        <p:cTn id="7" dur="1" fill="hold">
                                          <p:stCondLst>
                                            <p:cond delay="19999"/>
                                          </p:stCondLst>
                                        </p:cTn>
                                        <p:tgtEl>
                                          <p:spTgt spid="15"/>
                                        </p:tgtEl>
                                        <p:attrNameLst>
                                          <p:attrName>style.visibility</p:attrName>
                                        </p:attrNameLst>
                                      </p:cBhvr>
                                      <p:to>
                                        <p:strVal val="hidden"/>
                                      </p:to>
                                    </p:set>
                                  </p:childTnLst>
                                </p:cTn>
                              </p:par>
                            </p:childTnLst>
                          </p:cTn>
                        </p:par>
                        <p:par>
                          <p:cTn id="8" fill="hold">
                            <p:stCondLst>
                              <p:cond delay="20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378067" y="4756638"/>
            <a:ext cx="11438793" cy="930447"/>
          </a:xfrm>
          <a:prstGeom prst="rect">
            <a:avLst/>
          </a:prstGeom>
        </p:spPr>
        <p:txBody>
          <a:bodyPr vert="horz" lIns="91440" tIns="45720" rIns="91440" bIns="45720" rtlCol="0" anchor="b">
            <a:noAutofit/>
          </a:bodyPr>
          <a:lstStyle/>
          <a:p>
            <a:pPr algn="ctr">
              <a:spcBef>
                <a:spcPct val="0"/>
              </a:spcBef>
            </a:pPr>
            <a:r>
              <a:rPr lang="it-IT" sz="5400" b="1" dirty="0">
                <a:solidFill>
                  <a:schemeClr val="bg1"/>
                </a:solidFill>
                <a:latin typeface="+mj-lt"/>
              </a:rPr>
              <a:t>Come giunsero i Galli a Roma?</a:t>
            </a:r>
            <a:endParaRPr lang="it-IT" sz="5400" dirty="0">
              <a:solidFill>
                <a:schemeClr val="bg1"/>
              </a:solidFill>
              <a:latin typeface="+mj-lt"/>
              <a:ea typeface="+mj-ea"/>
              <a:cs typeface="+mj-cs"/>
            </a:endParaRPr>
          </a:p>
        </p:txBody>
      </p:sp>
      <p:sp>
        <p:nvSpPr>
          <p:cNvPr id="16" name="Ovale 15"/>
          <p:cNvSpPr/>
          <p:nvPr/>
        </p:nvSpPr>
        <p:spPr>
          <a:xfrm>
            <a:off x="5688496" y="5838584"/>
            <a:ext cx="937591" cy="91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Adobe Heiti Std R" panose="020B0400000000000000" pitchFamily="34" charset="-128"/>
                <a:ea typeface="Adobe Heiti Std R" panose="020B0400000000000000" pitchFamily="34" charset="-128"/>
              </a:rPr>
              <a:t>20 </a:t>
            </a:r>
            <a:r>
              <a:rPr lang="it-IT" sz="1000" dirty="0">
                <a:latin typeface="Adobe Heiti Std R" panose="020B0400000000000000" pitchFamily="34" charset="-128"/>
                <a:ea typeface="Adobe Heiti Std R" panose="020B0400000000000000" pitchFamily="34" charset="-128"/>
              </a:rPr>
              <a:t>secondi</a:t>
            </a:r>
          </a:p>
        </p:txBody>
      </p:sp>
      <p:sp>
        <p:nvSpPr>
          <p:cNvPr id="19" name="Rettangolo con angoli arrotondati 18"/>
          <p:cNvSpPr/>
          <p:nvPr/>
        </p:nvSpPr>
        <p:spPr>
          <a:xfrm>
            <a:off x="378067" y="271279"/>
            <a:ext cx="5489713" cy="3982069"/>
          </a:xfrm>
          <a:prstGeom prst="roundRect">
            <a:avLst/>
          </a:prstGeom>
          <a:solidFill>
            <a:schemeClr val="bg2">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con angoli arrotondati 19"/>
          <p:cNvSpPr/>
          <p:nvPr/>
        </p:nvSpPr>
        <p:spPr>
          <a:xfrm>
            <a:off x="557352" y="548712"/>
            <a:ext cx="5042072" cy="338828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 </a:t>
            </a:r>
            <a:r>
              <a:rPr lang="it-IT" b="1" dirty="0">
                <a:solidFill>
                  <a:schemeClr val="tx1"/>
                </a:solidFill>
                <a:effectLst>
                  <a:outerShdw blurRad="38100" dist="38100" dir="2700000" algn="tl">
                    <a:srgbClr val="000000">
                      <a:alpha val="43137"/>
                    </a:srgbClr>
                  </a:outerShdw>
                </a:effectLst>
              </a:rPr>
              <a:t>390 a.C</a:t>
            </a:r>
            <a:r>
              <a:rPr lang="it-IT" dirty="0">
                <a:solidFill>
                  <a:schemeClr val="tx1"/>
                </a:solidFill>
              </a:rPr>
              <a:t>. i </a:t>
            </a:r>
            <a:r>
              <a:rPr lang="it-IT" b="1" dirty="0">
                <a:solidFill>
                  <a:schemeClr val="tx1"/>
                </a:solidFill>
              </a:rPr>
              <a:t>Galli</a:t>
            </a:r>
            <a:r>
              <a:rPr lang="it-IT" dirty="0">
                <a:solidFill>
                  <a:schemeClr val="tx1"/>
                </a:solidFill>
              </a:rPr>
              <a:t>, guidati da </a:t>
            </a:r>
            <a:r>
              <a:rPr lang="it-IT" b="1" dirty="0">
                <a:solidFill>
                  <a:schemeClr val="tx1"/>
                </a:solidFill>
              </a:rPr>
              <a:t>Brenno</a:t>
            </a:r>
            <a:r>
              <a:rPr lang="it-IT" dirty="0">
                <a:solidFill>
                  <a:schemeClr val="tx1"/>
                </a:solidFill>
              </a:rPr>
              <a:t>, giunsero a </a:t>
            </a:r>
            <a:r>
              <a:rPr lang="it-IT" dirty="0">
                <a:solidFill>
                  <a:schemeClr val="tx1"/>
                </a:solidFill>
                <a:hlinkClick r:id="rId2"/>
              </a:rPr>
              <a:t>Roma</a:t>
            </a:r>
            <a:r>
              <a:rPr lang="it-IT" dirty="0">
                <a:solidFill>
                  <a:schemeClr val="tx1"/>
                </a:solidFill>
              </a:rPr>
              <a:t> dopo aver attraversato, indisturbati, l'Italia centrale. Qui, gli </a:t>
            </a:r>
            <a:r>
              <a:rPr lang="it-IT" b="1" dirty="0">
                <a:solidFill>
                  <a:schemeClr val="tx1"/>
                </a:solidFill>
                <a:hlinkClick r:id="rId3"/>
              </a:rPr>
              <a:t>Etruschi</a:t>
            </a:r>
            <a:r>
              <a:rPr lang="it-IT" dirty="0">
                <a:solidFill>
                  <a:schemeClr val="tx1"/>
                </a:solidFill>
              </a:rPr>
              <a:t>, si erano chiusi nelle loro </a:t>
            </a:r>
            <a:r>
              <a:rPr lang="it-IT" b="1" dirty="0">
                <a:solidFill>
                  <a:schemeClr val="tx1"/>
                </a:solidFill>
              </a:rPr>
              <a:t>città fortificate</a:t>
            </a:r>
            <a:r>
              <a:rPr lang="it-IT" dirty="0">
                <a:solidFill>
                  <a:schemeClr val="tx1"/>
                </a:solidFill>
              </a:rPr>
              <a:t> e li avevano lasciati passare.</a:t>
            </a:r>
          </a:p>
          <a:p>
            <a:r>
              <a:rPr lang="it-IT" dirty="0">
                <a:solidFill>
                  <a:schemeClr val="tx1"/>
                </a:solidFill>
              </a:rPr>
              <a:t>I Galli, infatti, non erano abili negli assedi e, per tanto, preferirono saccheggiare le zone circostanti alle città e proseguire verso sud.</a:t>
            </a:r>
          </a:p>
        </p:txBody>
      </p:sp>
      <p:sp>
        <p:nvSpPr>
          <p:cNvPr id="21" name="CasellaDiTesto 20"/>
          <p:cNvSpPr txBox="1"/>
          <p:nvPr/>
        </p:nvSpPr>
        <p:spPr>
          <a:xfrm>
            <a:off x="10399263" y="6545228"/>
            <a:ext cx="1537252" cy="253916"/>
          </a:xfrm>
          <a:prstGeom prst="rect">
            <a:avLst/>
          </a:prstGeom>
          <a:noFill/>
        </p:spPr>
        <p:txBody>
          <a:bodyPr wrap="square" rtlCol="0">
            <a:spAutoFit/>
          </a:bodyPr>
          <a:lstStyle/>
          <a:p>
            <a:r>
              <a:rPr lang="it-IT" sz="1050" dirty="0"/>
              <a:t>www.jessicacenciarelli.it</a:t>
            </a:r>
          </a:p>
        </p:txBody>
      </p:sp>
      <p:pic>
        <p:nvPicPr>
          <p:cNvPr id="6" name="Immagine 5" descr="Immagine che contiene testo, mappa&#10;&#10;Descrizione generata con affidabilità molto elev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892" y="536659"/>
            <a:ext cx="4991996" cy="3539779"/>
          </a:xfrm>
          <a:prstGeom prst="rect">
            <a:avLst/>
          </a:prstGeom>
        </p:spPr>
      </p:pic>
    </p:spTree>
    <p:extLst>
      <p:ext uri="{BB962C8B-B14F-4D97-AF65-F5344CB8AC3E}">
        <p14:creationId xmlns:p14="http://schemas.microsoft.com/office/powerpoint/2010/main" val="1418911513"/>
      </p:ext>
    </p:extLst>
  </p:cSld>
  <p:clrMapOvr>
    <a:masterClrMapping/>
  </p:clrMapOvr>
  <mc:AlternateContent xmlns:mc="http://schemas.openxmlformats.org/markup-compatibility/2006" xmlns:p14="http://schemas.microsoft.com/office/powerpoint/2010/main">
    <mc:Choice Requires="p14">
      <p:transition spd="slow" p14:dur="2000" advClick="0" advTm="45000">
        <p:wipe/>
      </p:transition>
    </mc:Choice>
    <mc:Fallback xmlns="">
      <p:transition spd="slow" advClick="0" advTm="4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withEffect">
                                  <p:stCondLst>
                                    <p:cond delay="0"/>
                                  </p:stCondLst>
                                  <p:childTnLst>
                                    <p:animEffect transition="out" filter="wheel(1)">
                                      <p:cBhvr>
                                        <p:cTn id="6" dur="20000"/>
                                        <p:tgtEl>
                                          <p:spTgt spid="16"/>
                                        </p:tgtEl>
                                      </p:cBhvr>
                                    </p:animEffect>
                                    <p:set>
                                      <p:cBhvr>
                                        <p:cTn id="7" dur="1" fill="hold">
                                          <p:stCondLst>
                                            <p:cond delay="19999"/>
                                          </p:stCondLst>
                                        </p:cTn>
                                        <p:tgtEl>
                                          <p:spTgt spid="16"/>
                                        </p:tgtEl>
                                        <p:attrNameLst>
                                          <p:attrName>style.visibility</p:attrName>
                                        </p:attrNameLst>
                                      </p:cBhvr>
                                      <p:to>
                                        <p:strVal val="hidden"/>
                                      </p:to>
                                    </p:set>
                                  </p:childTnLst>
                                </p:cTn>
                              </p:par>
                            </p:childTnLst>
                          </p:cTn>
                        </p:par>
                        <p:par>
                          <p:cTn id="8" fill="hold">
                            <p:stCondLst>
                              <p:cond delay="20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527538" y="4756638"/>
            <a:ext cx="11139854" cy="930447"/>
          </a:xfrm>
          <a:prstGeom prst="rect">
            <a:avLst/>
          </a:prstGeom>
        </p:spPr>
        <p:txBody>
          <a:bodyPr vert="horz" lIns="91440" tIns="45720" rIns="91440" bIns="45720" rtlCol="0" anchor="b">
            <a:noAutofit/>
          </a:bodyPr>
          <a:lstStyle/>
          <a:p>
            <a:pPr algn="ctr">
              <a:lnSpc>
                <a:spcPct val="70000"/>
              </a:lnSpc>
              <a:spcBef>
                <a:spcPct val="0"/>
              </a:spcBef>
            </a:pPr>
            <a:r>
              <a:rPr lang="it-IT" sz="4400" b="1" dirty="0">
                <a:solidFill>
                  <a:schemeClr val="bg1"/>
                </a:solidFill>
                <a:latin typeface="+mj-lt"/>
              </a:rPr>
              <a:t>I Romani tentarono di fermare i Galli prima che giungessero a Roma?</a:t>
            </a:r>
            <a:endParaRPr lang="it-IT" sz="4400" dirty="0">
              <a:solidFill>
                <a:schemeClr val="bg1"/>
              </a:solidFill>
              <a:latin typeface="+mj-lt"/>
              <a:ea typeface="+mj-ea"/>
              <a:cs typeface="+mj-cs"/>
            </a:endParaRPr>
          </a:p>
        </p:txBody>
      </p:sp>
      <p:sp>
        <p:nvSpPr>
          <p:cNvPr id="13" name="Ovale 12"/>
          <p:cNvSpPr/>
          <p:nvPr/>
        </p:nvSpPr>
        <p:spPr>
          <a:xfrm>
            <a:off x="5688496" y="5838584"/>
            <a:ext cx="937591" cy="91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Adobe Heiti Std R" panose="020B0400000000000000" pitchFamily="34" charset="-128"/>
                <a:ea typeface="Adobe Heiti Std R" panose="020B0400000000000000" pitchFamily="34" charset="-128"/>
              </a:rPr>
              <a:t>10 </a:t>
            </a:r>
            <a:r>
              <a:rPr lang="it-IT" sz="1000" dirty="0">
                <a:latin typeface="Adobe Heiti Std R" panose="020B0400000000000000" pitchFamily="34" charset="-128"/>
                <a:ea typeface="Adobe Heiti Std R" panose="020B0400000000000000" pitchFamily="34" charset="-128"/>
              </a:rPr>
              <a:t>secondi</a:t>
            </a:r>
          </a:p>
        </p:txBody>
      </p:sp>
      <p:sp>
        <p:nvSpPr>
          <p:cNvPr id="18" name="CasellaDiTesto 17"/>
          <p:cNvSpPr txBox="1"/>
          <p:nvPr/>
        </p:nvSpPr>
        <p:spPr>
          <a:xfrm>
            <a:off x="10399263" y="6545228"/>
            <a:ext cx="1537252" cy="253916"/>
          </a:xfrm>
          <a:prstGeom prst="rect">
            <a:avLst/>
          </a:prstGeom>
          <a:noFill/>
        </p:spPr>
        <p:txBody>
          <a:bodyPr wrap="square" rtlCol="0">
            <a:spAutoFit/>
          </a:bodyPr>
          <a:lstStyle/>
          <a:p>
            <a:r>
              <a:rPr lang="it-IT" sz="1050" dirty="0"/>
              <a:t>www.jessicacenciarelli.it</a:t>
            </a:r>
          </a:p>
        </p:txBody>
      </p:sp>
      <p:sp>
        <p:nvSpPr>
          <p:cNvPr id="19" name="Rettangolo con angoli arrotondati 18"/>
          <p:cNvSpPr/>
          <p:nvPr/>
        </p:nvSpPr>
        <p:spPr>
          <a:xfrm>
            <a:off x="6537209" y="477749"/>
            <a:ext cx="5213583" cy="3657600"/>
          </a:xfrm>
          <a:prstGeom prst="roundRect">
            <a:avLst/>
          </a:prstGeom>
          <a:solidFill>
            <a:schemeClr val="bg2">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con angoli arrotondati 19"/>
          <p:cNvSpPr/>
          <p:nvPr/>
        </p:nvSpPr>
        <p:spPr>
          <a:xfrm>
            <a:off x="6754722" y="704850"/>
            <a:ext cx="4770783" cy="3189586"/>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I </a:t>
            </a:r>
            <a:r>
              <a:rPr lang="it-IT" b="1" dirty="0">
                <a:solidFill>
                  <a:schemeClr val="tx1"/>
                </a:solidFill>
              </a:rPr>
              <a:t>Romani non</a:t>
            </a:r>
            <a:r>
              <a:rPr lang="it-IT" dirty="0">
                <a:solidFill>
                  <a:schemeClr val="tx1"/>
                </a:solidFill>
              </a:rPr>
              <a:t> disponevano di</a:t>
            </a:r>
            <a:r>
              <a:rPr lang="it-IT" b="1" dirty="0">
                <a:solidFill>
                  <a:schemeClr val="tx1"/>
                </a:solidFill>
              </a:rPr>
              <a:t> mura difensive</a:t>
            </a:r>
            <a:r>
              <a:rPr lang="it-IT" dirty="0">
                <a:solidFill>
                  <a:schemeClr val="tx1"/>
                </a:solidFill>
              </a:rPr>
              <a:t> come quelle delle città etrusche.</a:t>
            </a:r>
          </a:p>
          <a:p>
            <a:pPr algn="just"/>
            <a:r>
              <a:rPr lang="it-IT" dirty="0">
                <a:solidFill>
                  <a:schemeClr val="tx1"/>
                </a:solidFill>
              </a:rPr>
              <a:t>Quindi, insieme ai propri alleati, tentarono di fermare i Galli prima che giungessero a Roma, al </a:t>
            </a:r>
            <a:r>
              <a:rPr lang="it-IT" b="1" dirty="0">
                <a:solidFill>
                  <a:schemeClr val="tx1"/>
                </a:solidFill>
              </a:rPr>
              <a:t>fiume </a:t>
            </a:r>
            <a:r>
              <a:rPr lang="it-IT" b="1" dirty="0" err="1">
                <a:solidFill>
                  <a:schemeClr val="tx1"/>
                </a:solidFill>
              </a:rPr>
              <a:t>Allia</a:t>
            </a:r>
            <a:r>
              <a:rPr lang="it-IT" dirty="0">
                <a:solidFill>
                  <a:schemeClr val="tx1"/>
                </a:solidFill>
              </a:rPr>
              <a:t>, un affluente del Tevere, nel </a:t>
            </a:r>
            <a:r>
              <a:rPr lang="it-IT" b="1" dirty="0">
                <a:solidFill>
                  <a:schemeClr val="tx1"/>
                </a:solidFill>
              </a:rPr>
              <a:t>390 a.C.</a:t>
            </a:r>
            <a:endParaRPr lang="it-IT" dirty="0">
              <a:solidFill>
                <a:schemeClr val="tx1"/>
              </a:solidFill>
            </a:endParaRPr>
          </a:p>
          <a:p>
            <a:pPr algn="just"/>
            <a:r>
              <a:rPr lang="it-IT" dirty="0">
                <a:solidFill>
                  <a:schemeClr val="tx1"/>
                </a:solidFill>
              </a:rPr>
              <a:t>I Romani persero la battaglia e la città di Roma, priva di difese, fu nelle mani dei nemici.</a:t>
            </a:r>
          </a:p>
        </p:txBody>
      </p:sp>
      <p:pic>
        <p:nvPicPr>
          <p:cNvPr id="7" name="Immagine 6" descr="Immagine che contiene testo, mappa&#10;&#10;Descrizione generata con affidabilità molto elev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163" y="239954"/>
            <a:ext cx="3881675" cy="4153639"/>
          </a:xfrm>
          <a:prstGeom prst="rect">
            <a:avLst/>
          </a:prstGeom>
        </p:spPr>
      </p:pic>
    </p:spTree>
    <p:extLst>
      <p:ext uri="{BB962C8B-B14F-4D97-AF65-F5344CB8AC3E}">
        <p14:creationId xmlns:p14="http://schemas.microsoft.com/office/powerpoint/2010/main" val="1206112957"/>
      </p:ext>
    </p:extLst>
  </p:cSld>
  <p:clrMapOvr>
    <a:masterClrMapping/>
  </p:clrMapOvr>
  <mc:AlternateContent xmlns:mc="http://schemas.openxmlformats.org/markup-compatibility/2006" xmlns:p14="http://schemas.microsoft.com/office/powerpoint/2010/main">
    <mc:Choice Requires="p14">
      <p:transition spd="slow" p14:dur="2000" advClick="0" advTm="20000">
        <p:wipe/>
      </p:transition>
    </mc:Choice>
    <mc:Fallback xmlns="">
      <p:transition spd="slow" advClick="0" advTm="2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withEffect">
                                  <p:stCondLst>
                                    <p:cond delay="0"/>
                                  </p:stCondLst>
                                  <p:childTnLst>
                                    <p:animEffect transition="out" filter="wheel(1)">
                                      <p:cBhvr>
                                        <p:cTn id="6" dur="10000"/>
                                        <p:tgtEl>
                                          <p:spTgt spid="13"/>
                                        </p:tgtEl>
                                      </p:cBhvr>
                                    </p:animEffect>
                                    <p:set>
                                      <p:cBhvr>
                                        <p:cTn id="7" dur="1" fill="hold">
                                          <p:stCondLst>
                                            <p:cond delay="9999"/>
                                          </p:stCondLst>
                                        </p:cTn>
                                        <p:tgtEl>
                                          <p:spTgt spid="13"/>
                                        </p:tgtEl>
                                        <p:attrNameLst>
                                          <p:attrName>style.visibility</p:attrName>
                                        </p:attrNameLst>
                                      </p:cBhvr>
                                      <p:to>
                                        <p:strVal val="hidden"/>
                                      </p:to>
                                    </p:set>
                                  </p:childTnLst>
                                </p:cTn>
                              </p:par>
                            </p:childTnLst>
                          </p:cTn>
                        </p:par>
                        <p:par>
                          <p:cTn id="8" fill="hold">
                            <p:stCondLst>
                              <p:cond delay="10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70000"/>
              </a:lnSpc>
              <a:spcBef>
                <a:spcPct val="0"/>
              </a:spcBef>
            </a:pPr>
            <a:r>
              <a:rPr lang="it-IT" sz="5400" b="1" dirty="0">
                <a:solidFill>
                  <a:schemeClr val="bg1"/>
                </a:solidFill>
                <a:latin typeface="+mj-lt"/>
              </a:rPr>
              <a:t>Come si concluse la vicenda?</a:t>
            </a:r>
            <a:endParaRPr lang="it-IT" sz="5400" dirty="0">
              <a:solidFill>
                <a:schemeClr val="bg1"/>
              </a:solidFill>
              <a:latin typeface="+mj-lt"/>
              <a:ea typeface="+mj-ea"/>
              <a:cs typeface="+mj-cs"/>
            </a:endParaRPr>
          </a:p>
        </p:txBody>
      </p:sp>
      <p:sp>
        <p:nvSpPr>
          <p:cNvPr id="13" name="Ovale 12"/>
          <p:cNvSpPr/>
          <p:nvPr/>
        </p:nvSpPr>
        <p:spPr>
          <a:xfrm>
            <a:off x="5688496" y="5838584"/>
            <a:ext cx="937591" cy="91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Adobe Heiti Std R" panose="020B0400000000000000" pitchFamily="34" charset="-128"/>
                <a:ea typeface="Adobe Heiti Std R" panose="020B0400000000000000" pitchFamily="34" charset="-128"/>
              </a:rPr>
              <a:t>20 </a:t>
            </a:r>
            <a:r>
              <a:rPr lang="it-IT" sz="1000" dirty="0">
                <a:latin typeface="Adobe Heiti Std R" panose="020B0400000000000000" pitchFamily="34" charset="-128"/>
                <a:ea typeface="Adobe Heiti Std R" panose="020B0400000000000000" pitchFamily="34" charset="-128"/>
              </a:rPr>
              <a:t>secondi</a:t>
            </a:r>
          </a:p>
        </p:txBody>
      </p:sp>
      <p:sp>
        <p:nvSpPr>
          <p:cNvPr id="17" name="Rettangolo con angoli arrotondati 16"/>
          <p:cNvSpPr/>
          <p:nvPr/>
        </p:nvSpPr>
        <p:spPr>
          <a:xfrm>
            <a:off x="378068" y="422932"/>
            <a:ext cx="5354387" cy="3787682"/>
          </a:xfrm>
          <a:prstGeom prst="roundRect">
            <a:avLst/>
          </a:prstGeom>
          <a:solidFill>
            <a:schemeClr val="bg2">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con angoli arrotondati 17"/>
          <p:cNvSpPr/>
          <p:nvPr/>
        </p:nvSpPr>
        <p:spPr>
          <a:xfrm>
            <a:off x="595581" y="675756"/>
            <a:ext cx="4851124" cy="3193519"/>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La vicenda si concluse con l'</a:t>
            </a:r>
            <a:r>
              <a:rPr lang="it-IT" b="1" dirty="0">
                <a:solidFill>
                  <a:schemeClr val="tx1"/>
                </a:solidFill>
              </a:rPr>
              <a:t>invasione dei Galli </a:t>
            </a:r>
            <a:r>
              <a:rPr lang="it-IT" dirty="0">
                <a:solidFill>
                  <a:schemeClr val="tx1"/>
                </a:solidFill>
              </a:rPr>
              <a:t>che incendiarono Roma e la saccheggiarono.</a:t>
            </a:r>
          </a:p>
          <a:p>
            <a:r>
              <a:rPr lang="it-IT" dirty="0">
                <a:solidFill>
                  <a:schemeClr val="tx1"/>
                </a:solidFill>
              </a:rPr>
              <a:t>Nel frattempo, a causa di un'epidemia che colpì i Galli e della debolezza per fame dei Romani, fu trovato l'accordo che vedeva i Romani consegnare 1.000 libre d'oro ai Galli. </a:t>
            </a:r>
            <a:br>
              <a:rPr lang="it-IT" dirty="0">
                <a:solidFill>
                  <a:schemeClr val="tx1"/>
                </a:solidFill>
              </a:rPr>
            </a:br>
            <a:r>
              <a:rPr lang="it-IT" dirty="0">
                <a:solidFill>
                  <a:schemeClr val="tx1"/>
                </a:solidFill>
              </a:rPr>
              <a:t>Da qui la famosa frase "</a:t>
            </a:r>
            <a:r>
              <a:rPr lang="it-IT" i="1" dirty="0" err="1">
                <a:solidFill>
                  <a:schemeClr val="tx1"/>
                </a:solidFill>
              </a:rPr>
              <a:t>Vae</a:t>
            </a:r>
            <a:r>
              <a:rPr lang="it-IT" i="1" dirty="0">
                <a:solidFill>
                  <a:schemeClr val="tx1"/>
                </a:solidFill>
              </a:rPr>
              <a:t> </a:t>
            </a:r>
            <a:r>
              <a:rPr lang="it-IT" i="1" dirty="0" err="1">
                <a:solidFill>
                  <a:schemeClr val="tx1"/>
                </a:solidFill>
              </a:rPr>
              <a:t>victis</a:t>
            </a:r>
            <a:r>
              <a:rPr lang="it-IT" dirty="0">
                <a:solidFill>
                  <a:schemeClr val="tx1"/>
                </a:solidFill>
              </a:rPr>
              <a:t>" pronunziata da Brenno, mentre gettava la propria spada sulla bilancia, chiedendo con sfregio altro oro ai Romani. </a:t>
            </a:r>
            <a:endParaRPr lang="it-IT" b="1" dirty="0">
              <a:solidFill>
                <a:schemeClr val="tx1"/>
              </a:solidFill>
            </a:endParaRPr>
          </a:p>
        </p:txBody>
      </p:sp>
      <p:sp>
        <p:nvSpPr>
          <p:cNvPr id="22" name="CasellaDiTesto 21"/>
          <p:cNvSpPr txBox="1"/>
          <p:nvPr/>
        </p:nvSpPr>
        <p:spPr>
          <a:xfrm>
            <a:off x="10399263" y="6545228"/>
            <a:ext cx="1537252" cy="253916"/>
          </a:xfrm>
          <a:prstGeom prst="rect">
            <a:avLst/>
          </a:prstGeom>
          <a:noFill/>
        </p:spPr>
        <p:txBody>
          <a:bodyPr wrap="square" rtlCol="0">
            <a:spAutoFit/>
          </a:bodyPr>
          <a:lstStyle/>
          <a:p>
            <a:r>
              <a:rPr lang="it-IT" sz="1050" dirty="0"/>
              <a:t>www.jessicacenciarelli.it</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1494" y="224706"/>
            <a:ext cx="3148921" cy="4198561"/>
          </a:xfrm>
          <a:prstGeom prst="rect">
            <a:avLst/>
          </a:prstGeom>
          <a:ln>
            <a:noFill/>
          </a:ln>
          <a:effectLst>
            <a:softEdge rad="112500"/>
          </a:effectLst>
        </p:spPr>
      </p:pic>
    </p:spTree>
    <p:extLst>
      <p:ext uri="{BB962C8B-B14F-4D97-AF65-F5344CB8AC3E}">
        <p14:creationId xmlns:p14="http://schemas.microsoft.com/office/powerpoint/2010/main" val="2726884603"/>
      </p:ext>
    </p:extLst>
  </p:cSld>
  <p:clrMapOvr>
    <a:masterClrMapping/>
  </p:clrMapOvr>
  <mc:AlternateContent xmlns:mc="http://schemas.openxmlformats.org/markup-compatibility/2006" xmlns:p14="http://schemas.microsoft.com/office/powerpoint/2010/main">
    <mc:Choice Requires="p14">
      <p:transition spd="slow" p14:dur="2000" advClick="0" advTm="40000">
        <p:wipe/>
      </p:transition>
    </mc:Choice>
    <mc:Fallback xmlns="">
      <p:transition spd="slow" advClick="0" advTm="4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withEffect">
                                  <p:stCondLst>
                                    <p:cond delay="0"/>
                                  </p:stCondLst>
                                  <p:childTnLst>
                                    <p:animEffect transition="out" filter="wheel(1)">
                                      <p:cBhvr>
                                        <p:cTn id="6" dur="10000"/>
                                        <p:tgtEl>
                                          <p:spTgt spid="13"/>
                                        </p:tgtEl>
                                      </p:cBhvr>
                                    </p:animEffect>
                                    <p:set>
                                      <p:cBhvr>
                                        <p:cTn id="7" dur="1" fill="hold">
                                          <p:stCondLst>
                                            <p:cond delay="9999"/>
                                          </p:stCondLst>
                                        </p:cTn>
                                        <p:tgtEl>
                                          <p:spTgt spid="13"/>
                                        </p:tgtEl>
                                        <p:attrNameLst>
                                          <p:attrName>style.visibility</p:attrName>
                                        </p:attrNameLst>
                                      </p:cBhvr>
                                      <p:to>
                                        <p:strVal val="hidden"/>
                                      </p:to>
                                    </p:set>
                                  </p:childTnLst>
                                </p:cTn>
                              </p:par>
                            </p:childTnLst>
                          </p:cTn>
                        </p:par>
                        <p:par>
                          <p:cTn id="8" fill="hold">
                            <p:stCondLst>
                              <p:cond delay="10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527538" y="4756638"/>
            <a:ext cx="11139854" cy="930447"/>
          </a:xfrm>
          <a:prstGeom prst="rect">
            <a:avLst/>
          </a:prstGeom>
        </p:spPr>
        <p:txBody>
          <a:bodyPr vert="horz" lIns="91440" tIns="45720" rIns="91440" bIns="45720" rtlCol="0" anchor="b">
            <a:noAutofit/>
          </a:bodyPr>
          <a:lstStyle/>
          <a:p>
            <a:pPr algn="ctr">
              <a:lnSpc>
                <a:spcPct val="90000"/>
              </a:lnSpc>
              <a:spcBef>
                <a:spcPct val="0"/>
              </a:spcBef>
            </a:pPr>
            <a:r>
              <a:rPr lang="it-IT" sz="5400" b="1" dirty="0">
                <a:solidFill>
                  <a:schemeClr val="bg1"/>
                </a:solidFill>
                <a:latin typeface="+mj-lt"/>
              </a:rPr>
              <a:t>I Romani tentarono di reagire?</a:t>
            </a:r>
            <a:endParaRPr lang="it-IT" sz="5400" dirty="0">
              <a:solidFill>
                <a:schemeClr val="bg1"/>
              </a:solidFill>
              <a:latin typeface="+mj-lt"/>
              <a:ea typeface="+mj-ea"/>
              <a:cs typeface="+mj-cs"/>
            </a:endParaRPr>
          </a:p>
        </p:txBody>
      </p:sp>
      <p:sp>
        <p:nvSpPr>
          <p:cNvPr id="13" name="Ovale 12"/>
          <p:cNvSpPr/>
          <p:nvPr/>
        </p:nvSpPr>
        <p:spPr>
          <a:xfrm>
            <a:off x="5688496" y="5838584"/>
            <a:ext cx="937591" cy="91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Adobe Heiti Std R" panose="020B0400000000000000" pitchFamily="34" charset="-128"/>
                <a:ea typeface="Adobe Heiti Std R" panose="020B0400000000000000" pitchFamily="34" charset="-128"/>
              </a:rPr>
              <a:t>10 </a:t>
            </a:r>
            <a:r>
              <a:rPr lang="it-IT" sz="1000" dirty="0">
                <a:latin typeface="Adobe Heiti Std R" panose="020B0400000000000000" pitchFamily="34" charset="-128"/>
                <a:ea typeface="Adobe Heiti Std R" panose="020B0400000000000000" pitchFamily="34" charset="-128"/>
              </a:rPr>
              <a:t>secondi</a:t>
            </a:r>
          </a:p>
        </p:txBody>
      </p:sp>
      <p:sp>
        <p:nvSpPr>
          <p:cNvPr id="17" name="Rettangolo con angoli arrotondati 16"/>
          <p:cNvSpPr/>
          <p:nvPr/>
        </p:nvSpPr>
        <p:spPr>
          <a:xfrm>
            <a:off x="6453809" y="571184"/>
            <a:ext cx="5213583" cy="3564165"/>
          </a:xfrm>
          <a:prstGeom prst="roundRect">
            <a:avLst/>
          </a:prstGeom>
          <a:solidFill>
            <a:schemeClr val="bg2">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con angoli arrotondati 17"/>
          <p:cNvSpPr/>
          <p:nvPr/>
        </p:nvSpPr>
        <p:spPr>
          <a:xfrm>
            <a:off x="6675208" y="883310"/>
            <a:ext cx="4770783" cy="293569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Vi fu un tentativo di reazione da parte di un piccolo gruppo di Romani rifugiatisi nel </a:t>
            </a:r>
            <a:r>
              <a:rPr lang="it-IT" b="1" dirty="0">
                <a:solidFill>
                  <a:schemeClr val="tx1"/>
                </a:solidFill>
              </a:rPr>
              <a:t>Campidoglio</a:t>
            </a:r>
            <a:r>
              <a:rPr lang="it-IT" dirty="0">
                <a:solidFill>
                  <a:schemeClr val="tx1"/>
                </a:solidFill>
              </a:rPr>
              <a:t>.</a:t>
            </a:r>
          </a:p>
          <a:p>
            <a:r>
              <a:rPr lang="it-IT" dirty="0">
                <a:solidFill>
                  <a:schemeClr val="tx1"/>
                </a:solidFill>
              </a:rPr>
              <a:t>I Galli cercarono di conquistare il Campidoglio, ma non riuscendovi decisero di pattuire un </a:t>
            </a:r>
            <a:r>
              <a:rPr lang="it-IT" b="1" dirty="0">
                <a:solidFill>
                  <a:schemeClr val="tx1"/>
                </a:solidFill>
              </a:rPr>
              <a:t>riscatto </a:t>
            </a:r>
            <a:r>
              <a:rPr lang="it-IT" dirty="0">
                <a:solidFill>
                  <a:schemeClr val="tx1"/>
                </a:solidFill>
              </a:rPr>
              <a:t>per lasciare libera la città.</a:t>
            </a:r>
          </a:p>
        </p:txBody>
      </p:sp>
      <p:sp>
        <p:nvSpPr>
          <p:cNvPr id="19" name="CasellaDiTesto 18"/>
          <p:cNvSpPr txBox="1"/>
          <p:nvPr/>
        </p:nvSpPr>
        <p:spPr>
          <a:xfrm>
            <a:off x="10399263" y="6545228"/>
            <a:ext cx="1537252" cy="253916"/>
          </a:xfrm>
          <a:prstGeom prst="rect">
            <a:avLst/>
          </a:prstGeom>
          <a:noFill/>
        </p:spPr>
        <p:txBody>
          <a:bodyPr wrap="square" rtlCol="0">
            <a:spAutoFit/>
          </a:bodyPr>
          <a:lstStyle/>
          <a:p>
            <a:r>
              <a:rPr lang="it-IT" sz="1050" dirty="0"/>
              <a:t>www.jessicacenciarelli.it</a:t>
            </a:r>
          </a:p>
        </p:txBody>
      </p:sp>
      <p:pic>
        <p:nvPicPr>
          <p:cNvPr id="8" name="Immagine 7" descr="Immagine che contiene testo&#10;&#10;Descrizione generata con affidabilità molto elev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289" y="571184"/>
            <a:ext cx="4620103" cy="3650137"/>
          </a:xfrm>
          <a:prstGeom prst="rect">
            <a:avLst/>
          </a:prstGeom>
          <a:ln>
            <a:noFill/>
          </a:ln>
          <a:effectLst>
            <a:softEdge rad="112500"/>
          </a:effectLst>
        </p:spPr>
      </p:pic>
    </p:spTree>
    <p:extLst>
      <p:ext uri="{BB962C8B-B14F-4D97-AF65-F5344CB8AC3E}">
        <p14:creationId xmlns:p14="http://schemas.microsoft.com/office/powerpoint/2010/main" val="3588306791"/>
      </p:ext>
    </p:extLst>
  </p:cSld>
  <p:clrMapOvr>
    <a:masterClrMapping/>
  </p:clrMapOvr>
  <mc:AlternateContent xmlns:mc="http://schemas.openxmlformats.org/markup-compatibility/2006" xmlns:p14="http://schemas.microsoft.com/office/powerpoint/2010/main">
    <mc:Choice Requires="p14">
      <p:transition spd="slow" p14:dur="2000" advClick="0" advTm="20000">
        <p:wipe/>
      </p:transition>
    </mc:Choice>
    <mc:Fallback xmlns="">
      <p:transition spd="slow" advClick="0" advTm="20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withEffect">
                                  <p:stCondLst>
                                    <p:cond delay="0"/>
                                  </p:stCondLst>
                                  <p:childTnLst>
                                    <p:animEffect transition="out" filter="wheel(1)">
                                      <p:cBhvr>
                                        <p:cTn id="6" dur="10000"/>
                                        <p:tgtEl>
                                          <p:spTgt spid="13"/>
                                        </p:tgtEl>
                                      </p:cBhvr>
                                    </p:animEffect>
                                    <p:set>
                                      <p:cBhvr>
                                        <p:cTn id="7" dur="1" fill="hold">
                                          <p:stCondLst>
                                            <p:cond delay="9999"/>
                                          </p:stCondLst>
                                        </p:cTn>
                                        <p:tgtEl>
                                          <p:spTgt spid="13"/>
                                        </p:tgtEl>
                                        <p:attrNameLst>
                                          <p:attrName>style.visibility</p:attrName>
                                        </p:attrNameLst>
                                      </p:cBhvr>
                                      <p:to>
                                        <p:strVal val="hidden"/>
                                      </p:to>
                                    </p:set>
                                  </p:childTnLst>
                                </p:cTn>
                              </p:par>
                            </p:childTnLst>
                          </p:cTn>
                        </p:par>
                        <p:par>
                          <p:cTn id="8" fill="hold">
                            <p:stCondLst>
                              <p:cond delay="10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testo, libro&#10;&#10;Descrizione generata con affidabilità elev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951" y="2325372"/>
            <a:ext cx="3815642" cy="2861732"/>
          </a:xfrm>
          <a:prstGeom prst="rect">
            <a:avLst/>
          </a:prstGeom>
        </p:spPr>
      </p:pic>
      <p:sp>
        <p:nvSpPr>
          <p:cNvPr id="11" name="Rettangolo 10"/>
          <p:cNvSpPr/>
          <p:nvPr/>
        </p:nvSpPr>
        <p:spPr>
          <a:xfrm>
            <a:off x="781049" y="1998134"/>
            <a:ext cx="3407129" cy="3970318"/>
          </a:xfrm>
          <a:prstGeom prst="rect">
            <a:avLst/>
          </a:prstGeom>
        </p:spPr>
        <p:txBody>
          <a:bodyPr wrap="square">
            <a:spAutoFit/>
          </a:bodyPr>
          <a:lstStyle/>
          <a:p>
            <a:r>
              <a:rPr lang="it-IT" dirty="0"/>
              <a:t>Una delle leggende più famose è legata all’assedio di Roma da parte del popolo dei Galli. La vicenda si svolge sul Campidoglio, là dove sorgeva il tempio di Giunone  presso il quale vivevano le oche sacre alla dea.  I Romani, assediati da lungo tempo dai Galli, cominciavano a soffrire la fame, essi erano tentati dal desiderio di uccidere le oche che liberamente si aggiravano sul Campidoglio, ma non osarono farlo essendo queste sacre.</a:t>
            </a:r>
          </a:p>
        </p:txBody>
      </p:sp>
      <p:sp>
        <p:nvSpPr>
          <p:cNvPr id="13" name="Rettangolo 12"/>
          <p:cNvSpPr/>
          <p:nvPr/>
        </p:nvSpPr>
        <p:spPr>
          <a:xfrm>
            <a:off x="7953767" y="1712384"/>
            <a:ext cx="3627940" cy="4247317"/>
          </a:xfrm>
          <a:prstGeom prst="rect">
            <a:avLst/>
          </a:prstGeom>
        </p:spPr>
        <p:txBody>
          <a:bodyPr wrap="square">
            <a:spAutoFit/>
          </a:bodyPr>
          <a:lstStyle/>
          <a:p>
            <a:br>
              <a:rPr lang="it-IT" dirty="0"/>
            </a:br>
            <a:r>
              <a:rPr lang="it-IT" dirty="0"/>
              <a:t>Una notte </a:t>
            </a:r>
            <a:r>
              <a:rPr lang="it-IT" b="1" dirty="0">
                <a:effectLst>
                  <a:outerShdw blurRad="38100" dist="38100" dir="2700000" algn="tl">
                    <a:srgbClr val="000000">
                      <a:alpha val="43137"/>
                    </a:srgbClr>
                  </a:outerShdw>
                </a:effectLst>
              </a:rPr>
              <a:t>Marco Manlio</a:t>
            </a:r>
            <a:r>
              <a:rPr lang="it-IT" dirty="0"/>
              <a:t>, un soldato che dormiva presso il tempio di Giunone, sentì le oche starnazzare, subito si alzò e corse alle mura della rocca. Si scontrò con un Gallo che insieme agli altri stavano scalando la rocca, affrontò il primo e gli strappò le dita. Intanto le oche continuavano a starnazzare e così svegliarono tutto l’esercito che si precipitò a dare man forte al Marco Manlio. </a:t>
            </a:r>
            <a:br>
              <a:rPr lang="it-IT" dirty="0"/>
            </a:br>
            <a:r>
              <a:rPr lang="it-IT" dirty="0"/>
              <a:t>I Galli, grazie all’allarme dato dalle oche, furono sconfitti definitivamente.</a:t>
            </a:r>
          </a:p>
        </p:txBody>
      </p:sp>
      <p:sp>
        <p:nvSpPr>
          <p:cNvPr id="4" name="Rettangolo 3"/>
          <p:cNvSpPr/>
          <p:nvPr/>
        </p:nvSpPr>
        <p:spPr>
          <a:xfrm>
            <a:off x="1138713" y="942236"/>
            <a:ext cx="9748117" cy="757130"/>
          </a:xfrm>
          <a:prstGeom prst="rect">
            <a:avLst/>
          </a:prstGeom>
        </p:spPr>
        <p:txBody>
          <a:bodyPr wrap="none">
            <a:spAutoFit/>
          </a:bodyPr>
          <a:lstStyle/>
          <a:p>
            <a:pPr algn="ctr">
              <a:lnSpc>
                <a:spcPct val="90000"/>
              </a:lnSpc>
              <a:spcBef>
                <a:spcPct val="0"/>
              </a:spcBef>
            </a:pPr>
            <a:r>
              <a:rPr lang="it-IT" sz="4800" b="1" dirty="0">
                <a:solidFill>
                  <a:srgbClr val="7030A0"/>
                </a:solidFill>
                <a:latin typeface="+mj-lt"/>
              </a:rPr>
              <a:t>La leggenda delle oche del Campidoglio</a:t>
            </a:r>
            <a:endParaRPr lang="it-IT" sz="4800" dirty="0">
              <a:solidFill>
                <a:srgbClr val="7030A0"/>
              </a:solidFill>
              <a:latin typeface="+mj-lt"/>
            </a:endParaRPr>
          </a:p>
        </p:txBody>
      </p:sp>
    </p:spTree>
    <p:extLst>
      <p:ext uri="{BB962C8B-B14F-4D97-AF65-F5344CB8AC3E}">
        <p14:creationId xmlns:p14="http://schemas.microsoft.com/office/powerpoint/2010/main" val="1196351183"/>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527538" y="4756638"/>
            <a:ext cx="11139854" cy="930447"/>
          </a:xfrm>
          <a:prstGeom prst="rect">
            <a:avLst/>
          </a:prstGeom>
        </p:spPr>
        <p:txBody>
          <a:bodyPr vert="horz" lIns="91440" tIns="45720" rIns="91440" bIns="45720" rtlCol="0" anchor="b">
            <a:noAutofit/>
          </a:bodyPr>
          <a:lstStyle/>
          <a:p>
            <a:pPr algn="ctr"/>
            <a:r>
              <a:rPr lang="it-IT" sz="3200" b="1" dirty="0">
                <a:solidFill>
                  <a:schemeClr val="bg1"/>
                </a:solidFill>
                <a:latin typeface="+mj-lt"/>
              </a:rPr>
              <a:t>Le città precedentemente sottomesse a Roma come reagirono di fronte alla sconfitta dei Romani?</a:t>
            </a:r>
            <a:r>
              <a:rPr lang="it-IT" sz="3200" dirty="0">
                <a:solidFill>
                  <a:schemeClr val="bg1"/>
                </a:solidFill>
                <a:latin typeface="+mj-lt"/>
              </a:rPr>
              <a:t> </a:t>
            </a:r>
          </a:p>
        </p:txBody>
      </p:sp>
      <p:sp>
        <p:nvSpPr>
          <p:cNvPr id="13" name="Ovale 12"/>
          <p:cNvSpPr/>
          <p:nvPr/>
        </p:nvSpPr>
        <p:spPr>
          <a:xfrm>
            <a:off x="5688496" y="5838584"/>
            <a:ext cx="937591" cy="913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Adobe Heiti Std R" panose="020B0400000000000000" pitchFamily="34" charset="-128"/>
                <a:ea typeface="Adobe Heiti Std R" panose="020B0400000000000000" pitchFamily="34" charset="-128"/>
              </a:rPr>
              <a:t>20 </a:t>
            </a:r>
            <a:r>
              <a:rPr lang="it-IT" sz="1000" dirty="0">
                <a:latin typeface="Adobe Heiti Std R" panose="020B0400000000000000" pitchFamily="34" charset="-128"/>
                <a:ea typeface="Adobe Heiti Std R" panose="020B0400000000000000" pitchFamily="34" charset="-128"/>
              </a:rPr>
              <a:t>secondi</a:t>
            </a:r>
          </a:p>
        </p:txBody>
      </p:sp>
      <p:sp>
        <p:nvSpPr>
          <p:cNvPr id="15" name="Rettangolo con angoli arrotondati 14"/>
          <p:cNvSpPr/>
          <p:nvPr/>
        </p:nvSpPr>
        <p:spPr>
          <a:xfrm>
            <a:off x="378068" y="534691"/>
            <a:ext cx="5486020" cy="3564165"/>
          </a:xfrm>
          <a:prstGeom prst="roundRect">
            <a:avLst/>
          </a:prstGeom>
          <a:solidFill>
            <a:schemeClr val="bg2">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con angoli arrotondati 16"/>
          <p:cNvSpPr/>
          <p:nvPr/>
        </p:nvSpPr>
        <p:spPr>
          <a:xfrm>
            <a:off x="595581" y="787516"/>
            <a:ext cx="5092915" cy="299499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Le città precedentemente sottomesse a Roma reagirono di fronte alla sconfitta dei Romani </a:t>
            </a:r>
            <a:r>
              <a:rPr lang="it-IT" b="1" dirty="0">
                <a:solidFill>
                  <a:schemeClr val="tx1"/>
                </a:solidFill>
              </a:rPr>
              <a:t>ribellandosi</a:t>
            </a:r>
            <a:r>
              <a:rPr lang="it-IT" dirty="0">
                <a:solidFill>
                  <a:schemeClr val="tx1"/>
                </a:solidFill>
              </a:rPr>
              <a:t>. Gli </a:t>
            </a:r>
            <a:r>
              <a:rPr lang="it-IT" dirty="0">
                <a:solidFill>
                  <a:schemeClr val="tx1"/>
                </a:solidFill>
                <a:hlinkClick r:id="rId2"/>
              </a:rPr>
              <a:t>Equi, i Volsci, le città etrusche</a:t>
            </a:r>
            <a:r>
              <a:rPr lang="it-IT" dirty="0">
                <a:solidFill>
                  <a:schemeClr val="tx1"/>
                </a:solidFill>
              </a:rPr>
              <a:t> e anche alcune città della </a:t>
            </a:r>
            <a:r>
              <a:rPr lang="it-IT" dirty="0">
                <a:solidFill>
                  <a:schemeClr val="tx1"/>
                </a:solidFill>
                <a:hlinkClick r:id="rId3"/>
              </a:rPr>
              <a:t>Lega latina</a:t>
            </a:r>
            <a:r>
              <a:rPr lang="it-IT" dirty="0">
                <a:solidFill>
                  <a:schemeClr val="tx1"/>
                </a:solidFill>
              </a:rPr>
              <a:t> cercarono di trarre vantaggio da tale situazione.</a:t>
            </a:r>
          </a:p>
        </p:txBody>
      </p:sp>
      <p:sp>
        <p:nvSpPr>
          <p:cNvPr id="18" name="CasellaDiTesto 17"/>
          <p:cNvSpPr txBox="1"/>
          <p:nvPr/>
        </p:nvSpPr>
        <p:spPr>
          <a:xfrm>
            <a:off x="10399263" y="6545228"/>
            <a:ext cx="1537252" cy="253916"/>
          </a:xfrm>
          <a:prstGeom prst="rect">
            <a:avLst/>
          </a:prstGeom>
          <a:noFill/>
        </p:spPr>
        <p:txBody>
          <a:bodyPr wrap="square" rtlCol="0">
            <a:spAutoFit/>
          </a:bodyPr>
          <a:lstStyle/>
          <a:p>
            <a:r>
              <a:rPr lang="it-IT" sz="1050" dirty="0"/>
              <a:t>www.jessicacenciarelli.it</a:t>
            </a:r>
          </a:p>
        </p:txBody>
      </p:sp>
      <p:pic>
        <p:nvPicPr>
          <p:cNvPr id="7" name="Immagine 6" descr="Immagine che contiene testo&#10;&#10;Descrizione generata con affidabilità elev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288" y="875069"/>
            <a:ext cx="4876800" cy="2883408"/>
          </a:xfrm>
          <a:prstGeom prst="rect">
            <a:avLst/>
          </a:prstGeom>
          <a:ln>
            <a:noFill/>
          </a:ln>
          <a:effectLst>
            <a:softEdge rad="112500"/>
          </a:effectLst>
        </p:spPr>
      </p:pic>
    </p:spTree>
    <p:extLst>
      <p:ext uri="{BB962C8B-B14F-4D97-AF65-F5344CB8AC3E}">
        <p14:creationId xmlns:p14="http://schemas.microsoft.com/office/powerpoint/2010/main" val="1077597833"/>
      </p:ext>
    </p:extLst>
  </p:cSld>
  <p:clrMapOvr>
    <a:masterClrMapping/>
  </p:clrMapOvr>
  <mc:AlternateContent xmlns:mc="http://schemas.openxmlformats.org/markup-compatibility/2006" xmlns:p14="http://schemas.microsoft.com/office/powerpoint/2010/main">
    <mc:Choice Requires="p14">
      <p:transition spd="slow" p14:dur="2000" advClick="0" advTm="35000">
        <p:wipe/>
      </p:transition>
    </mc:Choice>
    <mc:Fallback xmlns="">
      <p:transition spd="slow" advClick="0" advTm="3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withEffect">
                                  <p:stCondLst>
                                    <p:cond delay="0"/>
                                  </p:stCondLst>
                                  <p:childTnLst>
                                    <p:animEffect transition="out" filter="wheel(1)">
                                      <p:cBhvr>
                                        <p:cTn id="6" dur="20000"/>
                                        <p:tgtEl>
                                          <p:spTgt spid="13"/>
                                        </p:tgtEl>
                                      </p:cBhvr>
                                    </p:animEffect>
                                    <p:set>
                                      <p:cBhvr>
                                        <p:cTn id="7" dur="1" fill="hold">
                                          <p:stCondLst>
                                            <p:cond delay="19999"/>
                                          </p:stCondLst>
                                        </p:cTn>
                                        <p:tgtEl>
                                          <p:spTgt spid="13"/>
                                        </p:tgtEl>
                                        <p:attrNameLst>
                                          <p:attrName>style.visibility</p:attrName>
                                        </p:attrNameLst>
                                      </p:cBhvr>
                                      <p:to>
                                        <p:strVal val="hidden"/>
                                      </p:to>
                                    </p:set>
                                  </p:childTnLst>
                                </p:cTn>
                              </p:par>
                            </p:childTnLst>
                          </p:cTn>
                        </p:par>
                        <p:par>
                          <p:cTn id="8" fill="hold">
                            <p:stCondLst>
                              <p:cond delay="20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299</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Adobe Heiti Std R</vt:lpstr>
      <vt:lpstr>Arial</vt:lpstr>
      <vt:lpstr>Brush Script MT</vt:lpstr>
      <vt:lpstr>Calibri</vt:lpstr>
      <vt:lpstr>Calibri Light</vt:lpstr>
      <vt:lpstr>Tema di Office</vt:lpstr>
      <vt:lpstr>Invasione dei Galli a Roma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Invasione dei Galli a Roma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Jessica Cenciarelli</dc:creator>
  <cp:lastModifiedBy>Jessica Cenciarelli</cp:lastModifiedBy>
  <cp:revision>26</cp:revision>
  <dcterms:created xsi:type="dcterms:W3CDTF">2017-03-30T14:29:47Z</dcterms:created>
  <dcterms:modified xsi:type="dcterms:W3CDTF">2017-05-11T16:57:04Z</dcterms:modified>
</cp:coreProperties>
</file>