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EB6B-D457-481B-91F4-A1FD24F414E5}" type="datetimeFigureOut">
              <a:rPr lang="it-IT" smtClean="0"/>
              <a:t>03/05/2018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9866-1F72-402D-8DC6-28F7E2C99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4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numero di legionari oscilla nel tempo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866-1F72-402D-8DC6-28F7E2C99AE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5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veterani erano in grado di ribaltare da soli le sorti della battaglia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866-1F72-402D-8DC6-28F7E2C99AE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8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45667-0B46-4A90-8409-68E0DED74C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F74CD-DDC6-4771-8F87-C1F73A84A78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9D11527-A8D1-4787-B65E-8DAF7833A6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32F458D-A579-4334-81C4-12C9B62BB8E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892DB4C-373A-46C0-B41E-D0C29E020CE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62BFF46-6D45-4857-ADE8-8B06B0CBB47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EE5B243-3A4C-4EF5-B693-E932CDFF3DF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51B45C6-ECE3-4233-9320-F5B6DD9446B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025DE-B5A2-472C-919B-E7DC5FC97CD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2454079-4CD9-4D7B-AB9E-CA727BF105B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3A46527-D73D-480D-A109-77836AB230A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5A0B884-1ECF-42E3-9411-9636A50CC20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43CE4AB4-1213-42A9-99FF-2F213D8CB3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F70998E-23C8-4699-BC17-A591644CD60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743858-5D74-4037-9FF4-22C59E9272F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65877A6-44BA-4C5B-A98D-25AACC6B2FA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37FA001-D3C8-4D2A-9568-7E710BB9373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470CE78A-B272-4EE3-BAA7-53BF67622DB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F1BE5A0-BE67-4D12-906D-9F802EE3329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3247B88-6B85-4FCB-9B6E-A80D8785E07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E6D43A7-3407-4BB2-8648-C1141698F02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C9D3BD28-4E3D-4C5E-9B36-986D75FD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F5DF7-A066-4F6A-A34F-75FEE73772E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3607" y="1186483"/>
            <a:ext cx="5659072" cy="4477933"/>
            <a:chOff x="3263607" y="1186483"/>
            <a:chExt cx="5659072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9990B-A0C5-4A1E-A9F3-78E7D993B0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7982" y="1186483"/>
              <a:ext cx="5654697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497C0CDF-C523-41E4-8431-9A0AD24D79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A49661-72B3-4468-8866-31CC1CBC36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3607" y="1991156"/>
              <a:ext cx="5659072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373B723-7BDB-446A-B890-F1C9D2135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592" y="2075504"/>
            <a:ext cx="5496715" cy="1748729"/>
          </a:xfrm>
        </p:spPr>
        <p:txBody>
          <a:bodyPr>
            <a:normAutofit/>
          </a:bodyPr>
          <a:lstStyle/>
          <a:p>
            <a:r>
              <a:rPr lang="it-IT" sz="5000"/>
              <a:t>Organizzazione dell’esercito romano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92C288-03EC-43D7-B384-3C8B70BF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592" y="3906266"/>
            <a:ext cx="5496716" cy="1322587"/>
          </a:xfrm>
        </p:spPr>
        <p:txBody>
          <a:bodyPr>
            <a:normAutofit/>
          </a:bodyPr>
          <a:lstStyle/>
          <a:p>
            <a:r>
              <a:rPr lang="it-IT" dirty="0"/>
              <a:t>Corso di Storia 1</a:t>
            </a:r>
          </a:p>
        </p:txBody>
      </p:sp>
    </p:spTree>
    <p:extLst>
      <p:ext uri="{BB962C8B-B14F-4D97-AF65-F5344CB8AC3E}">
        <p14:creationId xmlns:p14="http://schemas.microsoft.com/office/powerpoint/2010/main" val="294353507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CAE4AE-A9DF-45AF-9A9C-1712BC6341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272060-BC98-4C91-A58F-4DFEC566CF7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972DE0D-2E53-4159-ABD3-C601524262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>
            <a:solidFill>
              <a:srgbClr val="E3A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CAA8989F-AA6A-45A0-A1AC-2C74D75F7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" r="29443" b="2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712F48-D9D8-43A5-A618-10FEFF22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chemeClr val="tx2"/>
                </a:solidFill>
              </a:rPr>
              <a:t>Esercito a piedi a cavallo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8BE5F8-90B6-4B59-8AF2-B5C256A9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826" y="2693989"/>
            <a:ext cx="4099607" cy="1090612"/>
          </a:xfrm>
        </p:spPr>
        <p:txBody>
          <a:bodyPr>
            <a:normAutofit/>
          </a:bodyPr>
          <a:lstStyle/>
          <a:p>
            <a:pPr>
              <a:buClr>
                <a:srgbClr val="E3AF6B"/>
              </a:buClr>
            </a:pPr>
            <a:r>
              <a:rPr lang="it-IT" dirty="0"/>
              <a:t>La maggior parte dei soldati combatteva a piedi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2E17D384-7C96-4D8C-BDD0-DD02363CB774}"/>
              </a:ext>
            </a:extLst>
          </p:cNvPr>
          <p:cNvSpPr/>
          <p:nvPr/>
        </p:nvSpPr>
        <p:spPr>
          <a:xfrm>
            <a:off x="7557863" y="2051878"/>
            <a:ext cx="3821569" cy="7945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fanteria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88CB80C4-962C-4998-8A27-22E7268EB609}"/>
              </a:ext>
            </a:extLst>
          </p:cNvPr>
          <p:cNvSpPr txBox="1">
            <a:spLocks/>
          </p:cNvSpPr>
          <p:nvPr/>
        </p:nvSpPr>
        <p:spPr>
          <a:xfrm>
            <a:off x="7325631" y="5371911"/>
            <a:ext cx="4099607" cy="109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AF6B"/>
              </a:buClr>
            </a:pPr>
            <a:r>
              <a:rPr lang="it-IT" dirty="0"/>
              <a:t>Corpo scelto (a protezione dei lati)</a:t>
            </a:r>
          </a:p>
          <a:p>
            <a:pPr>
              <a:buClr>
                <a:srgbClr val="E3AF6B"/>
              </a:buClr>
            </a:pPr>
            <a:r>
              <a:rPr lang="it-IT" dirty="0"/>
              <a:t>Scopo: scompiglio nelle file nemiche</a:t>
            </a:r>
          </a:p>
          <a:p>
            <a:pPr>
              <a:buClr>
                <a:srgbClr val="E3AF6B"/>
              </a:buClr>
            </a:pPr>
            <a:endParaRPr lang="it-IT" dirty="0"/>
          </a:p>
        </p:txBody>
      </p:sp>
      <p:sp>
        <p:nvSpPr>
          <p:cNvPr id="39" name="Callout: freccia in giù 38">
            <a:extLst>
              <a:ext uri="{FF2B5EF4-FFF2-40B4-BE49-F238E27FC236}">
                <a16:creationId xmlns:a16="http://schemas.microsoft.com/office/drawing/2014/main" id="{9BE48EC6-1B2A-4CAB-9B82-0C9FC7CB3083}"/>
              </a:ext>
            </a:extLst>
          </p:cNvPr>
          <p:cNvSpPr/>
          <p:nvPr/>
        </p:nvSpPr>
        <p:spPr>
          <a:xfrm>
            <a:off x="7588518" y="4501011"/>
            <a:ext cx="3832442" cy="7945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cavalleria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47036E7-4F87-44F8-A5A2-C948446D2676}"/>
              </a:ext>
            </a:extLst>
          </p:cNvPr>
          <p:cNvSpPr/>
          <p:nvPr/>
        </p:nvSpPr>
        <p:spPr>
          <a:xfrm>
            <a:off x="7241704" y="3824736"/>
            <a:ext cx="4179256" cy="48736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ARMAMENTO A CARICO DEL CITTADINO</a:t>
            </a:r>
          </a:p>
        </p:txBody>
      </p:sp>
      <p:sp>
        <p:nvSpPr>
          <p:cNvPr id="9" name="Segno di addizione 8">
            <a:extLst>
              <a:ext uri="{FF2B5EF4-FFF2-40B4-BE49-F238E27FC236}">
                <a16:creationId xmlns:a16="http://schemas.microsoft.com/office/drawing/2014/main" id="{9B6954EB-71F5-4844-A962-94EFCC695FE6}"/>
              </a:ext>
            </a:extLst>
          </p:cNvPr>
          <p:cNvSpPr/>
          <p:nvPr/>
        </p:nvSpPr>
        <p:spPr>
          <a:xfrm>
            <a:off x="6655701" y="1992280"/>
            <a:ext cx="860425" cy="602111"/>
          </a:xfrm>
          <a:prstGeom prst="math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o di sottrazione 10">
            <a:extLst>
              <a:ext uri="{FF2B5EF4-FFF2-40B4-BE49-F238E27FC236}">
                <a16:creationId xmlns:a16="http://schemas.microsoft.com/office/drawing/2014/main" id="{4D351E6C-9285-4CD9-8BD5-5119F6EB7BA9}"/>
              </a:ext>
            </a:extLst>
          </p:cNvPr>
          <p:cNvSpPr/>
          <p:nvPr/>
        </p:nvSpPr>
        <p:spPr>
          <a:xfrm>
            <a:off x="6831048" y="4549275"/>
            <a:ext cx="623888" cy="427348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70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animBg="1"/>
      <p:bldP spid="37" grpId="0"/>
      <p:bldP spid="39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2">
            <a:extLst>
              <a:ext uri="{FF2B5EF4-FFF2-40B4-BE49-F238E27FC236}">
                <a16:creationId xmlns:a16="http://schemas.microsoft.com/office/drawing/2014/main" id="{828D1E49-2A21-4A83-A0E0-FB1597B4B2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id="{088B852E-5494-418B-A833-75CF016A9E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37">
            <a:extLst>
              <a:ext uri="{FF2B5EF4-FFF2-40B4-BE49-F238E27FC236}">
                <a16:creationId xmlns:a16="http://schemas.microsoft.com/office/drawing/2014/main" id="{E972DE0D-2E53-4159-ABD3-C601524262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>
            <a:solidFill>
              <a:srgbClr val="B5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Segnaposto contenuto 4">
            <a:extLst>
              <a:ext uri="{FF2B5EF4-FFF2-40B4-BE49-F238E27FC236}">
                <a16:creationId xmlns:a16="http://schemas.microsoft.com/office/drawing/2014/main" id="{E70B30CF-3205-4C57-AC51-02065D5C5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7" r="6838" b="-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9EA132-7874-4F6D-8A62-6E9E1C46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legione e la tecnica della falange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54CB6CE5-6E4D-467B-86D2-F9D86C07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841" y="2940788"/>
            <a:ext cx="5028928" cy="553116"/>
          </a:xfrm>
        </p:spPr>
        <p:txBody>
          <a:bodyPr>
            <a:normAutofit/>
          </a:bodyPr>
          <a:lstStyle/>
          <a:p>
            <a:pPr>
              <a:buClr>
                <a:srgbClr val="B58334"/>
              </a:buClr>
            </a:pPr>
            <a:r>
              <a:rPr lang="it-IT" dirty="0"/>
              <a:t>Reggimento di fanteria di circa 5000 uomini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C669F204-EE44-4657-8771-AC4D0F3A845D}"/>
              </a:ext>
            </a:extLst>
          </p:cNvPr>
          <p:cNvSpPr/>
          <p:nvPr/>
        </p:nvSpPr>
        <p:spPr>
          <a:xfrm>
            <a:off x="6380703" y="2228850"/>
            <a:ext cx="5028928" cy="739433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LEGIONE</a:t>
            </a:r>
          </a:p>
        </p:txBody>
      </p:sp>
      <p:sp>
        <p:nvSpPr>
          <p:cNvPr id="39" name="Callout: freccia in giù 38">
            <a:extLst>
              <a:ext uri="{FF2B5EF4-FFF2-40B4-BE49-F238E27FC236}">
                <a16:creationId xmlns:a16="http://schemas.microsoft.com/office/drawing/2014/main" id="{00D0D6A4-631F-40E4-90BA-067A650BA653}"/>
              </a:ext>
            </a:extLst>
          </p:cNvPr>
          <p:cNvSpPr/>
          <p:nvPr/>
        </p:nvSpPr>
        <p:spPr>
          <a:xfrm>
            <a:off x="6446916" y="3725597"/>
            <a:ext cx="2574388" cy="7394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FALANGE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DC3A2611-F1FD-4E88-9842-43C720A4A56A}"/>
              </a:ext>
            </a:extLst>
          </p:cNvPr>
          <p:cNvSpPr txBox="1">
            <a:spLocks/>
          </p:cNvSpPr>
          <p:nvPr/>
        </p:nvSpPr>
        <p:spPr>
          <a:xfrm>
            <a:off x="6322488" y="4457995"/>
            <a:ext cx="2842149" cy="219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58334"/>
              </a:buClr>
            </a:pPr>
            <a:r>
              <a:rPr lang="it-IT" dirty="0"/>
              <a:t>Schieramento della legione</a:t>
            </a:r>
          </a:p>
          <a:p>
            <a:pPr>
              <a:buClr>
                <a:srgbClr val="B58334"/>
              </a:buClr>
            </a:pPr>
            <a:r>
              <a:rPr lang="it-IT" dirty="0"/>
              <a:t>Fanti procedevano compatti, dotati di lunghe lance</a:t>
            </a:r>
          </a:p>
          <a:p>
            <a:pPr>
              <a:buClr>
                <a:srgbClr val="B58334"/>
              </a:buClr>
            </a:pPr>
            <a:r>
              <a:rPr lang="it-IT" dirty="0"/>
              <a:t>Formano un fronte di combattimento di grande potenza offensiva</a:t>
            </a:r>
          </a:p>
        </p:txBody>
      </p:sp>
      <p:sp>
        <p:nvSpPr>
          <p:cNvPr id="46" name="Callout: freccia in giù 45">
            <a:extLst>
              <a:ext uri="{FF2B5EF4-FFF2-40B4-BE49-F238E27FC236}">
                <a16:creationId xmlns:a16="http://schemas.microsoft.com/office/drawing/2014/main" id="{0A15DD5C-71D1-4D60-9B3B-2DEC0F1D3AE0}"/>
              </a:ext>
            </a:extLst>
          </p:cNvPr>
          <p:cNvSpPr/>
          <p:nvPr/>
        </p:nvSpPr>
        <p:spPr>
          <a:xfrm>
            <a:off x="9319305" y="3705036"/>
            <a:ext cx="2574388" cy="73943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limiti…</a:t>
            </a:r>
          </a:p>
        </p:txBody>
      </p:sp>
      <p:sp>
        <p:nvSpPr>
          <p:cNvPr id="47" name="Content Placeholder 9">
            <a:extLst>
              <a:ext uri="{FF2B5EF4-FFF2-40B4-BE49-F238E27FC236}">
                <a16:creationId xmlns:a16="http://schemas.microsoft.com/office/drawing/2014/main" id="{29DEEA2F-6AF3-45C2-B127-202BF6860BA4}"/>
              </a:ext>
            </a:extLst>
          </p:cNvPr>
          <p:cNvSpPr txBox="1">
            <a:spLocks/>
          </p:cNvSpPr>
          <p:nvPr/>
        </p:nvSpPr>
        <p:spPr>
          <a:xfrm>
            <a:off x="9340849" y="4413044"/>
            <a:ext cx="2484440" cy="1767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58334"/>
              </a:buClr>
            </a:pPr>
            <a:r>
              <a:rPr lang="it-IT" dirty="0"/>
              <a:t>Difficile da «manovrare» (specie se deve arretrare)</a:t>
            </a:r>
          </a:p>
          <a:p>
            <a:pPr>
              <a:buClr>
                <a:srgbClr val="B58334"/>
              </a:buClr>
            </a:pPr>
            <a:r>
              <a:rPr lang="it-IT" dirty="0"/>
              <a:t>Dà il massimo di sé in campo aperto</a:t>
            </a:r>
          </a:p>
        </p:txBody>
      </p:sp>
    </p:spTree>
    <p:extLst>
      <p:ext uri="{BB962C8B-B14F-4D97-AF65-F5344CB8AC3E}">
        <p14:creationId xmlns:p14="http://schemas.microsoft.com/office/powerpoint/2010/main" val="3166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6" grpId="0" animBg="1"/>
      <p:bldP spid="39" grpId="0" animBg="1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CECA6D-996A-491F-9000-A1C6DDAB35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D407F9-E967-4A7C-ABD7-F02C785FD52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AD9EC8BF-044C-4757-95F6-D2FCB9DC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4" r="-1" b="12829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1B9E7F2-705C-4516-9EC3-E4E766F29B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6439A-6986-4ED1-9F17-A87907F2777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A62F72D-99FD-4FB7-BFF9-84E6DB53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it-IT" dirty="0"/>
              <a:t>Ordinamento manipolare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6B65D3-F9F6-4471-B256-858243E1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47" y="1951953"/>
            <a:ext cx="5310672" cy="605816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solidFill>
                  <a:srgbClr val="FFFFFE"/>
                </a:solidFill>
              </a:rPr>
              <a:t>Nel IV secolo la legione viene divisa in piccoli contingenti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4ADAAD36-93F3-456C-A792-15C370C57EC8}"/>
              </a:ext>
            </a:extLst>
          </p:cNvPr>
          <p:cNvSpPr/>
          <p:nvPr/>
        </p:nvSpPr>
        <p:spPr>
          <a:xfrm>
            <a:off x="6096000" y="574448"/>
            <a:ext cx="5295856" cy="1125141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Scontri con i Sanniti </a:t>
            </a:r>
          </a:p>
          <a:p>
            <a:pPr algn="ctr"/>
            <a:r>
              <a:rPr lang="it-IT" dirty="0"/>
              <a:t>(territori impervi e montuosi)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5E973DC-5522-40CD-A7DB-7600C19642F7}"/>
              </a:ext>
            </a:extLst>
          </p:cNvPr>
          <p:cNvSpPr/>
          <p:nvPr/>
        </p:nvSpPr>
        <p:spPr>
          <a:xfrm>
            <a:off x="7763417" y="2841447"/>
            <a:ext cx="2308747" cy="1125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MANIPOLO</a:t>
            </a:r>
          </a:p>
        </p:txBody>
      </p: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D3D8AB31-1B48-4A54-B60E-994597818A22}"/>
              </a:ext>
            </a:extLst>
          </p:cNvPr>
          <p:cNvSpPr txBox="1">
            <a:spLocks/>
          </p:cNvSpPr>
          <p:nvPr/>
        </p:nvSpPr>
        <p:spPr>
          <a:xfrm>
            <a:off x="5948169" y="4086700"/>
            <a:ext cx="3721546" cy="203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FFFFFE"/>
                </a:solidFill>
              </a:rPr>
              <a:t>Poche decine di soldati</a:t>
            </a:r>
          </a:p>
          <a:p>
            <a:r>
              <a:rPr lang="it-IT" dirty="0">
                <a:solidFill>
                  <a:srgbClr val="FFFFFE"/>
                </a:solidFill>
              </a:rPr>
              <a:t>Gruppo autonomo rispetto al resto dell’esercito</a:t>
            </a:r>
          </a:p>
          <a:p>
            <a:r>
              <a:rPr lang="it-IT" dirty="0">
                <a:solidFill>
                  <a:srgbClr val="FFFFFE"/>
                </a:solidFill>
              </a:rPr>
              <a:t>Più agile anche su terreni disagevoli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FD5FE2E-0B70-4F74-88EF-E54BD721E9F2}"/>
              </a:ext>
            </a:extLst>
          </p:cNvPr>
          <p:cNvSpPr/>
          <p:nvPr/>
        </p:nvSpPr>
        <p:spPr>
          <a:xfrm>
            <a:off x="10017628" y="4300232"/>
            <a:ext cx="1912434" cy="22412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Elaborato sistema di bandiere e vessilli permette ai soldati di seguire facilmente i proprio comandante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1BF8E55-E0D8-436A-822F-2F27BB9B9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86" y="2492802"/>
            <a:ext cx="1317625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CECA6D-996A-491F-9000-A1C6DDAB35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D407F9-E967-4A7C-ABD7-F02C785FD52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98B417D8-23B0-4FE7-B0C6-0EB13519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" r="145" b="-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1B9E7F2-705C-4516-9EC3-E4E766F29B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6439A-6986-4ED1-9F17-A87907F2777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CE9C1FA-ECB2-4926-B7C0-689BFE41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it-IT" dirty="0"/>
              <a:t>Schieramento sul campo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3250D4-3C6B-4753-8DB0-7FC0406CF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127" y="803186"/>
            <a:ext cx="4549193" cy="758328"/>
          </a:xfrm>
        </p:spPr>
        <p:txBody>
          <a:bodyPr>
            <a:normAutofit/>
          </a:bodyPr>
          <a:lstStyle/>
          <a:p>
            <a:r>
              <a:rPr lang="it-IT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Hastati</a:t>
            </a:r>
            <a:r>
              <a:rPr lang="it-IT" dirty="0">
                <a:solidFill>
                  <a:srgbClr val="FFFFFE"/>
                </a:solidFill>
              </a:rPr>
              <a:t> (Soldati giovani dotati di una lunga asta)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4D4431F-B68A-406D-AB65-0AC352A46A7B}"/>
              </a:ext>
            </a:extLst>
          </p:cNvPr>
          <p:cNvSpPr/>
          <p:nvPr/>
        </p:nvSpPr>
        <p:spPr>
          <a:xfrm>
            <a:off x="5274760" y="803186"/>
            <a:ext cx="1590674" cy="75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1° fila</a:t>
            </a:r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D33EC37F-A031-4FD4-BF9D-0BCC7FA020D9}"/>
              </a:ext>
            </a:extLst>
          </p:cNvPr>
          <p:cNvSpPr/>
          <p:nvPr/>
        </p:nvSpPr>
        <p:spPr>
          <a:xfrm>
            <a:off x="5284616" y="2146280"/>
            <a:ext cx="1590674" cy="75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2° </a:t>
            </a:r>
            <a:r>
              <a:rPr lang="it-IT" sz="1600" dirty="0"/>
              <a:t>posizione</a:t>
            </a:r>
            <a:endParaRPr lang="it-IT" dirty="0"/>
          </a:p>
        </p:txBody>
      </p: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D7367E6A-5DB9-4C86-99E5-036F3371C9ED}"/>
              </a:ext>
            </a:extLst>
          </p:cNvPr>
          <p:cNvSpPr txBox="1">
            <a:spLocks/>
          </p:cNvSpPr>
          <p:nvPr/>
        </p:nvSpPr>
        <p:spPr>
          <a:xfrm>
            <a:off x="6863029" y="2246241"/>
            <a:ext cx="4549193" cy="75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Principes</a:t>
            </a:r>
            <a:r>
              <a:rPr lang="it-IT" dirty="0">
                <a:solidFill>
                  <a:srgbClr val="FFFFFE"/>
                </a:solidFill>
              </a:rPr>
              <a:t> (Soldati più maturi e sperimentati)</a:t>
            </a:r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12AD8293-0533-4DB0-AE62-60663777C6D4}"/>
              </a:ext>
            </a:extLst>
          </p:cNvPr>
          <p:cNvSpPr/>
          <p:nvPr/>
        </p:nvSpPr>
        <p:spPr>
          <a:xfrm>
            <a:off x="5309134" y="3610785"/>
            <a:ext cx="1590674" cy="758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3° </a:t>
            </a:r>
            <a:r>
              <a:rPr lang="it-IT" sz="1600" dirty="0"/>
              <a:t>posizione</a:t>
            </a:r>
            <a:endParaRPr lang="it-IT" dirty="0"/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7E4DB9FA-9549-4ACD-992C-9C3365716F15}"/>
              </a:ext>
            </a:extLst>
          </p:cNvPr>
          <p:cNvSpPr txBox="1">
            <a:spLocks/>
          </p:cNvSpPr>
          <p:nvPr/>
        </p:nvSpPr>
        <p:spPr>
          <a:xfrm>
            <a:off x="6911728" y="3700072"/>
            <a:ext cx="4549193" cy="758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Triarii</a:t>
            </a:r>
            <a:r>
              <a:rPr lang="it-IT" dirty="0">
                <a:solidFill>
                  <a:srgbClr val="FFFFFE"/>
                </a:solidFill>
              </a:rPr>
              <a:t> (Soldati veterani, di lunga esperienza)</a:t>
            </a:r>
          </a:p>
        </p:txBody>
      </p:sp>
      <p:sp>
        <p:nvSpPr>
          <p:cNvPr id="7" name="Callout: freccia a sinistra 6">
            <a:extLst>
              <a:ext uri="{FF2B5EF4-FFF2-40B4-BE49-F238E27FC236}">
                <a16:creationId xmlns:a16="http://schemas.microsoft.com/office/drawing/2014/main" id="{1A142E65-47D7-4C7B-A3D2-0A59DFB9CAD0}"/>
              </a:ext>
            </a:extLst>
          </p:cNvPr>
          <p:cNvSpPr/>
          <p:nvPr/>
        </p:nvSpPr>
        <p:spPr>
          <a:xfrm>
            <a:off x="8371972" y="1561514"/>
            <a:ext cx="3221540" cy="7583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45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Disposti a una certa distanza …</a:t>
            </a:r>
          </a:p>
        </p:txBody>
      </p:sp>
      <p:sp>
        <p:nvSpPr>
          <p:cNvPr id="46" name="Callout: freccia a sinistra 45">
            <a:extLst>
              <a:ext uri="{FF2B5EF4-FFF2-40B4-BE49-F238E27FC236}">
                <a16:creationId xmlns:a16="http://schemas.microsoft.com/office/drawing/2014/main" id="{4A691977-7001-43C5-BE03-7080A43CB608}"/>
              </a:ext>
            </a:extLst>
          </p:cNvPr>
          <p:cNvSpPr/>
          <p:nvPr/>
        </p:nvSpPr>
        <p:spPr>
          <a:xfrm>
            <a:off x="8457699" y="2996262"/>
            <a:ext cx="3221540" cy="7583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45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…e in modo discontinuo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3A643E4F-A69E-42D2-888B-560D095F497C}"/>
              </a:ext>
            </a:extLst>
          </p:cNvPr>
          <p:cNvSpPr/>
          <p:nvPr/>
        </p:nvSpPr>
        <p:spPr>
          <a:xfrm>
            <a:off x="4959350" y="5227093"/>
            <a:ext cx="3412622" cy="1412858"/>
          </a:xfrm>
          <a:prstGeom prst="borderCallout1">
            <a:avLst>
              <a:gd name="adj1" fmla="val -105712"/>
              <a:gd name="adj2" fmla="val 190028"/>
              <a:gd name="adj3" fmla="val 54750"/>
              <a:gd name="adj4" fmla="val 9940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latin typeface="+mj-lt"/>
              </a:rPr>
              <a:t>Consente a chi è schierato indietro di avanzare attraverso i varchi (gioco di avanzamenti e schieramenti)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3A1EF08-EDA4-4926-95EC-D72C3C7F445D}"/>
              </a:ext>
            </a:extLst>
          </p:cNvPr>
          <p:cNvSpPr/>
          <p:nvPr/>
        </p:nvSpPr>
        <p:spPr>
          <a:xfrm>
            <a:off x="9339766" y="5188768"/>
            <a:ext cx="2615696" cy="123079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Il generale decide quando far entrare in azione ogni fila</a:t>
            </a:r>
          </a:p>
        </p:txBody>
      </p:sp>
    </p:spTree>
    <p:extLst>
      <p:ext uri="{BB962C8B-B14F-4D97-AF65-F5344CB8AC3E}">
        <p14:creationId xmlns:p14="http://schemas.microsoft.com/office/powerpoint/2010/main" val="2128182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animBg="1"/>
      <p:bldP spid="37" grpId="0" animBg="1"/>
      <p:bldP spid="39" grpId="0" build="p"/>
      <p:bldP spid="44" grpId="0" animBg="1"/>
      <p:bldP spid="45" grpId="0" build="p"/>
      <p:bldP spid="7" grpId="0" animBg="1"/>
      <p:bldP spid="4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45667-0B46-4A90-8409-68E0DED74C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F74CD-DDC6-4771-8F87-C1F73A84A78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9D11527-A8D1-4787-B65E-8DAF7833A6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32F458D-A579-4334-81C4-12C9B62BB8E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892DB4C-373A-46C0-B41E-D0C29E020CE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62BFF46-6D45-4857-ADE8-8B06B0CBB47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EE5B243-3A4C-4EF5-B693-E932CDFF3DF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51B45C6-ECE3-4233-9320-F5B6DD9446B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B0025DE-B5A2-472C-919B-E7DC5FC97CD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2454079-4CD9-4D7B-AB9E-CA727BF105B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3A46527-D73D-480D-A109-77836AB230A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5A0B884-1ECF-42E3-9411-9636A50CC20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43CE4AB4-1213-42A9-99FF-2F213D8CB3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F70998E-23C8-4699-BC17-A591644CD60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743858-5D74-4037-9FF4-22C59E9272F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65877A6-44BA-4C5B-A98D-25AACC6B2FA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37FA001-D3C8-4D2A-9568-7E710BB9373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470CE78A-B272-4EE3-BAA7-53BF67622DB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F1BE5A0-BE67-4D12-906D-9F802EE3329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3247B88-6B85-4FCB-9B6E-A80D8785E07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E6D43A7-3407-4BB2-8648-C1141698F02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C9D3BD28-4E3D-4C5E-9B36-986D75FD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F5DF7-A066-4F6A-A34F-75FEE73772E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3607" y="1186483"/>
            <a:ext cx="5659072" cy="4477933"/>
            <a:chOff x="3263607" y="1186483"/>
            <a:chExt cx="5659072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9990B-A0C5-4A1E-A9F3-78E7D993B0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7982" y="1186483"/>
              <a:ext cx="5654697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497C0CDF-C523-41E4-8431-9A0AD24D79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A49661-72B3-4468-8866-31CC1CBC36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63607" y="1991156"/>
              <a:ext cx="5659072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373B723-7BDB-446A-B890-F1C9D2135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592" y="2075504"/>
            <a:ext cx="5496715" cy="1748729"/>
          </a:xfrm>
        </p:spPr>
        <p:txBody>
          <a:bodyPr>
            <a:normAutofit/>
          </a:bodyPr>
          <a:lstStyle/>
          <a:p>
            <a:r>
              <a:rPr lang="it-IT" sz="5000"/>
              <a:t>Organizzazione dell’esercito romano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92C288-03EC-43D7-B384-3C8B70BF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592" y="3906266"/>
            <a:ext cx="5496716" cy="1322587"/>
          </a:xfrm>
        </p:spPr>
        <p:txBody>
          <a:bodyPr>
            <a:normAutofit/>
          </a:bodyPr>
          <a:lstStyle/>
          <a:p>
            <a:r>
              <a:rPr lang="it-IT" dirty="0"/>
              <a:t>Corso di Storia 1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321CA57-D5C1-477E-8CD7-CE5D8B3E9CDB}"/>
              </a:ext>
            </a:extLst>
          </p:cNvPr>
          <p:cNvSpPr/>
          <p:nvPr/>
        </p:nvSpPr>
        <p:spPr>
          <a:xfrm>
            <a:off x="5140717" y="4903183"/>
            <a:ext cx="1970689" cy="83628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FINE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95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56</TotalTime>
  <Words>261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Adobe Gothic Std B</vt:lpstr>
      <vt:lpstr>Calibri</vt:lpstr>
      <vt:lpstr>Calibri Light</vt:lpstr>
      <vt:lpstr>Rockwell</vt:lpstr>
      <vt:lpstr>Wingdings</vt:lpstr>
      <vt:lpstr>Atlante</vt:lpstr>
      <vt:lpstr>Organizzazione dell’esercito romano</vt:lpstr>
      <vt:lpstr>Esercito a piedi a cavallo</vt:lpstr>
      <vt:lpstr>La legione e la tecnica della falange</vt:lpstr>
      <vt:lpstr>Ordinamento manipolare</vt:lpstr>
      <vt:lpstr>Schieramento sul campo</vt:lpstr>
      <vt:lpstr>Organizzazione dell’esercito romano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dell’esercito romano</dc:title>
  <dc:creator>Jessica Cenciarelli</dc:creator>
  <cp:lastModifiedBy>Jessica Cenciarelli</cp:lastModifiedBy>
  <cp:revision>2</cp:revision>
  <dcterms:created xsi:type="dcterms:W3CDTF">2018-05-03T18:45:30Z</dcterms:created>
  <dcterms:modified xsi:type="dcterms:W3CDTF">2018-05-03T19:42:19Z</dcterms:modified>
</cp:coreProperties>
</file>