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5"/>
  </p:notesMasterIdLst>
  <p:sldIdLst>
    <p:sldId id="257" r:id="rId2"/>
    <p:sldId id="258" r:id="rId3"/>
    <p:sldId id="286" r:id="rId4"/>
    <p:sldId id="287" r:id="rId5"/>
    <p:sldId id="259" r:id="rId6"/>
    <p:sldId id="261" r:id="rId7"/>
    <p:sldId id="262" r:id="rId8"/>
    <p:sldId id="260" r:id="rId9"/>
    <p:sldId id="263" r:id="rId10"/>
    <p:sldId id="265" r:id="rId11"/>
    <p:sldId id="266" r:id="rId12"/>
    <p:sldId id="267" r:id="rId13"/>
    <p:sldId id="268" r:id="rId14"/>
    <p:sldId id="290" r:id="rId15"/>
    <p:sldId id="269" r:id="rId16"/>
    <p:sldId id="270" r:id="rId17"/>
    <p:sldId id="276" r:id="rId18"/>
    <p:sldId id="282" r:id="rId19"/>
    <p:sldId id="292" r:id="rId20"/>
    <p:sldId id="271" r:id="rId21"/>
    <p:sldId id="277" r:id="rId22"/>
    <p:sldId id="278" r:id="rId23"/>
    <p:sldId id="288" r:id="rId24"/>
    <p:sldId id="283" r:id="rId25"/>
    <p:sldId id="284" r:id="rId26"/>
    <p:sldId id="285" r:id="rId27"/>
    <p:sldId id="281" r:id="rId28"/>
    <p:sldId id="280" r:id="rId29"/>
    <p:sldId id="279" r:id="rId30"/>
    <p:sldId id="289" r:id="rId31"/>
    <p:sldId id="272" r:id="rId32"/>
    <p:sldId id="274" r:id="rId33"/>
    <p:sldId id="27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110" autoAdjust="0"/>
  </p:normalViewPr>
  <p:slideViewPr>
    <p:cSldViewPr snapToGrid="0">
      <p:cViewPr varScale="1">
        <p:scale>
          <a:sx n="58" d="100"/>
          <a:sy n="58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F54D9-FF14-46AB-8832-41A58C69014D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FE494-A641-4D6C-B2BF-7367B19C9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25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770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chemeClr val="bg1"/>
                </a:solidFill>
              </a:rPr>
              <a:t>CHE COSA SI INTENDE PER </a:t>
            </a:r>
            <a:r>
              <a:rPr lang="it-IT" b="1" i="1" dirty="0">
                <a:solidFill>
                  <a:schemeClr val="bg1"/>
                </a:solidFill>
              </a:rPr>
              <a:t>IMPERIUM</a:t>
            </a:r>
            <a:r>
              <a:rPr lang="it-IT" b="1" dirty="0">
                <a:solidFill>
                  <a:schemeClr val="bg1"/>
                </a:solidFill>
              </a:rPr>
              <a:t>? È il potere di comandare</a:t>
            </a:r>
            <a:r>
              <a:rPr lang="it-IT" dirty="0">
                <a:solidFill>
                  <a:schemeClr val="bg1"/>
                </a:solidFill>
              </a:rPr>
              <a:t>. Si applica sia nell’ambito civile, che militare (ma solo fuori dal pomerio). Nell’</a:t>
            </a:r>
            <a:r>
              <a:rPr lang="it-IT" i="1" dirty="0" err="1">
                <a:solidFill>
                  <a:schemeClr val="bg1"/>
                </a:solidFill>
              </a:rPr>
              <a:t>imperium</a:t>
            </a:r>
            <a:r>
              <a:rPr lang="it-IT" dirty="0">
                <a:solidFill>
                  <a:schemeClr val="bg1"/>
                </a:solidFill>
              </a:rPr>
              <a:t> il carattere politico e religioso si intrecciano.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chemeClr val="bg1"/>
                </a:solidFill>
              </a:rPr>
              <a:t>PERCHÉ EPONIMO?</a:t>
            </a:r>
            <a:r>
              <a:rPr lang="it-IT" dirty="0">
                <a:solidFill>
                  <a:schemeClr val="bg1"/>
                </a:solidFill>
              </a:rPr>
              <a:t> Poiché i consoli davano nome all’anno in cui erano in carica, determinando la cronologia ufficiale della città.</a:t>
            </a:r>
          </a:p>
          <a:p>
            <a:r>
              <a:rPr lang="it-IT" b="1" dirty="0"/>
              <a:t>POTERE DI COERCIZIONE: </a:t>
            </a:r>
            <a:r>
              <a:rPr lang="it-IT" dirty="0">
                <a:solidFill>
                  <a:schemeClr val="tx1"/>
                </a:solidFill>
              </a:rPr>
              <a:t>possono condannare un cittadino fino alla morte, ma il cittadino può appellarsi al popolo (PROVOCATIO AD POPULUM) poteva cioè sottoporre il proprio caso al giudizio dei comizi</a:t>
            </a:r>
          </a:p>
          <a:p>
            <a:r>
              <a:rPr lang="it-IT" b="1" dirty="0">
                <a:solidFill>
                  <a:schemeClr val="tx1"/>
                </a:solidFill>
              </a:rPr>
              <a:t>DIRITTO DI VETO:</a:t>
            </a:r>
            <a:r>
              <a:rPr lang="it-IT" dirty="0">
                <a:solidFill>
                  <a:schemeClr val="tx1"/>
                </a:solidFill>
              </a:rPr>
              <a:t> i due consoli devono agire di comune accordo</a:t>
            </a:r>
          </a:p>
          <a:p>
            <a:r>
              <a:rPr lang="it-IT" b="1" dirty="0">
                <a:solidFill>
                  <a:schemeClr val="tx1"/>
                </a:solidFill>
              </a:rPr>
              <a:t>CARICA ANNUALE:</a:t>
            </a:r>
            <a:r>
              <a:rPr lang="it-IT" dirty="0">
                <a:solidFill>
                  <a:schemeClr val="tx1"/>
                </a:solidFill>
              </a:rPr>
              <a:t> e non ripetibile per due anni di seguito</a:t>
            </a:r>
          </a:p>
          <a:p>
            <a:r>
              <a:rPr lang="it-IT" b="1" dirty="0">
                <a:solidFill>
                  <a:schemeClr val="tx1"/>
                </a:solidFill>
              </a:rPr>
              <a:t>DA CONSOLI A SENATORI: </a:t>
            </a:r>
            <a:r>
              <a:rPr lang="it-IT" dirty="0">
                <a:solidFill>
                  <a:schemeClr val="tx1"/>
                </a:solidFill>
              </a:rPr>
              <a:t>l’accesso al senato era inizialmente riservato ad ex-consoli ed ex-pretori, ma non era automatico, bensì sottoposto al controllo dei censori che controllavano i requisiti di carattere patrimoniale e di integrità morale. (NB: successivamente per entrare in senato bastava aver ricoperto una qualsiasi magistratura)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668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chemeClr val="bg1"/>
                </a:solidFill>
              </a:rPr>
              <a:t>CHE COSA SI INTENDE PER </a:t>
            </a:r>
            <a:r>
              <a:rPr lang="it-IT" b="1" i="1" dirty="0">
                <a:solidFill>
                  <a:schemeClr val="bg1"/>
                </a:solidFill>
              </a:rPr>
              <a:t>IMPERIUM</a:t>
            </a:r>
            <a:r>
              <a:rPr lang="it-IT" b="1" dirty="0">
                <a:solidFill>
                  <a:schemeClr val="bg1"/>
                </a:solidFill>
              </a:rPr>
              <a:t>? </a:t>
            </a:r>
            <a:r>
              <a:rPr lang="it-IT" b="0" dirty="0">
                <a:solidFill>
                  <a:schemeClr val="bg1"/>
                </a:solidFill>
              </a:rPr>
              <a:t>È il potere di comandare.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chemeClr val="bg1"/>
                </a:solidFill>
              </a:rPr>
              <a:t>EDITTI DEI PRETORI? </a:t>
            </a:r>
            <a:r>
              <a:rPr lang="it-IT" dirty="0"/>
              <a:t>All’inizio del mandato i pretori pubblicano un editto in cui dichiarano o aggiornano le norme e i princìpi giuridici a cui si sarebbero attenuti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187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chemeClr val="bg1"/>
                </a:solidFill>
              </a:rPr>
              <a:t>CHE COSA SI INTENDE PER </a:t>
            </a:r>
            <a:r>
              <a:rPr lang="it-IT" b="1" i="1" dirty="0">
                <a:solidFill>
                  <a:schemeClr val="bg1"/>
                </a:solidFill>
              </a:rPr>
              <a:t>IMPERIUM</a:t>
            </a:r>
            <a:r>
              <a:rPr lang="it-IT" b="1" dirty="0">
                <a:solidFill>
                  <a:schemeClr val="bg1"/>
                </a:solidFill>
              </a:rPr>
              <a:t>? </a:t>
            </a:r>
            <a:r>
              <a:rPr lang="it-IT" b="0" dirty="0">
                <a:solidFill>
                  <a:schemeClr val="bg1"/>
                </a:solidFill>
              </a:rPr>
              <a:t>È il potere di comandare.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262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CHE COSA SONO I </a:t>
            </a:r>
            <a:r>
              <a:rPr lang="it-IT" b="1" i="1" dirty="0"/>
              <a:t>FASCES</a:t>
            </a:r>
            <a:r>
              <a:rPr lang="it-IT" dirty="0"/>
              <a:t>? Sono bastoni ricavati da legno d’olmo o di betulla, tenuti stretti da cinghie </a:t>
            </a:r>
            <a:r>
              <a:rPr lang="it-IT" b="1" dirty="0"/>
              <a:t>(simbolo di coesione) </a:t>
            </a:r>
            <a:r>
              <a:rPr lang="it-IT" dirty="0"/>
              <a:t>(di qui l’espressione fascio littorio» che però non risale all’età antica) e di norma recanti al centro un’ascia </a:t>
            </a:r>
            <a:r>
              <a:rPr lang="it-IT" b="1" dirty="0"/>
              <a:t>(simbolo di forza).</a:t>
            </a:r>
          </a:p>
          <a:p>
            <a:r>
              <a:rPr lang="it-IT" b="1" dirty="0"/>
              <a:t>NB. L’ascia veniva tolta </a:t>
            </a:r>
            <a:r>
              <a:rPr lang="it-IT" b="0" dirty="0"/>
              <a:t>quando il magistrato attraversava il </a:t>
            </a:r>
            <a:r>
              <a:rPr lang="it-IT" b="0" dirty="0" err="1"/>
              <a:t>pomerium</a:t>
            </a:r>
            <a:r>
              <a:rPr lang="it-IT" b="0" dirty="0"/>
              <a:t> poiché a Roma non erano ammesse armi.</a:t>
            </a:r>
          </a:p>
          <a:p>
            <a:pPr algn="just"/>
            <a:r>
              <a:rPr lang="it-IT" b="1" dirty="0"/>
              <a:t>I LITTORI</a:t>
            </a:r>
            <a:r>
              <a:rPr lang="it-IT" b="0" dirty="0"/>
              <a:t>: precedevano il re, e poi i magistrati dotati di imperium, con la funzione di proteggerli e rendere visibile il loro potere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299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DITTATURA FASCISTA ITALIANA: dal 1922 al 1943</a:t>
            </a: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43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Gestione delle entrate (gettito fiscale); gestione delle uscite (denaro per le paghe dei soldati)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383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Eletti in 2 ogni 5 anni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714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22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PRESCRIZIONI RITUALI: </a:t>
            </a:r>
            <a:r>
              <a:rPr lang="it-IT" dirty="0">
                <a:solidFill>
                  <a:schemeClr val="bg1"/>
                </a:solidFill>
              </a:rPr>
              <a:t>pontefici devono astenersi dalla vista del sangue)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104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84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b="1" dirty="0"/>
              <a:t>CHE POTERE HA IL RE? </a:t>
            </a:r>
            <a:r>
              <a:rPr lang="it-IT" dirty="0">
                <a:solidFill>
                  <a:schemeClr val="bg1"/>
                </a:solidFill>
              </a:rPr>
              <a:t>Governa la città, Guida l’esercito, Capo religioso</a:t>
            </a:r>
          </a:p>
          <a:p>
            <a:pPr algn="l"/>
            <a:r>
              <a:rPr lang="it-IT" b="1" dirty="0">
                <a:solidFill>
                  <a:schemeClr val="bg1"/>
                </a:solidFill>
              </a:rPr>
              <a:t>CHE COSA SI INTENDE PER IMPERIUM? </a:t>
            </a:r>
            <a:r>
              <a:rPr lang="it-IT" dirty="0">
                <a:solidFill>
                  <a:schemeClr val="bg1"/>
                </a:solidFill>
              </a:rPr>
              <a:t>È il potere di comandare. Si applica sia nell’ambito civile, che militare (ma solo fuori dal pomerio). Nell’</a:t>
            </a:r>
            <a:r>
              <a:rPr lang="it-IT" i="1" dirty="0" err="1">
                <a:solidFill>
                  <a:schemeClr val="bg1"/>
                </a:solidFill>
              </a:rPr>
              <a:t>imperium</a:t>
            </a:r>
            <a:r>
              <a:rPr lang="it-IT" dirty="0">
                <a:solidFill>
                  <a:schemeClr val="bg1"/>
                </a:solidFill>
              </a:rPr>
              <a:t> il carattere politico e religioso si intrecciano. Indica anche il </a:t>
            </a:r>
            <a:r>
              <a:rPr lang="it-IT" b="1" dirty="0">
                <a:solidFill>
                  <a:schemeClr val="bg1"/>
                </a:solidFill>
              </a:rPr>
              <a:t>diritto di guidare gli eserciti </a:t>
            </a:r>
            <a:r>
              <a:rPr lang="it-IT" dirty="0">
                <a:solidFill>
                  <a:schemeClr val="bg1"/>
                </a:solidFill>
              </a:rPr>
              <a:t>(potere di vita e di morte sui soldati)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chemeClr val="bg1"/>
                </a:solidFill>
              </a:rPr>
              <a:t>CHE COS’È L’INAUGURAZIONE? </a:t>
            </a:r>
            <a:r>
              <a:rPr lang="it-IT" dirty="0">
                <a:solidFill>
                  <a:schemeClr val="bg1"/>
                </a:solidFill>
              </a:rPr>
              <a:t>È una solenne cerimonia in cui b</a:t>
            </a:r>
            <a:r>
              <a:rPr lang="it-IT" dirty="0"/>
              <a:t>isognava verificare l’approvazione di Giove prima di conferire l’</a:t>
            </a:r>
            <a:r>
              <a:rPr lang="it-IT" i="1" dirty="0" err="1"/>
              <a:t>imperium</a:t>
            </a:r>
            <a:r>
              <a:rPr lang="it-IT" i="0" dirty="0"/>
              <a:t> a un magistrato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i="0" dirty="0"/>
              <a:t>PAX DEORUM </a:t>
            </a:r>
            <a:r>
              <a:rPr lang="it-IT" b="0" i="0" dirty="0"/>
              <a:t>– per i romani era fondamentale avere il consenso degli </a:t>
            </a:r>
            <a:r>
              <a:rPr lang="it-IT" b="0" i="0" dirty="0" err="1"/>
              <a:t>dèi</a:t>
            </a:r>
            <a:r>
              <a:rPr lang="it-IT" b="0" i="0" dirty="0"/>
              <a:t>.</a:t>
            </a:r>
            <a:endParaRPr lang="it-IT" b="0" dirty="0"/>
          </a:p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874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28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977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484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583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80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b="1" dirty="0"/>
              <a:t>CHE POTERE HA IL RE? </a:t>
            </a:r>
            <a:r>
              <a:rPr lang="it-IT" dirty="0">
                <a:solidFill>
                  <a:schemeClr val="bg1"/>
                </a:solidFill>
              </a:rPr>
              <a:t>Governa la città, Guida l’esercito, Capo religioso</a:t>
            </a:r>
          </a:p>
          <a:p>
            <a:pPr algn="l"/>
            <a:r>
              <a:rPr lang="it-IT" b="1" dirty="0">
                <a:solidFill>
                  <a:schemeClr val="bg1"/>
                </a:solidFill>
              </a:rPr>
              <a:t>CHE COSA SI INTENDE PER IMPERIUM? </a:t>
            </a:r>
            <a:r>
              <a:rPr lang="it-IT" dirty="0">
                <a:solidFill>
                  <a:schemeClr val="bg1"/>
                </a:solidFill>
              </a:rPr>
              <a:t>È il potere di comandare. Si applica sia nell’ambito civile, che militare (ma solo fuori dal pomerio). Nell’</a:t>
            </a:r>
            <a:r>
              <a:rPr lang="it-IT" i="1" dirty="0" err="1">
                <a:solidFill>
                  <a:schemeClr val="bg1"/>
                </a:solidFill>
              </a:rPr>
              <a:t>imperium</a:t>
            </a:r>
            <a:r>
              <a:rPr lang="it-IT" dirty="0">
                <a:solidFill>
                  <a:schemeClr val="bg1"/>
                </a:solidFill>
              </a:rPr>
              <a:t> il carattere politico e religioso si intrecciano. Indica anche il </a:t>
            </a:r>
            <a:r>
              <a:rPr lang="it-IT" b="1" dirty="0">
                <a:solidFill>
                  <a:schemeClr val="bg1"/>
                </a:solidFill>
              </a:rPr>
              <a:t>diritto di guidare gli eserciti </a:t>
            </a:r>
            <a:r>
              <a:rPr lang="it-IT" dirty="0">
                <a:solidFill>
                  <a:schemeClr val="bg1"/>
                </a:solidFill>
              </a:rPr>
              <a:t>(potere di vita e di morte sui soldati)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chemeClr val="bg1"/>
                </a:solidFill>
              </a:rPr>
              <a:t>CHE COS’È L’INAUGURAZIONE? </a:t>
            </a:r>
            <a:r>
              <a:rPr lang="it-IT" dirty="0">
                <a:solidFill>
                  <a:schemeClr val="bg1"/>
                </a:solidFill>
              </a:rPr>
              <a:t>È una solenne cerimonia in cui b</a:t>
            </a:r>
            <a:r>
              <a:rPr lang="it-IT" dirty="0"/>
              <a:t>isognava verificare l’approvazione di Giove prima di conferire l’</a:t>
            </a:r>
            <a:r>
              <a:rPr lang="it-IT" i="1" dirty="0" err="1"/>
              <a:t>imperium</a:t>
            </a:r>
            <a:r>
              <a:rPr lang="it-IT" i="0" dirty="0"/>
              <a:t> a un magistrato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i="0" dirty="0"/>
              <a:t>PAX DEORUM </a:t>
            </a:r>
            <a:r>
              <a:rPr lang="it-IT" b="0" i="0" dirty="0"/>
              <a:t>– per i romani era fondamentale avere il consenso degli </a:t>
            </a:r>
            <a:r>
              <a:rPr lang="it-IT" b="0" i="0" dirty="0" err="1"/>
              <a:t>dèi</a:t>
            </a:r>
            <a:r>
              <a:rPr lang="it-IT" b="0" i="0" dirty="0"/>
              <a:t>.</a:t>
            </a:r>
            <a:endParaRPr lang="it-IT" b="0" dirty="0"/>
          </a:p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328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 SENATORI: eleggono il re e lo sostituiscono in caso di morte o impedimento (INTERREGNO)</a:t>
            </a:r>
          </a:p>
          <a:p>
            <a:r>
              <a:rPr lang="it-IT" dirty="0"/>
              <a:t>SENATUS CONSULTA: benché inizialmente fossero solo dei consigli, con il tempo i «pareri» del senato divennero sempre più vincolanti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697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 DOVE VIENE CURIA? Forse dal latino «</a:t>
            </a:r>
            <a:r>
              <a:rPr lang="it-IT" i="1" dirty="0"/>
              <a:t>co-</a:t>
            </a:r>
            <a:r>
              <a:rPr lang="it-IT" i="1" dirty="0" err="1"/>
              <a:t>viria</a:t>
            </a:r>
            <a:r>
              <a:rPr lang="it-IT" dirty="0"/>
              <a:t>» (unione di uomini). Mettevano così a disposizione 3000 fanti e 300 cavalieri</a:t>
            </a:r>
          </a:p>
          <a:p>
            <a:r>
              <a:rPr lang="it-IT" dirty="0"/>
              <a:t>*IL NOME DELLE TRIBÙ è incerto, cambia a seconda della fonte storica antica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POTERE CIVILE DEI COMIZI: </a:t>
            </a:r>
            <a:r>
              <a:rPr lang="it-IT" dirty="0">
                <a:solidFill>
                  <a:schemeClr val="tx1"/>
                </a:solidFill>
              </a:rPr>
              <a:t>ratifica testamenti/adozioni</a:t>
            </a:r>
            <a:endParaRPr lang="it-IT" b="1" i="1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639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b="1" dirty="0"/>
              <a:t>PERCHÉ LA RIFORMA SI CHIAMA SERVIANA?</a:t>
            </a:r>
            <a:r>
              <a:rPr lang="it-IT" dirty="0"/>
              <a:t> Perché è attribuita al 6à re di Roma, Servio Tullio, anche se molto probabilmente fu elaborata nella prima età repubblicana.</a:t>
            </a:r>
          </a:p>
          <a:p>
            <a:pPr algn="l"/>
            <a:r>
              <a:rPr lang="it-IT" b="1" dirty="0"/>
              <a:t>HA DELLE INFLUENZE GRECHE?</a:t>
            </a:r>
            <a:r>
              <a:rPr lang="it-IT" dirty="0"/>
              <a:t> Sicuramente la riforma risente delle influenze greche (Solone ad Atene società in base alla ricchezza, poi </a:t>
            </a:r>
            <a:r>
              <a:rPr lang="it-IT" dirty="0" err="1"/>
              <a:t>Clistene</a:t>
            </a:r>
            <a:r>
              <a:rPr lang="it-IT" dirty="0"/>
              <a:t> nel 508 a.C. l’aveva trasformata su base territoriale)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009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1° Classe </a:t>
            </a:r>
            <a:r>
              <a:rPr lang="it-IT" b="0" dirty="0"/>
              <a:t>100.000 assi (moneta di bronzo alla base del sistema monetario romano)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dirty="0"/>
              <a:t>2° Classe 75.000 assi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dirty="0"/>
              <a:t>3° Classe 50.000 assi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dirty="0"/>
              <a:t>4° Classe 25.000 assi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dirty="0"/>
              <a:t>5° Classe 12.500 assi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dirty="0"/>
              <a:t>6°/7° Classe &lt; 12.500 assi &gt; proletari/nullatenenti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COS’È L’ORDINAMENTO CENTURIATO?</a:t>
            </a:r>
            <a:r>
              <a:rPr lang="it-IT" dirty="0"/>
              <a:t> Riforma militare che ebbe grandi conseguenze politiche; secondo la tradizione fu introdotto da Servio Tullio, ma in realtà istituiti tra VI e V secolo.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CHI ELEGGONO I COMIZI CENTURIATI?</a:t>
            </a:r>
            <a:r>
              <a:rPr lang="it-IT" dirty="0"/>
              <a:t> Consoli, pretori e censori</a:t>
            </a:r>
          </a:p>
          <a:p>
            <a:r>
              <a:rPr lang="it-IT" dirty="0"/>
              <a:t>COMIZI CURIATI: privati della loro funzione, non scompaiono, ma perdono di importanza.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354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ESERCITO ROMANO </a:t>
            </a:r>
            <a:r>
              <a:rPr lang="it-IT" dirty="0"/>
              <a:t>formato da soldati che combattevano in </a:t>
            </a:r>
            <a:r>
              <a:rPr lang="it-IT" b="1" dirty="0"/>
              <a:t>formazioni compatte</a:t>
            </a:r>
            <a:r>
              <a:rPr lang="it-IT" dirty="0"/>
              <a:t>. Si </a:t>
            </a:r>
            <a:r>
              <a:rPr lang="it-IT" u="sng" dirty="0"/>
              <a:t>esalta la disciplina </a:t>
            </a:r>
            <a:r>
              <a:rPr lang="it-IT" dirty="0"/>
              <a:t>di gruppo e il ruolo della massa civica (anziché il valore individuale)</a:t>
            </a:r>
          </a:p>
          <a:p>
            <a:r>
              <a:rPr lang="it-IT" b="1" dirty="0"/>
              <a:t>SIGNIFICATO STORICO: </a:t>
            </a:r>
            <a:r>
              <a:rPr lang="it-IT" dirty="0"/>
              <a:t>con questa riforma </a:t>
            </a:r>
            <a:r>
              <a:rPr lang="it-IT" b="1" dirty="0"/>
              <a:t>nasce </a:t>
            </a:r>
            <a:r>
              <a:rPr lang="it-IT" b="0" dirty="0"/>
              <a:t>veramente</a:t>
            </a:r>
            <a:r>
              <a:rPr lang="it-IT" b="1" dirty="0"/>
              <a:t> la città-stato</a:t>
            </a:r>
            <a:r>
              <a:rPr lang="it-IT" dirty="0"/>
              <a:t>, perché </a:t>
            </a:r>
            <a:r>
              <a:rPr lang="it-IT" b="1" dirty="0"/>
              <a:t>l’essere romani </a:t>
            </a:r>
            <a:r>
              <a:rPr lang="it-IT" dirty="0"/>
              <a:t>non dipende più dall’appartenere a una </a:t>
            </a:r>
            <a:r>
              <a:rPr lang="it-IT" i="1" dirty="0"/>
              <a:t>gens</a:t>
            </a:r>
            <a:r>
              <a:rPr lang="it-IT" dirty="0"/>
              <a:t>, ma </a:t>
            </a:r>
            <a:r>
              <a:rPr lang="it-IT" b="1" dirty="0"/>
              <a:t>dall’essere</a:t>
            </a:r>
            <a:r>
              <a:rPr lang="it-IT" dirty="0"/>
              <a:t> </a:t>
            </a:r>
            <a:r>
              <a:rPr lang="it-IT" b="1" dirty="0"/>
              <a:t>cittadini</a:t>
            </a:r>
            <a:r>
              <a:rPr lang="it-IT" dirty="0"/>
              <a:t>, cioè </a:t>
            </a:r>
            <a:r>
              <a:rPr lang="it-IT" i="1" dirty="0" err="1"/>
              <a:t>cives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4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ELETTIVE</a:t>
            </a:r>
            <a:r>
              <a:rPr lang="it-IT" dirty="0"/>
              <a:t>: i magistrati erano eletti dai comizi e non possono lasciare in eredità la carica</a:t>
            </a:r>
          </a:p>
          <a:p>
            <a:r>
              <a:rPr lang="it-IT" b="1" dirty="0"/>
              <a:t>COLLEGIALI</a:t>
            </a:r>
            <a:r>
              <a:rPr lang="it-IT" dirty="0"/>
              <a:t>: ogni magistratura era ricoperta contemporaneamente da più persone</a:t>
            </a:r>
          </a:p>
          <a:p>
            <a:r>
              <a:rPr lang="it-IT" b="1" dirty="0"/>
              <a:t>TEMPORANEE</a:t>
            </a:r>
            <a:r>
              <a:rPr lang="it-IT" dirty="0"/>
              <a:t>: la durata della carica aveva limiti precisi</a:t>
            </a:r>
          </a:p>
          <a:p>
            <a:r>
              <a:rPr lang="it-IT" b="1" dirty="0"/>
              <a:t>GRATUITÀ</a:t>
            </a:r>
            <a:r>
              <a:rPr lang="it-IT" dirty="0"/>
              <a:t>: i magistrati non avevano diritto a compensi economici</a:t>
            </a:r>
          </a:p>
          <a:p>
            <a:r>
              <a:rPr lang="it-IT" b="1" dirty="0"/>
              <a:t>RESPONSABILITÀ DOPO LA SCADENZA DEL MANDATO: </a:t>
            </a:r>
            <a:r>
              <a:rPr lang="it-IT" dirty="0"/>
              <a:t>ogni magistrato era responsabile non solo dal pinto di vista politico ma anche amministrativo e penale (se commetteva reati nell’esercizio delle proprie funzioni), tuttavia poteva essere processato soltanto dopo lo scadere della carica.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494-A641-4D6C-B2BF-7367B19C97F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85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0870-F67C-4E72-8574-D77F7F07AD0C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32B3743-12D1-4BFA-B155-579BC7C6A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18662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0870-F67C-4E72-8574-D77F7F07AD0C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2B3743-12D1-4BFA-B155-579BC7C6A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54785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0870-F67C-4E72-8574-D77F7F07AD0C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2B3743-12D1-4BFA-B155-579BC7C6AC1E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2056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0870-F67C-4E72-8574-D77F7F07AD0C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2B3743-12D1-4BFA-B155-579BC7C6A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34199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0870-F67C-4E72-8574-D77F7F07AD0C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2B3743-12D1-4BFA-B155-579BC7C6AC1E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634412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0870-F67C-4E72-8574-D77F7F07AD0C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2B3743-12D1-4BFA-B155-579BC7C6A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37334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0870-F67C-4E72-8574-D77F7F07AD0C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743-12D1-4BFA-B155-579BC7C6A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59249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0870-F67C-4E72-8574-D77F7F07AD0C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743-12D1-4BFA-B155-579BC7C6A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08021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0870-F67C-4E72-8574-D77F7F07AD0C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743-12D1-4BFA-B155-579BC7C6A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2452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0870-F67C-4E72-8574-D77F7F07AD0C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2B3743-12D1-4BFA-B155-579BC7C6A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72277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0870-F67C-4E72-8574-D77F7F07AD0C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2B3743-12D1-4BFA-B155-579BC7C6A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70240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0870-F67C-4E72-8574-D77F7F07AD0C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2B3743-12D1-4BFA-B155-579BC7C6A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64690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0870-F67C-4E72-8574-D77F7F07AD0C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743-12D1-4BFA-B155-579BC7C6A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5595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0870-F67C-4E72-8574-D77F7F07AD0C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743-12D1-4BFA-B155-579BC7C6A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25867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0870-F67C-4E72-8574-D77F7F07AD0C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743-12D1-4BFA-B155-579BC7C6A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5586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0870-F67C-4E72-8574-D77F7F07AD0C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2B3743-12D1-4BFA-B155-579BC7C6A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5112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80870-F67C-4E72-8574-D77F7F07AD0C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32B3743-12D1-4BFA-B155-579BC7C6A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81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70830C-46DB-4663-B2D6-B9AAB2D8A3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86CC7A7-0ADC-4F67-9983-6BF72DB67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8" r="1" b="1"/>
          <a:stretch/>
        </p:blipFill>
        <p:spPr>
          <a:xfrm>
            <a:off x="7540750" y="10"/>
            <a:ext cx="4651250" cy="68587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9AE10D-6D26-4BB1-85E6-3C644CE56C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7540751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E5727076-22F1-4B9C-8490-6D1C0E1E96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8404003" cy="857047"/>
          </a:xfrm>
          <a:custGeom>
            <a:avLst/>
            <a:gdLst>
              <a:gd name="connsiteX0" fmla="*/ 0 w 8404003"/>
              <a:gd name="connsiteY0" fmla="*/ 0 h 857047"/>
              <a:gd name="connsiteX1" fmla="*/ 797860 w 8404003"/>
              <a:gd name="connsiteY1" fmla="*/ 0 h 857047"/>
              <a:gd name="connsiteX2" fmla="*/ 2482050 w 8404003"/>
              <a:gd name="connsiteY2" fmla="*/ 0 h 857047"/>
              <a:gd name="connsiteX3" fmla="*/ 3003610 w 8404003"/>
              <a:gd name="connsiteY3" fmla="*/ 0 h 857047"/>
              <a:gd name="connsiteX4" fmla="*/ 3219959 w 8404003"/>
              <a:gd name="connsiteY4" fmla="*/ 0 h 857047"/>
              <a:gd name="connsiteX5" fmla="*/ 3311869 w 8404003"/>
              <a:gd name="connsiteY5" fmla="*/ 0 h 857047"/>
              <a:gd name="connsiteX6" fmla="*/ 3326218 w 8404003"/>
              <a:gd name="connsiteY6" fmla="*/ 0 h 857047"/>
              <a:gd name="connsiteX7" fmla="*/ 3426656 w 8404003"/>
              <a:gd name="connsiteY7" fmla="*/ 0 h 857047"/>
              <a:gd name="connsiteX8" fmla="*/ 3516436 w 8404003"/>
              <a:gd name="connsiteY8" fmla="*/ 0 h 857047"/>
              <a:gd name="connsiteX9" fmla="*/ 3601649 w 8404003"/>
              <a:gd name="connsiteY9" fmla="*/ 0 h 857047"/>
              <a:gd name="connsiteX10" fmla="*/ 3699274 w 8404003"/>
              <a:gd name="connsiteY10" fmla="*/ 0 h 857047"/>
              <a:gd name="connsiteX11" fmla="*/ 3718421 w 8404003"/>
              <a:gd name="connsiteY11" fmla="*/ 0 h 857047"/>
              <a:gd name="connsiteX12" fmla="*/ 3910939 w 8404003"/>
              <a:gd name="connsiteY12" fmla="*/ 0 h 857047"/>
              <a:gd name="connsiteX13" fmla="*/ 3927053 w 8404003"/>
              <a:gd name="connsiteY13" fmla="*/ 0 h 857047"/>
              <a:gd name="connsiteX14" fmla="*/ 4198137 w 8404003"/>
              <a:gd name="connsiteY14" fmla="*/ 0 h 857047"/>
              <a:gd name="connsiteX15" fmla="*/ 4230161 w 8404003"/>
              <a:gd name="connsiteY15" fmla="*/ 0 h 857047"/>
              <a:gd name="connsiteX16" fmla="*/ 4245215 w 8404003"/>
              <a:gd name="connsiteY16" fmla="*/ 0 h 857047"/>
              <a:gd name="connsiteX17" fmla="*/ 4350592 w 8404003"/>
              <a:gd name="connsiteY17" fmla="*/ 0 h 857047"/>
              <a:gd name="connsiteX18" fmla="*/ 4357296 w 8404003"/>
              <a:gd name="connsiteY18" fmla="*/ 0 h 857047"/>
              <a:gd name="connsiteX19" fmla="*/ 4404222 w 8404003"/>
              <a:gd name="connsiteY19" fmla="*/ 0 h 857047"/>
              <a:gd name="connsiteX20" fmla="*/ 4531592 w 8404003"/>
              <a:gd name="connsiteY20" fmla="*/ 0 h 857047"/>
              <a:gd name="connsiteX21" fmla="*/ 4598953 w 8404003"/>
              <a:gd name="connsiteY21" fmla="*/ 0 h 857047"/>
              <a:gd name="connsiteX22" fmla="*/ 4779630 w 8404003"/>
              <a:gd name="connsiteY22" fmla="*/ 0 h 857047"/>
              <a:gd name="connsiteX23" fmla="*/ 5132321 w 8404003"/>
              <a:gd name="connsiteY23" fmla="*/ 0 h 857047"/>
              <a:gd name="connsiteX24" fmla="*/ 5141543 w 8404003"/>
              <a:gd name="connsiteY24" fmla="*/ 0 h 857047"/>
              <a:gd name="connsiteX25" fmla="*/ 5188556 w 8404003"/>
              <a:gd name="connsiteY25" fmla="*/ 0 h 857047"/>
              <a:gd name="connsiteX26" fmla="*/ 5206100 w 8404003"/>
              <a:gd name="connsiteY26" fmla="*/ 0 h 857047"/>
              <a:gd name="connsiteX27" fmla="*/ 5722554 w 8404003"/>
              <a:gd name="connsiteY27" fmla="*/ 0 h 857047"/>
              <a:gd name="connsiteX28" fmla="*/ 5732230 w 8404003"/>
              <a:gd name="connsiteY28" fmla="*/ 0 h 857047"/>
              <a:gd name="connsiteX29" fmla="*/ 5798594 w 8404003"/>
              <a:gd name="connsiteY29" fmla="*/ 0 h 857047"/>
              <a:gd name="connsiteX30" fmla="*/ 5799962 w 8404003"/>
              <a:gd name="connsiteY30" fmla="*/ 0 h 857047"/>
              <a:gd name="connsiteX31" fmla="*/ 6338565 w 8404003"/>
              <a:gd name="connsiteY31" fmla="*/ 0 h 857047"/>
              <a:gd name="connsiteX32" fmla="*/ 6649966 w 8404003"/>
              <a:gd name="connsiteY32" fmla="*/ 0 h 857047"/>
              <a:gd name="connsiteX33" fmla="*/ 6730668 w 8404003"/>
              <a:gd name="connsiteY33" fmla="*/ 0 h 857047"/>
              <a:gd name="connsiteX34" fmla="*/ 7178721 w 8404003"/>
              <a:gd name="connsiteY34" fmla="*/ 0 h 857047"/>
              <a:gd name="connsiteX35" fmla="*/ 7277889 w 8404003"/>
              <a:gd name="connsiteY35" fmla="*/ 0 h 857047"/>
              <a:gd name="connsiteX36" fmla="*/ 7782893 w 8404003"/>
              <a:gd name="connsiteY36" fmla="*/ 0 h 857047"/>
              <a:gd name="connsiteX37" fmla="*/ 8006080 w 8404003"/>
              <a:gd name="connsiteY37" fmla="*/ 0 h 857047"/>
              <a:gd name="connsiteX38" fmla="*/ 8030270 w 8404003"/>
              <a:gd name="connsiteY38" fmla="*/ 10516 h 857047"/>
              <a:gd name="connsiteX39" fmla="*/ 8035108 w 8404003"/>
              <a:gd name="connsiteY39" fmla="*/ 15774 h 857047"/>
              <a:gd name="connsiteX40" fmla="*/ 8393118 w 8404003"/>
              <a:gd name="connsiteY40" fmla="*/ 404863 h 857047"/>
              <a:gd name="connsiteX41" fmla="*/ 8393118 w 8404003"/>
              <a:gd name="connsiteY41" fmla="*/ 452185 h 857047"/>
              <a:gd name="connsiteX42" fmla="*/ 8035108 w 8404003"/>
              <a:gd name="connsiteY42" fmla="*/ 841273 h 857047"/>
              <a:gd name="connsiteX43" fmla="*/ 8030270 w 8404003"/>
              <a:gd name="connsiteY43" fmla="*/ 846531 h 857047"/>
              <a:gd name="connsiteX44" fmla="*/ 8006080 w 8404003"/>
              <a:gd name="connsiteY44" fmla="*/ 857047 h 857047"/>
              <a:gd name="connsiteX45" fmla="*/ 7889742 w 8404003"/>
              <a:gd name="connsiteY45" fmla="*/ 857047 h 857047"/>
              <a:gd name="connsiteX46" fmla="*/ 7782893 w 8404003"/>
              <a:gd name="connsiteY46" fmla="*/ 857047 h 857047"/>
              <a:gd name="connsiteX47" fmla="*/ 7776190 w 8404003"/>
              <a:gd name="connsiteY47" fmla="*/ 857047 h 857047"/>
              <a:gd name="connsiteX48" fmla="*/ 7730315 w 8404003"/>
              <a:gd name="connsiteY48" fmla="*/ 857047 h 857047"/>
              <a:gd name="connsiteX49" fmla="*/ 7729264 w 8404003"/>
              <a:gd name="connsiteY49" fmla="*/ 857047 h 857047"/>
              <a:gd name="connsiteX50" fmla="*/ 7601893 w 8404003"/>
              <a:gd name="connsiteY50" fmla="*/ 857047 h 857047"/>
              <a:gd name="connsiteX51" fmla="*/ 7467477 w 8404003"/>
              <a:gd name="connsiteY51" fmla="*/ 857047 h 857047"/>
              <a:gd name="connsiteX52" fmla="*/ 7353856 w 8404003"/>
              <a:gd name="connsiteY52" fmla="*/ 857047 h 857047"/>
              <a:gd name="connsiteX53" fmla="*/ 7075374 w 8404003"/>
              <a:gd name="connsiteY53" fmla="*/ 857047 h 857047"/>
              <a:gd name="connsiteX54" fmla="*/ 6944929 w 8404003"/>
              <a:gd name="connsiteY54" fmla="*/ 857047 h 857047"/>
              <a:gd name="connsiteX55" fmla="*/ 6528153 w 8404003"/>
              <a:gd name="connsiteY55" fmla="*/ 857047 h 857047"/>
              <a:gd name="connsiteX56" fmla="*/ 6334891 w 8404003"/>
              <a:gd name="connsiteY56" fmla="*/ 857047 h 857047"/>
              <a:gd name="connsiteX57" fmla="*/ 5799962 w 8404003"/>
              <a:gd name="connsiteY57" fmla="*/ 857047 h 857047"/>
              <a:gd name="connsiteX58" fmla="*/ 5722554 w 8404003"/>
              <a:gd name="connsiteY58" fmla="*/ 857047 h 857047"/>
              <a:gd name="connsiteX59" fmla="*/ 5648775 w 8404003"/>
              <a:gd name="connsiteY59" fmla="*/ 857047 h 857047"/>
              <a:gd name="connsiteX60" fmla="*/ 5483520 w 8404003"/>
              <a:gd name="connsiteY60" fmla="*/ 857047 h 857047"/>
              <a:gd name="connsiteX61" fmla="*/ 5473550 w 8404003"/>
              <a:gd name="connsiteY61" fmla="*/ 857047 h 857047"/>
              <a:gd name="connsiteX62" fmla="*/ 5132321 w 8404003"/>
              <a:gd name="connsiteY62" fmla="*/ 857047 h 857047"/>
              <a:gd name="connsiteX63" fmla="*/ 5047108 w 8404003"/>
              <a:gd name="connsiteY63" fmla="*/ 857047 h 857047"/>
              <a:gd name="connsiteX64" fmla="*/ 4954764 w 8404003"/>
              <a:gd name="connsiteY64" fmla="*/ 857047 h 857047"/>
              <a:gd name="connsiteX65" fmla="*/ 4930335 w 8404003"/>
              <a:gd name="connsiteY65" fmla="*/ 857047 h 857047"/>
              <a:gd name="connsiteX66" fmla="*/ 4450619 w 8404003"/>
              <a:gd name="connsiteY66" fmla="*/ 857047 h 857047"/>
              <a:gd name="connsiteX67" fmla="*/ 4350592 w 8404003"/>
              <a:gd name="connsiteY67" fmla="*/ 857047 h 857047"/>
              <a:gd name="connsiteX68" fmla="*/ 4335538 w 8404003"/>
              <a:gd name="connsiteY68" fmla="*/ 857047 h 857047"/>
              <a:gd name="connsiteX69" fmla="*/ 4230161 w 8404003"/>
              <a:gd name="connsiteY69" fmla="*/ 857047 h 857047"/>
              <a:gd name="connsiteX70" fmla="*/ 4215812 w 8404003"/>
              <a:gd name="connsiteY70" fmla="*/ 857047 h 857047"/>
              <a:gd name="connsiteX71" fmla="*/ 4115374 w 8404003"/>
              <a:gd name="connsiteY71" fmla="*/ 857047 h 857047"/>
              <a:gd name="connsiteX72" fmla="*/ 4049804 w 8404003"/>
              <a:gd name="connsiteY72" fmla="*/ 857047 h 857047"/>
              <a:gd name="connsiteX73" fmla="*/ 3842757 w 8404003"/>
              <a:gd name="connsiteY73" fmla="*/ 857047 h 857047"/>
              <a:gd name="connsiteX74" fmla="*/ 3614977 w 8404003"/>
              <a:gd name="connsiteY74" fmla="*/ 857047 h 857047"/>
              <a:gd name="connsiteX75" fmla="*/ 3516436 w 8404003"/>
              <a:gd name="connsiteY75" fmla="*/ 857047 h 857047"/>
              <a:gd name="connsiteX76" fmla="*/ 3452333 w 8404003"/>
              <a:gd name="connsiteY76" fmla="*/ 857047 h 857047"/>
              <a:gd name="connsiteX77" fmla="*/ 3311869 w 8404003"/>
              <a:gd name="connsiteY77" fmla="*/ 857047 h 857047"/>
              <a:gd name="connsiteX78" fmla="*/ 3300088 w 8404003"/>
              <a:gd name="connsiteY78" fmla="*/ 857047 h 857047"/>
              <a:gd name="connsiteX79" fmla="*/ 3272588 w 8404003"/>
              <a:gd name="connsiteY79" fmla="*/ 857047 h 857047"/>
              <a:gd name="connsiteX80" fmla="*/ 3179295 w 8404003"/>
              <a:gd name="connsiteY80" fmla="*/ 857047 h 857047"/>
              <a:gd name="connsiteX81" fmla="*/ 3003610 w 8404003"/>
              <a:gd name="connsiteY81" fmla="*/ 857047 h 857047"/>
              <a:gd name="connsiteX82" fmla="*/ 2997618 w 8404003"/>
              <a:gd name="connsiteY82" fmla="*/ 857047 h 857047"/>
              <a:gd name="connsiteX83" fmla="*/ 797860 w 8404003"/>
              <a:gd name="connsiteY83" fmla="*/ 857047 h 857047"/>
              <a:gd name="connsiteX84" fmla="*/ 0 w 8404003"/>
              <a:gd name="connsiteY84" fmla="*/ 857047 h 857047"/>
              <a:gd name="connsiteX85" fmla="*/ 0 w 8404003"/>
              <a:gd name="connsiteY85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404003" h="857047">
                <a:moveTo>
                  <a:pt x="0" y="0"/>
                </a:moveTo>
                <a:cubicBezTo>
                  <a:pt x="0" y="0"/>
                  <a:pt x="0" y="0"/>
                  <a:pt x="797860" y="0"/>
                </a:cubicBezTo>
                <a:cubicBezTo>
                  <a:pt x="797860" y="0"/>
                  <a:pt x="797860" y="0"/>
                  <a:pt x="2482050" y="0"/>
                </a:cubicBezTo>
                <a:lnTo>
                  <a:pt x="3003610" y="0"/>
                </a:lnTo>
                <a:cubicBezTo>
                  <a:pt x="3003610" y="0"/>
                  <a:pt x="3003610" y="0"/>
                  <a:pt x="3219959" y="0"/>
                </a:cubicBezTo>
                <a:lnTo>
                  <a:pt x="3311869" y="0"/>
                </a:lnTo>
                <a:lnTo>
                  <a:pt x="3326218" y="0"/>
                </a:lnTo>
                <a:lnTo>
                  <a:pt x="3426656" y="0"/>
                </a:lnTo>
                <a:lnTo>
                  <a:pt x="3516436" y="0"/>
                </a:lnTo>
                <a:cubicBezTo>
                  <a:pt x="3516436" y="0"/>
                  <a:pt x="3516436" y="0"/>
                  <a:pt x="3601649" y="0"/>
                </a:cubicBezTo>
                <a:lnTo>
                  <a:pt x="3699274" y="0"/>
                </a:lnTo>
                <a:lnTo>
                  <a:pt x="3718421" y="0"/>
                </a:lnTo>
                <a:cubicBezTo>
                  <a:pt x="3768918" y="0"/>
                  <a:pt x="3832038" y="0"/>
                  <a:pt x="3910939" y="0"/>
                </a:cubicBezTo>
                <a:lnTo>
                  <a:pt x="3927053" y="0"/>
                </a:lnTo>
                <a:lnTo>
                  <a:pt x="4198137" y="0"/>
                </a:lnTo>
                <a:lnTo>
                  <a:pt x="4230161" y="0"/>
                </a:lnTo>
                <a:lnTo>
                  <a:pt x="4245215" y="0"/>
                </a:lnTo>
                <a:lnTo>
                  <a:pt x="4350592" y="0"/>
                </a:lnTo>
                <a:lnTo>
                  <a:pt x="4357296" y="0"/>
                </a:lnTo>
                <a:lnTo>
                  <a:pt x="4404222" y="0"/>
                </a:lnTo>
                <a:lnTo>
                  <a:pt x="4531592" y="0"/>
                </a:lnTo>
                <a:lnTo>
                  <a:pt x="4598953" y="0"/>
                </a:lnTo>
                <a:lnTo>
                  <a:pt x="4779630" y="0"/>
                </a:lnTo>
                <a:lnTo>
                  <a:pt x="5132321" y="0"/>
                </a:lnTo>
                <a:cubicBezTo>
                  <a:pt x="5132321" y="0"/>
                  <a:pt x="5132321" y="0"/>
                  <a:pt x="5141543" y="0"/>
                </a:cubicBezTo>
                <a:lnTo>
                  <a:pt x="5188556" y="0"/>
                </a:lnTo>
                <a:lnTo>
                  <a:pt x="5206100" y="0"/>
                </a:lnTo>
                <a:cubicBezTo>
                  <a:pt x="5279879" y="0"/>
                  <a:pt x="5427438" y="0"/>
                  <a:pt x="5722554" y="0"/>
                </a:cubicBezTo>
                <a:cubicBezTo>
                  <a:pt x="5722554" y="0"/>
                  <a:pt x="5722554" y="0"/>
                  <a:pt x="5732230" y="0"/>
                </a:cubicBezTo>
                <a:lnTo>
                  <a:pt x="5798594" y="0"/>
                </a:lnTo>
                <a:lnTo>
                  <a:pt x="5799962" y="0"/>
                </a:lnTo>
                <a:cubicBezTo>
                  <a:pt x="5799962" y="0"/>
                  <a:pt x="5799962" y="0"/>
                  <a:pt x="6338565" y="0"/>
                </a:cubicBezTo>
                <a:lnTo>
                  <a:pt x="6649966" y="0"/>
                </a:lnTo>
                <a:lnTo>
                  <a:pt x="6730668" y="0"/>
                </a:lnTo>
                <a:lnTo>
                  <a:pt x="7178721" y="0"/>
                </a:lnTo>
                <a:lnTo>
                  <a:pt x="7277889" y="0"/>
                </a:lnTo>
                <a:lnTo>
                  <a:pt x="7782893" y="0"/>
                </a:lnTo>
                <a:lnTo>
                  <a:pt x="8006080" y="0"/>
                </a:lnTo>
                <a:cubicBezTo>
                  <a:pt x="8015756" y="0"/>
                  <a:pt x="8025432" y="5258"/>
                  <a:pt x="8030270" y="10516"/>
                </a:cubicBezTo>
                <a:cubicBezTo>
                  <a:pt x="8030270" y="10516"/>
                  <a:pt x="8035108" y="10516"/>
                  <a:pt x="8035108" y="15774"/>
                </a:cubicBezTo>
                <a:cubicBezTo>
                  <a:pt x="8035108" y="15774"/>
                  <a:pt x="8035108" y="15774"/>
                  <a:pt x="8393118" y="404863"/>
                </a:cubicBezTo>
                <a:cubicBezTo>
                  <a:pt x="8407632" y="415379"/>
                  <a:pt x="8407632" y="436411"/>
                  <a:pt x="8393118" y="452185"/>
                </a:cubicBezTo>
                <a:cubicBezTo>
                  <a:pt x="8393118" y="452185"/>
                  <a:pt x="8393118" y="452185"/>
                  <a:pt x="8035108" y="841273"/>
                </a:cubicBezTo>
                <a:cubicBezTo>
                  <a:pt x="8035108" y="841273"/>
                  <a:pt x="8030270" y="841273"/>
                  <a:pt x="8030270" y="846531"/>
                </a:cubicBezTo>
                <a:cubicBezTo>
                  <a:pt x="8025432" y="851789"/>
                  <a:pt x="8015756" y="857047"/>
                  <a:pt x="8006080" y="857047"/>
                </a:cubicBezTo>
                <a:cubicBezTo>
                  <a:pt x="8006080" y="857047"/>
                  <a:pt x="8006080" y="857047"/>
                  <a:pt x="7889742" y="857047"/>
                </a:cubicBezTo>
                <a:lnTo>
                  <a:pt x="7782893" y="857047"/>
                </a:lnTo>
                <a:lnTo>
                  <a:pt x="7776190" y="857047"/>
                </a:lnTo>
                <a:lnTo>
                  <a:pt x="7730315" y="857047"/>
                </a:lnTo>
                <a:lnTo>
                  <a:pt x="7729264" y="857047"/>
                </a:lnTo>
                <a:lnTo>
                  <a:pt x="7601893" y="857047"/>
                </a:lnTo>
                <a:lnTo>
                  <a:pt x="7467477" y="857047"/>
                </a:lnTo>
                <a:lnTo>
                  <a:pt x="7353856" y="857047"/>
                </a:lnTo>
                <a:lnTo>
                  <a:pt x="7075374" y="857047"/>
                </a:lnTo>
                <a:lnTo>
                  <a:pt x="6944929" y="857047"/>
                </a:lnTo>
                <a:lnTo>
                  <a:pt x="6528153" y="857047"/>
                </a:lnTo>
                <a:lnTo>
                  <a:pt x="6334891" y="857047"/>
                </a:lnTo>
                <a:lnTo>
                  <a:pt x="5799962" y="857047"/>
                </a:lnTo>
                <a:cubicBezTo>
                  <a:pt x="5799962" y="857047"/>
                  <a:pt x="5799962" y="857047"/>
                  <a:pt x="5722554" y="857047"/>
                </a:cubicBezTo>
                <a:cubicBezTo>
                  <a:pt x="5722554" y="857047"/>
                  <a:pt x="5722554" y="857047"/>
                  <a:pt x="5648775" y="857047"/>
                </a:cubicBezTo>
                <a:lnTo>
                  <a:pt x="5483520" y="857047"/>
                </a:lnTo>
                <a:lnTo>
                  <a:pt x="5473550" y="857047"/>
                </a:lnTo>
                <a:cubicBezTo>
                  <a:pt x="5390548" y="857047"/>
                  <a:pt x="5279879" y="857047"/>
                  <a:pt x="5132321" y="857047"/>
                </a:cubicBezTo>
                <a:cubicBezTo>
                  <a:pt x="5132321" y="857047"/>
                  <a:pt x="5132321" y="857047"/>
                  <a:pt x="5047108" y="857047"/>
                </a:cubicBezTo>
                <a:lnTo>
                  <a:pt x="4954764" y="857047"/>
                </a:lnTo>
                <a:lnTo>
                  <a:pt x="4930335" y="857047"/>
                </a:lnTo>
                <a:cubicBezTo>
                  <a:pt x="4829342" y="857047"/>
                  <a:pt x="4677853" y="857047"/>
                  <a:pt x="4450619" y="857047"/>
                </a:cubicBezTo>
                <a:lnTo>
                  <a:pt x="4350592" y="857047"/>
                </a:lnTo>
                <a:lnTo>
                  <a:pt x="4335538" y="857047"/>
                </a:lnTo>
                <a:lnTo>
                  <a:pt x="4230161" y="857047"/>
                </a:lnTo>
                <a:lnTo>
                  <a:pt x="4215812" y="857047"/>
                </a:lnTo>
                <a:lnTo>
                  <a:pt x="4115374" y="857047"/>
                </a:lnTo>
                <a:lnTo>
                  <a:pt x="4049804" y="857047"/>
                </a:lnTo>
                <a:lnTo>
                  <a:pt x="3842757" y="857047"/>
                </a:lnTo>
                <a:lnTo>
                  <a:pt x="3614977" y="857047"/>
                </a:lnTo>
                <a:lnTo>
                  <a:pt x="3516436" y="857047"/>
                </a:lnTo>
                <a:cubicBezTo>
                  <a:pt x="3516436" y="857047"/>
                  <a:pt x="3516436" y="857047"/>
                  <a:pt x="3452333" y="857047"/>
                </a:cubicBezTo>
                <a:lnTo>
                  <a:pt x="3311869" y="857047"/>
                </a:lnTo>
                <a:lnTo>
                  <a:pt x="3300088" y="857047"/>
                </a:lnTo>
                <a:lnTo>
                  <a:pt x="3272588" y="857047"/>
                </a:lnTo>
                <a:lnTo>
                  <a:pt x="3179295" y="857047"/>
                </a:lnTo>
                <a:lnTo>
                  <a:pt x="3003610" y="857047"/>
                </a:lnTo>
                <a:lnTo>
                  <a:pt x="2997618" y="857047"/>
                </a:lnTo>
                <a:cubicBezTo>
                  <a:pt x="2683367" y="857047"/>
                  <a:pt x="2054864" y="857047"/>
                  <a:pt x="797860" y="857047"/>
                </a:cubicBezTo>
                <a:cubicBezTo>
                  <a:pt x="797860" y="857047"/>
                  <a:pt x="797860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0F9C8A0-BFB2-48C3-9399-9919B816F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8" y="967417"/>
            <a:ext cx="6675215" cy="3943250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EFFFF"/>
                </a:solidFill>
              </a:rPr>
              <a:t>Le istituzioni romane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ABAE738-84DF-4295-8297-859FB6F8D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8" y="5189400"/>
            <a:ext cx="6692953" cy="544260"/>
          </a:xfrm>
        </p:spPr>
        <p:txBody>
          <a:bodyPr anchor="ctr">
            <a:normAutofit/>
          </a:bodyPr>
          <a:lstStyle/>
          <a:p>
            <a:r>
              <a:rPr lang="it-IT" sz="1600">
                <a:solidFill>
                  <a:srgbClr val="FEFFFF"/>
                </a:solidFill>
              </a:rPr>
              <a:t>Corso di Storia 1</a:t>
            </a:r>
          </a:p>
        </p:txBody>
      </p:sp>
    </p:spTree>
    <p:extLst>
      <p:ext uri="{BB962C8B-B14F-4D97-AF65-F5344CB8AC3E}">
        <p14:creationId xmlns:p14="http://schemas.microsoft.com/office/powerpoint/2010/main" val="1132214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ABA477-D775-4CBF-8290-2FCEB078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Conseguenze militari e politiche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6F556B51-BE7F-4E6D-8DE8-70BCC3BE024F}"/>
              </a:ext>
            </a:extLst>
          </p:cNvPr>
          <p:cNvSpPr/>
          <p:nvPr/>
        </p:nvSpPr>
        <p:spPr>
          <a:xfrm>
            <a:off x="120637" y="2060428"/>
            <a:ext cx="3056198" cy="2220581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CITTADINI romani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Suddivisi per ricchezza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5" name="Rettangolo con angoli diagonali arrotondati 4">
            <a:extLst>
              <a:ext uri="{FF2B5EF4-FFF2-40B4-BE49-F238E27FC236}">
                <a16:creationId xmlns:a16="http://schemas.microsoft.com/office/drawing/2014/main" id="{4E52CED2-051F-406A-82D4-611A561294DE}"/>
              </a:ext>
            </a:extLst>
          </p:cNvPr>
          <p:cNvSpPr/>
          <p:nvPr/>
        </p:nvSpPr>
        <p:spPr>
          <a:xfrm>
            <a:off x="4480811" y="1810368"/>
            <a:ext cx="3056198" cy="594601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1) </a:t>
            </a:r>
            <a:r>
              <a:rPr lang="it-IT" i="1" dirty="0" err="1"/>
              <a:t>Equites</a:t>
            </a:r>
            <a:r>
              <a:rPr lang="it-IT" dirty="0"/>
              <a:t> (cavalieri)</a:t>
            </a:r>
          </a:p>
        </p:txBody>
      </p:sp>
      <p:sp>
        <p:nvSpPr>
          <p:cNvPr id="6" name="Rettangolo con angoli diagonali arrotondati 5">
            <a:extLst>
              <a:ext uri="{FF2B5EF4-FFF2-40B4-BE49-F238E27FC236}">
                <a16:creationId xmlns:a16="http://schemas.microsoft.com/office/drawing/2014/main" id="{88F0BEB4-E7E4-4BBC-A707-244EA6886478}"/>
              </a:ext>
            </a:extLst>
          </p:cNvPr>
          <p:cNvSpPr/>
          <p:nvPr/>
        </p:nvSpPr>
        <p:spPr>
          <a:xfrm>
            <a:off x="4480811" y="2587643"/>
            <a:ext cx="3056198" cy="594601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2)  </a:t>
            </a:r>
            <a:r>
              <a:rPr lang="it-IT" i="1" dirty="0" err="1"/>
              <a:t>Pedites</a:t>
            </a:r>
            <a:r>
              <a:rPr lang="it-IT" dirty="0"/>
              <a:t> (fanti)</a:t>
            </a:r>
          </a:p>
        </p:txBody>
      </p:sp>
      <p:sp>
        <p:nvSpPr>
          <p:cNvPr id="7" name="Rettangolo con angoli diagonali arrotondati 6">
            <a:extLst>
              <a:ext uri="{FF2B5EF4-FFF2-40B4-BE49-F238E27FC236}">
                <a16:creationId xmlns:a16="http://schemas.microsoft.com/office/drawing/2014/main" id="{814AD5BE-C526-4A45-B03E-E9CBB1697F3D}"/>
              </a:ext>
            </a:extLst>
          </p:cNvPr>
          <p:cNvSpPr/>
          <p:nvPr/>
        </p:nvSpPr>
        <p:spPr>
          <a:xfrm>
            <a:off x="4345344" y="5019766"/>
            <a:ext cx="3056198" cy="59460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7) </a:t>
            </a:r>
            <a:r>
              <a:rPr lang="it-IT" i="1" dirty="0" err="1">
                <a:solidFill>
                  <a:schemeClr val="tx1"/>
                </a:solidFill>
              </a:rPr>
              <a:t>Proletarii</a:t>
            </a:r>
            <a:r>
              <a:rPr lang="it-IT" dirty="0">
                <a:solidFill>
                  <a:schemeClr val="tx1"/>
                </a:solidFill>
              </a:rPr>
              <a:t> (Nullatenenti)</a:t>
            </a:r>
          </a:p>
        </p:txBody>
      </p:sp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898363C7-AF24-4411-94AC-854BFC8C23FE}"/>
              </a:ext>
            </a:extLst>
          </p:cNvPr>
          <p:cNvSpPr/>
          <p:nvPr/>
        </p:nvSpPr>
        <p:spPr>
          <a:xfrm>
            <a:off x="7559375" y="1785784"/>
            <a:ext cx="665362" cy="13600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2FA1C20D-24FB-468A-9BCB-A6F248DAB350}"/>
              </a:ext>
            </a:extLst>
          </p:cNvPr>
          <p:cNvCxnSpPr>
            <a:stCxn id="4" idx="6"/>
            <a:endCxn id="5" idx="2"/>
          </p:cNvCxnSpPr>
          <p:nvPr/>
        </p:nvCxnSpPr>
        <p:spPr>
          <a:xfrm flipV="1">
            <a:off x="3176835" y="2107669"/>
            <a:ext cx="1303976" cy="1063050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974C9D79-5269-498A-BD49-21328E4A946B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 flipV="1">
            <a:off x="3176835" y="2884944"/>
            <a:ext cx="1303976" cy="285775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6832F41-711A-40AE-B51A-5E5D8670D11F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>
            <a:off x="3176835" y="3170719"/>
            <a:ext cx="1168509" cy="2146348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con angoli diagonali arrotondati 11">
            <a:extLst>
              <a:ext uri="{FF2B5EF4-FFF2-40B4-BE49-F238E27FC236}">
                <a16:creationId xmlns:a16="http://schemas.microsoft.com/office/drawing/2014/main" id="{C3CA70E0-5E64-4E93-9768-ACBB9C611A77}"/>
              </a:ext>
            </a:extLst>
          </p:cNvPr>
          <p:cNvSpPr/>
          <p:nvPr/>
        </p:nvSpPr>
        <p:spPr>
          <a:xfrm>
            <a:off x="8258195" y="1876767"/>
            <a:ext cx="3285067" cy="94222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98 centurie </a:t>
            </a:r>
          </a:p>
          <a:p>
            <a:pPr algn="ctr"/>
            <a:r>
              <a:rPr lang="it-IT" dirty="0"/>
              <a:t>(18 cavalleria + 80 fanteria)</a:t>
            </a:r>
          </a:p>
        </p:txBody>
      </p:sp>
      <p:sp>
        <p:nvSpPr>
          <p:cNvPr id="13" name="Rettangolo con angoli diagonali arrotondati 12">
            <a:extLst>
              <a:ext uri="{FF2B5EF4-FFF2-40B4-BE49-F238E27FC236}">
                <a16:creationId xmlns:a16="http://schemas.microsoft.com/office/drawing/2014/main" id="{065707C6-0AC2-4FB1-90CD-45707DED12BD}"/>
              </a:ext>
            </a:extLst>
          </p:cNvPr>
          <p:cNvSpPr/>
          <p:nvPr/>
        </p:nvSpPr>
        <p:spPr>
          <a:xfrm>
            <a:off x="4452899" y="4128551"/>
            <a:ext cx="3056198" cy="594601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3)…6)  </a:t>
            </a:r>
            <a:r>
              <a:rPr lang="it-IT" i="1" dirty="0" err="1"/>
              <a:t>Pedites</a:t>
            </a:r>
            <a:r>
              <a:rPr lang="it-IT" dirty="0"/>
              <a:t> (fanti)</a:t>
            </a:r>
          </a:p>
        </p:txBody>
      </p:sp>
      <p:sp>
        <p:nvSpPr>
          <p:cNvPr id="14" name="Parentesi graffa chiusa 13">
            <a:extLst>
              <a:ext uri="{FF2B5EF4-FFF2-40B4-BE49-F238E27FC236}">
                <a16:creationId xmlns:a16="http://schemas.microsoft.com/office/drawing/2014/main" id="{3FA42194-8835-499C-B3BA-3B18216EAA1A}"/>
              </a:ext>
            </a:extLst>
          </p:cNvPr>
          <p:cNvSpPr/>
          <p:nvPr/>
        </p:nvSpPr>
        <p:spPr>
          <a:xfrm>
            <a:off x="7537009" y="4089798"/>
            <a:ext cx="665362" cy="7089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diagonali arrotondati 14">
            <a:extLst>
              <a:ext uri="{FF2B5EF4-FFF2-40B4-BE49-F238E27FC236}">
                <a16:creationId xmlns:a16="http://schemas.microsoft.com/office/drawing/2014/main" id="{E498D18D-AE4E-4CC9-BF21-1889F632CA30}"/>
              </a:ext>
            </a:extLst>
          </p:cNvPr>
          <p:cNvSpPr/>
          <p:nvPr/>
        </p:nvSpPr>
        <p:spPr>
          <a:xfrm>
            <a:off x="8190909" y="3977589"/>
            <a:ext cx="3285067" cy="708938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centurie </a:t>
            </a:r>
          </a:p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(fanteria)</a:t>
            </a:r>
          </a:p>
        </p:txBody>
      </p:sp>
      <p:sp>
        <p:nvSpPr>
          <p:cNvPr id="16" name="Parentesi graffa chiusa 15">
            <a:extLst>
              <a:ext uri="{FF2B5EF4-FFF2-40B4-BE49-F238E27FC236}">
                <a16:creationId xmlns:a16="http://schemas.microsoft.com/office/drawing/2014/main" id="{BA222D8F-B21D-401A-8A92-0545246CF99C}"/>
              </a:ext>
            </a:extLst>
          </p:cNvPr>
          <p:cNvSpPr/>
          <p:nvPr/>
        </p:nvSpPr>
        <p:spPr>
          <a:xfrm>
            <a:off x="7537009" y="4975186"/>
            <a:ext cx="665362" cy="7089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diagonali arrotondati 16">
            <a:extLst>
              <a:ext uri="{FF2B5EF4-FFF2-40B4-BE49-F238E27FC236}">
                <a16:creationId xmlns:a16="http://schemas.microsoft.com/office/drawing/2014/main" id="{62576869-6B7B-41FB-93BD-B80ED62E2761}"/>
              </a:ext>
            </a:extLst>
          </p:cNvPr>
          <p:cNvSpPr/>
          <p:nvPr/>
        </p:nvSpPr>
        <p:spPr>
          <a:xfrm>
            <a:off x="8190909" y="4962598"/>
            <a:ext cx="3285067" cy="70893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centurie </a:t>
            </a:r>
          </a:p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(ausiliari non armati)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14D02D7-23CD-47F6-8E92-29A233C24F1E}"/>
              </a:ext>
            </a:extLst>
          </p:cNvPr>
          <p:cNvSpPr txBox="1"/>
          <p:nvPr/>
        </p:nvSpPr>
        <p:spPr>
          <a:xfrm>
            <a:off x="1648735" y="5317067"/>
            <a:ext cx="2550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1 CENTURIA</a:t>
            </a:r>
          </a:p>
          <a:p>
            <a:r>
              <a:rPr lang="it-IT" sz="2800" dirty="0"/>
              <a:t>1 VOTO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A61960FC-554A-4871-AF13-E3294B5AE12B}"/>
              </a:ext>
            </a:extLst>
          </p:cNvPr>
          <p:cNvCxnSpPr>
            <a:cxnSpLocks/>
            <a:stCxn id="4" idx="6"/>
            <a:endCxn id="13" idx="2"/>
          </p:cNvCxnSpPr>
          <p:nvPr/>
        </p:nvCxnSpPr>
        <p:spPr>
          <a:xfrm>
            <a:off x="3176835" y="3170719"/>
            <a:ext cx="1276064" cy="1255133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3D39C9BB-AA88-4C59-BE73-C1B155024164}"/>
              </a:ext>
            </a:extLst>
          </p:cNvPr>
          <p:cNvSpPr/>
          <p:nvPr/>
        </p:nvSpPr>
        <p:spPr>
          <a:xfrm rot="18900928">
            <a:off x="6463955" y="2004284"/>
            <a:ext cx="2550296" cy="8342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maggioranza</a:t>
            </a:r>
          </a:p>
        </p:txBody>
      </p:sp>
    </p:spTree>
    <p:extLst>
      <p:ext uri="{BB962C8B-B14F-4D97-AF65-F5344CB8AC3E}">
        <p14:creationId xmlns:p14="http://schemas.microsoft.com/office/powerpoint/2010/main" val="2702130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53AB566-C7B4-4550-ABEA-77944147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Significato dell’ordinamento centuriato</a:t>
            </a:r>
          </a:p>
        </p:txBody>
      </p:sp>
      <p:sp>
        <p:nvSpPr>
          <p:cNvPr id="5" name="Freccia destra con strisce 4">
            <a:extLst>
              <a:ext uri="{FF2B5EF4-FFF2-40B4-BE49-F238E27FC236}">
                <a16:creationId xmlns:a16="http://schemas.microsoft.com/office/drawing/2014/main" id="{16EF2B86-C37B-4DD2-A6EF-F50ABB82A591}"/>
              </a:ext>
            </a:extLst>
          </p:cNvPr>
          <p:cNvSpPr/>
          <p:nvPr/>
        </p:nvSpPr>
        <p:spPr>
          <a:xfrm>
            <a:off x="1032933" y="1557867"/>
            <a:ext cx="3810000" cy="1280890"/>
          </a:xfrm>
          <a:prstGeom prst="striped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Scopo dell’ordinamento centuriato</a:t>
            </a:r>
          </a:p>
        </p:txBody>
      </p:sp>
      <p:sp>
        <p:nvSpPr>
          <p:cNvPr id="6" name="Rettangolo con angoli diagonali arrotondati 5">
            <a:extLst>
              <a:ext uri="{FF2B5EF4-FFF2-40B4-BE49-F238E27FC236}">
                <a16:creationId xmlns:a16="http://schemas.microsoft.com/office/drawing/2014/main" id="{9FD84D4B-EB23-47F6-88B8-808B1BDE8CBB}"/>
              </a:ext>
            </a:extLst>
          </p:cNvPr>
          <p:cNvSpPr/>
          <p:nvPr/>
        </p:nvSpPr>
        <p:spPr>
          <a:xfrm>
            <a:off x="5063067" y="1557867"/>
            <a:ext cx="5215466" cy="1280890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Numero di cittadini che possono permettersi armatura della fanteria pesante</a:t>
            </a:r>
          </a:p>
        </p:txBody>
      </p:sp>
      <p:sp>
        <p:nvSpPr>
          <p:cNvPr id="7" name="Callout: linea 6">
            <a:extLst>
              <a:ext uri="{FF2B5EF4-FFF2-40B4-BE49-F238E27FC236}">
                <a16:creationId xmlns:a16="http://schemas.microsoft.com/office/drawing/2014/main" id="{D9EFB4D6-A395-4A25-BD79-BC1F1E8B32A9}"/>
              </a:ext>
            </a:extLst>
          </p:cNvPr>
          <p:cNvSpPr/>
          <p:nvPr/>
        </p:nvSpPr>
        <p:spPr>
          <a:xfrm>
            <a:off x="9160933" y="3098800"/>
            <a:ext cx="2743200" cy="1083733"/>
          </a:xfrm>
          <a:prstGeom prst="borderCallout1">
            <a:avLst>
              <a:gd name="adj1" fmla="val 51563"/>
              <a:gd name="adj2" fmla="val 1544"/>
              <a:gd name="adj3" fmla="val -25000"/>
              <a:gd name="adj4" fmla="val -4635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Partecipano armati ai COMIZI CENTURATI</a:t>
            </a:r>
          </a:p>
        </p:txBody>
      </p:sp>
      <p:sp>
        <p:nvSpPr>
          <p:cNvPr id="9" name="Callout: linea 8">
            <a:extLst>
              <a:ext uri="{FF2B5EF4-FFF2-40B4-BE49-F238E27FC236}">
                <a16:creationId xmlns:a16="http://schemas.microsoft.com/office/drawing/2014/main" id="{8AFE9994-2030-401D-9385-C521F745AD13}"/>
              </a:ext>
            </a:extLst>
          </p:cNvPr>
          <p:cNvSpPr/>
          <p:nvPr/>
        </p:nvSpPr>
        <p:spPr>
          <a:xfrm>
            <a:off x="9160933" y="4546600"/>
            <a:ext cx="2743200" cy="618067"/>
          </a:xfrm>
          <a:prstGeom prst="borderCallout1">
            <a:avLst>
              <a:gd name="adj1" fmla="val 3125"/>
              <a:gd name="adj2" fmla="val 54630"/>
              <a:gd name="adj3" fmla="val -57470"/>
              <a:gd name="adj4" fmla="val 5611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Fuori del pomerio</a:t>
            </a:r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1E225534-B4BF-486A-85D2-44ECBF16869E}"/>
              </a:ext>
            </a:extLst>
          </p:cNvPr>
          <p:cNvSpPr/>
          <p:nvPr/>
        </p:nvSpPr>
        <p:spPr>
          <a:xfrm>
            <a:off x="9912877" y="1193800"/>
            <a:ext cx="1734078" cy="1905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Modello</a:t>
            </a:r>
          </a:p>
          <a:p>
            <a:pPr algn="ctr"/>
            <a:r>
              <a:rPr lang="it-IT" dirty="0"/>
              <a:t>Oplitico</a:t>
            </a:r>
          </a:p>
          <a:p>
            <a:pPr algn="ctr"/>
            <a:r>
              <a:rPr lang="it-IT" dirty="0"/>
              <a:t>greco</a:t>
            </a:r>
          </a:p>
        </p:txBody>
      </p:sp>
      <p:sp>
        <p:nvSpPr>
          <p:cNvPr id="11" name="Elaborazione alternativa 10">
            <a:extLst>
              <a:ext uri="{FF2B5EF4-FFF2-40B4-BE49-F238E27FC236}">
                <a16:creationId xmlns:a16="http://schemas.microsoft.com/office/drawing/2014/main" id="{A503F7D0-0970-43E4-A698-3AC01609D608}"/>
              </a:ext>
            </a:extLst>
          </p:cNvPr>
          <p:cNvSpPr/>
          <p:nvPr/>
        </p:nvSpPr>
        <p:spPr>
          <a:xfrm>
            <a:off x="1794933" y="3251200"/>
            <a:ext cx="2895600" cy="1083733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ESERCITO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di nobili cavalieri e clienti</a:t>
            </a:r>
          </a:p>
        </p:txBody>
      </p:sp>
      <p:sp>
        <p:nvSpPr>
          <p:cNvPr id="12" name="Elaborazione alternativa 11">
            <a:extLst>
              <a:ext uri="{FF2B5EF4-FFF2-40B4-BE49-F238E27FC236}">
                <a16:creationId xmlns:a16="http://schemas.microsoft.com/office/drawing/2014/main" id="{84B6D168-4E4E-4B2D-922B-09CF6144E7CF}"/>
              </a:ext>
            </a:extLst>
          </p:cNvPr>
          <p:cNvSpPr/>
          <p:nvPr/>
        </p:nvSpPr>
        <p:spPr>
          <a:xfrm>
            <a:off x="4910666" y="3251200"/>
            <a:ext cx="2895600" cy="10837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ESERCITO</a:t>
            </a:r>
          </a:p>
          <a:p>
            <a:pPr algn="ctr"/>
            <a:r>
              <a:rPr lang="it-IT" dirty="0"/>
              <a:t>di fanti cittadini</a:t>
            </a:r>
          </a:p>
        </p:txBody>
      </p:sp>
      <p:sp>
        <p:nvSpPr>
          <p:cNvPr id="13" name="Callout: freccia in su 12">
            <a:extLst>
              <a:ext uri="{FF2B5EF4-FFF2-40B4-BE49-F238E27FC236}">
                <a16:creationId xmlns:a16="http://schemas.microsoft.com/office/drawing/2014/main" id="{4B469A23-E526-43C6-8127-73BA7366461A}"/>
              </a:ext>
            </a:extLst>
          </p:cNvPr>
          <p:cNvSpPr/>
          <p:nvPr/>
        </p:nvSpPr>
        <p:spPr>
          <a:xfrm>
            <a:off x="4707465" y="4334933"/>
            <a:ext cx="3098801" cy="1543357"/>
          </a:xfrm>
          <a:prstGeom prst="up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/>
              <a:t>Aumentano i PLEBEI arricchiti che vogliono un riconoscimento politico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B338F54E-BF4A-4476-BC24-98719AB91DD8}"/>
              </a:ext>
            </a:extLst>
          </p:cNvPr>
          <p:cNvSpPr/>
          <p:nvPr/>
        </p:nvSpPr>
        <p:spPr>
          <a:xfrm>
            <a:off x="287867" y="4546600"/>
            <a:ext cx="4233333" cy="214206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Roma diventa CITTA-STATO</a:t>
            </a:r>
          </a:p>
          <a:p>
            <a:pPr algn="ctr"/>
            <a:r>
              <a:rPr lang="it-IT" sz="2000" b="1" dirty="0">
                <a:solidFill>
                  <a:schemeClr val="tx1"/>
                </a:solidFill>
              </a:rPr>
              <a:t>Composta da </a:t>
            </a:r>
            <a:r>
              <a:rPr lang="it-IT" sz="2000" b="1" dirty="0" err="1">
                <a:solidFill>
                  <a:schemeClr val="tx1"/>
                </a:solidFill>
              </a:rPr>
              <a:t>Cives</a:t>
            </a:r>
            <a:r>
              <a:rPr lang="it-IT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non più solo appartenenti a una </a:t>
            </a:r>
            <a:r>
              <a:rPr lang="it-IT" i="1" dirty="0">
                <a:solidFill>
                  <a:schemeClr val="tx1"/>
                </a:solidFill>
              </a:rPr>
              <a:t>gens</a:t>
            </a:r>
          </a:p>
        </p:txBody>
      </p:sp>
    </p:spTree>
    <p:extLst>
      <p:ext uri="{BB962C8B-B14F-4D97-AF65-F5344CB8AC3E}">
        <p14:creationId xmlns:p14="http://schemas.microsoft.com/office/powerpoint/2010/main" val="1264303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125" accel="10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8C71FE-BDA8-4867-BC95-88FE9FC5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Repubblica aristocratica</a:t>
            </a:r>
          </a:p>
        </p:txBody>
      </p:sp>
      <p:sp>
        <p:nvSpPr>
          <p:cNvPr id="3" name="Freccia destra con strisce 2">
            <a:extLst>
              <a:ext uri="{FF2B5EF4-FFF2-40B4-BE49-F238E27FC236}">
                <a16:creationId xmlns:a16="http://schemas.microsoft.com/office/drawing/2014/main" id="{E91CC2F6-5850-43F5-B379-92D51BEBC6C4}"/>
              </a:ext>
            </a:extLst>
          </p:cNvPr>
          <p:cNvSpPr/>
          <p:nvPr/>
        </p:nvSpPr>
        <p:spPr>
          <a:xfrm>
            <a:off x="687389" y="3439582"/>
            <a:ext cx="2472267" cy="922867"/>
          </a:xfrm>
          <a:prstGeom prst="striped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PATRIZI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4F32C6CA-874C-4D13-9134-8C4726250FCA}"/>
              </a:ext>
            </a:extLst>
          </p:cNvPr>
          <p:cNvSpPr/>
          <p:nvPr/>
        </p:nvSpPr>
        <p:spPr>
          <a:xfrm>
            <a:off x="4185444" y="3429001"/>
            <a:ext cx="3962402" cy="92286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Monopolio delle magistrature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politiche, militari e religiose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0D04C9F8-99FC-4FC4-BF17-307F3AA1A07A}"/>
              </a:ext>
            </a:extLst>
          </p:cNvPr>
          <p:cNvSpPr/>
          <p:nvPr/>
        </p:nvSpPr>
        <p:spPr>
          <a:xfrm>
            <a:off x="4185444" y="4491567"/>
            <a:ext cx="3962402" cy="922867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Controllo dei </a:t>
            </a:r>
            <a:r>
              <a:rPr lang="it-IT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clientes</a:t>
            </a: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(COMIZI CENTURIATI)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C50436DB-7B9A-4439-9B2C-880B49B9644C}"/>
              </a:ext>
            </a:extLst>
          </p:cNvPr>
          <p:cNvSpPr/>
          <p:nvPr/>
        </p:nvSpPr>
        <p:spPr>
          <a:xfrm>
            <a:off x="4185444" y="2387601"/>
            <a:ext cx="3962402" cy="92286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Unici membri del SENATO</a:t>
            </a:r>
          </a:p>
        </p:txBody>
      </p:sp>
      <p:cxnSp>
        <p:nvCxnSpPr>
          <p:cNvPr id="10" name="Connettore curvo 9">
            <a:extLst>
              <a:ext uri="{FF2B5EF4-FFF2-40B4-BE49-F238E27FC236}">
                <a16:creationId xmlns:a16="http://schemas.microsoft.com/office/drawing/2014/main" id="{13A190AA-7B95-4B37-B7B5-5C96BA552C82}"/>
              </a:ext>
            </a:extLst>
          </p:cNvPr>
          <p:cNvCxnSpPr>
            <a:stCxn id="5" idx="3"/>
            <a:endCxn id="8" idx="3"/>
          </p:cNvCxnSpPr>
          <p:nvPr/>
        </p:nvCxnSpPr>
        <p:spPr>
          <a:xfrm flipV="1">
            <a:off x="8147846" y="2849035"/>
            <a:ext cx="12700" cy="2103966"/>
          </a:xfrm>
          <a:prstGeom prst="curvedConnector3">
            <a:avLst>
              <a:gd name="adj1" fmla="val 14466669"/>
            </a:avLst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4F6D0A9-ACF8-4157-8969-13FF635AA0F7}"/>
              </a:ext>
            </a:extLst>
          </p:cNvPr>
          <p:cNvSpPr txBox="1"/>
          <p:nvPr/>
        </p:nvSpPr>
        <p:spPr>
          <a:xfrm>
            <a:off x="9958121" y="3282771"/>
            <a:ext cx="2020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Decisioni dei comizi necessitano di approvazione</a:t>
            </a:r>
          </a:p>
        </p:txBody>
      </p:sp>
      <p:sp>
        <p:nvSpPr>
          <p:cNvPr id="13" name="Parentesi graffa aperta 12">
            <a:extLst>
              <a:ext uri="{FF2B5EF4-FFF2-40B4-BE49-F238E27FC236}">
                <a16:creationId xmlns:a16="http://schemas.microsoft.com/office/drawing/2014/main" id="{53CB613C-BABD-4F9F-B722-E6FF8C059FF4}"/>
              </a:ext>
            </a:extLst>
          </p:cNvPr>
          <p:cNvSpPr/>
          <p:nvPr/>
        </p:nvSpPr>
        <p:spPr>
          <a:xfrm>
            <a:off x="3312056" y="2387600"/>
            <a:ext cx="720988" cy="3026833"/>
          </a:xfrm>
          <a:prstGeom prst="leftBrac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D69E4D42-1FBA-4079-9C8E-E6FDE4BC3B24}"/>
              </a:ext>
            </a:extLst>
          </p:cNvPr>
          <p:cNvSpPr/>
          <p:nvPr/>
        </p:nvSpPr>
        <p:spPr>
          <a:xfrm>
            <a:off x="7712336" y="1605405"/>
            <a:ext cx="2699278" cy="120032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 err="1">
                <a:solidFill>
                  <a:schemeClr val="tx1"/>
                </a:solidFill>
              </a:rPr>
              <a:t>Auctoritas</a:t>
            </a:r>
            <a:r>
              <a:rPr lang="it-IT" sz="2400" i="1" dirty="0">
                <a:solidFill>
                  <a:schemeClr val="tx1"/>
                </a:solidFill>
              </a:rPr>
              <a:t> </a:t>
            </a:r>
            <a:r>
              <a:rPr lang="it-IT" sz="2400" i="1" dirty="0" err="1">
                <a:solidFill>
                  <a:schemeClr val="tx1"/>
                </a:solidFill>
              </a:rPr>
              <a:t>patrum</a:t>
            </a:r>
            <a:endParaRPr lang="it-IT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72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2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6F7284-971A-47E8-A347-C1F1DA2C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Magistrature repubblicane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65A40AF9-EBB7-42BB-9E3D-788F1AF3AF00}"/>
              </a:ext>
            </a:extLst>
          </p:cNvPr>
          <p:cNvSpPr/>
          <p:nvPr/>
        </p:nvSpPr>
        <p:spPr>
          <a:xfrm>
            <a:off x="1947333" y="1905000"/>
            <a:ext cx="1574800" cy="112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Modello etrusco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E2F33325-69C5-4F19-BBCA-DF6D70CA36F4}"/>
              </a:ext>
            </a:extLst>
          </p:cNvPr>
          <p:cNvSpPr/>
          <p:nvPr/>
        </p:nvSpPr>
        <p:spPr>
          <a:xfrm>
            <a:off x="1947333" y="3031067"/>
            <a:ext cx="1574800" cy="112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Modello greco</a:t>
            </a:r>
          </a:p>
        </p:txBody>
      </p:sp>
      <p:sp>
        <p:nvSpPr>
          <p:cNvPr id="5" name="Doppia parentesi quadra 4">
            <a:extLst>
              <a:ext uri="{FF2B5EF4-FFF2-40B4-BE49-F238E27FC236}">
                <a16:creationId xmlns:a16="http://schemas.microsoft.com/office/drawing/2014/main" id="{5B0D6E43-E90B-42A8-AE1C-2269422ACB9F}"/>
              </a:ext>
            </a:extLst>
          </p:cNvPr>
          <p:cNvSpPr/>
          <p:nvPr/>
        </p:nvSpPr>
        <p:spPr>
          <a:xfrm>
            <a:off x="3657600" y="2302933"/>
            <a:ext cx="2032000" cy="140546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it-IT" sz="4000" dirty="0"/>
              <a:t>ROMA</a:t>
            </a:r>
            <a:endParaRPr lang="it-IT" dirty="0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FD46A5C6-7963-40CA-91EC-050A0388237B}"/>
              </a:ext>
            </a:extLst>
          </p:cNvPr>
          <p:cNvSpPr/>
          <p:nvPr/>
        </p:nvSpPr>
        <p:spPr>
          <a:xfrm>
            <a:off x="5689599" y="2878665"/>
            <a:ext cx="3081867" cy="15240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4D9822-A976-42AA-859D-54B318DEBD9E}"/>
              </a:ext>
            </a:extLst>
          </p:cNvPr>
          <p:cNvSpPr txBox="1"/>
          <p:nvPr/>
        </p:nvSpPr>
        <p:spPr>
          <a:xfrm>
            <a:off x="5825067" y="2400104"/>
            <a:ext cx="2573867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/>
              <a:t>Scelta originale per evitare la tirannide</a:t>
            </a:r>
          </a:p>
        </p:txBody>
      </p:sp>
      <p:sp>
        <p:nvSpPr>
          <p:cNvPr id="8" name="Rettangolo con angoli diagonali arrotondati 7">
            <a:extLst>
              <a:ext uri="{FF2B5EF4-FFF2-40B4-BE49-F238E27FC236}">
                <a16:creationId xmlns:a16="http://schemas.microsoft.com/office/drawing/2014/main" id="{F1650C33-9101-4351-8B46-26FC769DF369}"/>
              </a:ext>
            </a:extLst>
          </p:cNvPr>
          <p:cNvSpPr/>
          <p:nvPr/>
        </p:nvSpPr>
        <p:spPr>
          <a:xfrm>
            <a:off x="9438739" y="1507067"/>
            <a:ext cx="2141488" cy="787399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ELETTIVE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tangolo con angoli diagonali arrotondati 8">
            <a:extLst>
              <a:ext uri="{FF2B5EF4-FFF2-40B4-BE49-F238E27FC236}">
                <a16:creationId xmlns:a16="http://schemas.microsoft.com/office/drawing/2014/main" id="{6BDFE1E3-DFCC-4E73-BBFC-3A476BCE264B}"/>
              </a:ext>
            </a:extLst>
          </p:cNvPr>
          <p:cNvSpPr/>
          <p:nvPr/>
        </p:nvSpPr>
        <p:spPr>
          <a:xfrm>
            <a:off x="9438738" y="2528354"/>
            <a:ext cx="2414595" cy="787399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COLLEGIALI</a:t>
            </a:r>
          </a:p>
        </p:txBody>
      </p:sp>
      <p:sp>
        <p:nvSpPr>
          <p:cNvPr id="10" name="Rettangolo con angoli diagonali arrotondati 9">
            <a:extLst>
              <a:ext uri="{FF2B5EF4-FFF2-40B4-BE49-F238E27FC236}">
                <a16:creationId xmlns:a16="http://schemas.microsoft.com/office/drawing/2014/main" id="{82A6348A-BE37-46B8-9895-38DA4CD1A16C}"/>
              </a:ext>
            </a:extLst>
          </p:cNvPr>
          <p:cNvSpPr/>
          <p:nvPr/>
        </p:nvSpPr>
        <p:spPr>
          <a:xfrm>
            <a:off x="9438738" y="3577168"/>
            <a:ext cx="2583929" cy="787399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TEMPORANEE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9246DA0-4A94-4E42-9913-5CDD5612CBE4}"/>
              </a:ext>
            </a:extLst>
          </p:cNvPr>
          <p:cNvSpPr txBox="1"/>
          <p:nvPr/>
        </p:nvSpPr>
        <p:spPr>
          <a:xfrm rot="5400000">
            <a:off x="6600054" y="3318302"/>
            <a:ext cx="4724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/>
              <a:t>MAGISTRATURE</a:t>
            </a:r>
            <a:endParaRPr lang="it-IT" sz="2800" dirty="0"/>
          </a:p>
        </p:txBody>
      </p:sp>
      <p:sp>
        <p:nvSpPr>
          <p:cNvPr id="12" name="Rettangolo con angoli diagonali arrotondati 11">
            <a:extLst>
              <a:ext uri="{FF2B5EF4-FFF2-40B4-BE49-F238E27FC236}">
                <a16:creationId xmlns:a16="http://schemas.microsoft.com/office/drawing/2014/main" id="{4CEC936A-D535-4255-9329-B2F2748BC53E}"/>
              </a:ext>
            </a:extLst>
          </p:cNvPr>
          <p:cNvSpPr/>
          <p:nvPr/>
        </p:nvSpPr>
        <p:spPr>
          <a:xfrm>
            <a:off x="9450879" y="4592116"/>
            <a:ext cx="2141488" cy="504818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gratuità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tangolo con angoli diagonali arrotondati 12">
            <a:extLst>
              <a:ext uri="{FF2B5EF4-FFF2-40B4-BE49-F238E27FC236}">
                <a16:creationId xmlns:a16="http://schemas.microsoft.com/office/drawing/2014/main" id="{B46268F3-AEE0-498B-B07E-98923907B0D2}"/>
              </a:ext>
            </a:extLst>
          </p:cNvPr>
          <p:cNvSpPr/>
          <p:nvPr/>
        </p:nvSpPr>
        <p:spPr>
          <a:xfrm>
            <a:off x="9450879" y="5324483"/>
            <a:ext cx="2141488" cy="504818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Responsabilità dopo il mandato</a:t>
            </a:r>
            <a:endParaRPr lang="it-IT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A703250-22CE-4948-811C-00817A062B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41975" r="43613" b="9100"/>
          <a:stretch/>
        </p:blipFill>
        <p:spPr>
          <a:xfrm>
            <a:off x="5762726" y="3357225"/>
            <a:ext cx="2573867" cy="3355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890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62163DB6-3EE7-474C-8726-1A05F7DE4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119A8F-B088-4D1F-A5E3-4D2357BF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3062" y="4127644"/>
            <a:ext cx="8131550" cy="11262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Dai </a:t>
            </a:r>
            <a:r>
              <a:rPr lang="en-US" sz="1800" dirty="0" err="1">
                <a:solidFill>
                  <a:schemeClr val="tx1"/>
                </a:solidFill>
              </a:rPr>
              <a:t>Consoli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agli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èdili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92409EA-A8E4-4FD0-90C5-0B21214D6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1864865"/>
            <a:ext cx="8690330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Le </a:t>
            </a:r>
            <a:r>
              <a:rPr lang="en-US" sz="5400" dirty="0" err="1"/>
              <a:t>magistrature</a:t>
            </a:r>
            <a:r>
              <a:rPr lang="en-US" sz="5400" dirty="0"/>
              <a:t> </a:t>
            </a:r>
            <a:r>
              <a:rPr lang="en-US" sz="5400" dirty="0" err="1"/>
              <a:t>romane</a:t>
            </a:r>
            <a:endParaRPr lang="en-US" sz="5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3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129370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4604D5-687B-4ADD-8018-B48A75E4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/>
              <a:t>Consolato</a:t>
            </a:r>
          </a:p>
        </p:txBody>
      </p:sp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1987E9C8-BDA7-418E-8373-91CC43DAB4BC}"/>
              </a:ext>
            </a:extLst>
          </p:cNvPr>
          <p:cNvSpPr/>
          <p:nvPr/>
        </p:nvSpPr>
        <p:spPr>
          <a:xfrm>
            <a:off x="4614333" y="2418603"/>
            <a:ext cx="2963333" cy="165946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CONSOLATO</a:t>
            </a:r>
            <a:r>
              <a:rPr lang="it-IT" dirty="0"/>
              <a:t> </a:t>
            </a:r>
          </a:p>
          <a:p>
            <a:pPr algn="ctr"/>
            <a:r>
              <a:rPr lang="it-IT" dirty="0"/>
              <a:t>massima carica della repubblica</a:t>
            </a:r>
          </a:p>
        </p:txBody>
      </p:sp>
      <p:sp>
        <p:nvSpPr>
          <p:cNvPr id="4" name="Freccia a sinistra 3">
            <a:extLst>
              <a:ext uri="{FF2B5EF4-FFF2-40B4-BE49-F238E27FC236}">
                <a16:creationId xmlns:a16="http://schemas.microsoft.com/office/drawing/2014/main" id="{100F413F-7713-44F2-A87A-09449E64FBD9}"/>
              </a:ext>
            </a:extLst>
          </p:cNvPr>
          <p:cNvSpPr/>
          <p:nvPr/>
        </p:nvSpPr>
        <p:spPr>
          <a:xfrm>
            <a:off x="3170769" y="2593664"/>
            <a:ext cx="1422400" cy="1159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Potere</a:t>
            </a:r>
          </a:p>
          <a:p>
            <a:pPr algn="ctr"/>
            <a:r>
              <a:rPr lang="it-IT" dirty="0"/>
              <a:t>militare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97CFE9E-8DCB-40F5-B846-005AEBAA36B2}"/>
              </a:ext>
            </a:extLst>
          </p:cNvPr>
          <p:cNvSpPr/>
          <p:nvPr/>
        </p:nvSpPr>
        <p:spPr>
          <a:xfrm>
            <a:off x="556683" y="2548467"/>
            <a:ext cx="2658533" cy="10837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Comando Esercito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Accordi internazionali (ratificati dal senato)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8EEA1AA4-09AB-4DD3-BDFA-8F0929BBB027}"/>
              </a:ext>
            </a:extLst>
          </p:cNvPr>
          <p:cNvSpPr/>
          <p:nvPr/>
        </p:nvSpPr>
        <p:spPr>
          <a:xfrm>
            <a:off x="7581898" y="2693163"/>
            <a:ext cx="1422400" cy="11103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Potere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civile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9537B21-5CEE-4192-878E-1B1CCEF6B417}"/>
              </a:ext>
            </a:extLst>
          </p:cNvPr>
          <p:cNvSpPr/>
          <p:nvPr/>
        </p:nvSpPr>
        <p:spPr>
          <a:xfrm>
            <a:off x="9144002" y="918633"/>
            <a:ext cx="2658533" cy="7323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Convocano il Senato e i Comizi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A1220C3-380C-4B47-B508-91FB5CACA09A}"/>
              </a:ext>
            </a:extLst>
          </p:cNvPr>
          <p:cNvSpPr/>
          <p:nvPr/>
        </p:nvSpPr>
        <p:spPr>
          <a:xfrm>
            <a:off x="9144001" y="1820332"/>
            <a:ext cx="2658533" cy="660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Fanno eseguire le loro decisioni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C48CF64-C698-4E67-AD88-FE702998F4CB}"/>
              </a:ext>
            </a:extLst>
          </p:cNvPr>
          <p:cNvSpPr/>
          <p:nvPr/>
        </p:nvSpPr>
        <p:spPr>
          <a:xfrm>
            <a:off x="9144000" y="2611966"/>
            <a:ext cx="2658533" cy="1100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Editti su Amministrazione e Giustizia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86C4A49-AF1A-4B98-898F-295F2633D5D9}"/>
              </a:ext>
            </a:extLst>
          </p:cNvPr>
          <p:cNvSpPr/>
          <p:nvPr/>
        </p:nvSpPr>
        <p:spPr>
          <a:xfrm>
            <a:off x="9144000" y="3843866"/>
            <a:ext cx="2658533" cy="7408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Controllano ordine pubblico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E8E2DA3-8EF7-40AC-BB34-15168426834A}"/>
              </a:ext>
            </a:extLst>
          </p:cNvPr>
          <p:cNvSpPr/>
          <p:nvPr/>
        </p:nvSpPr>
        <p:spPr>
          <a:xfrm>
            <a:off x="9144000" y="4707466"/>
            <a:ext cx="2658533" cy="5418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Potere di coercizione</a:t>
            </a:r>
          </a:p>
        </p:txBody>
      </p:sp>
      <p:sp>
        <p:nvSpPr>
          <p:cNvPr id="13" name="Callout: linea 12">
            <a:extLst>
              <a:ext uri="{FF2B5EF4-FFF2-40B4-BE49-F238E27FC236}">
                <a16:creationId xmlns:a16="http://schemas.microsoft.com/office/drawing/2014/main" id="{6AB698FF-6B7F-4BA3-AC02-321435D1F15C}"/>
              </a:ext>
            </a:extLst>
          </p:cNvPr>
          <p:cNvSpPr/>
          <p:nvPr/>
        </p:nvSpPr>
        <p:spPr>
          <a:xfrm>
            <a:off x="7120466" y="4748587"/>
            <a:ext cx="1744133" cy="660401"/>
          </a:xfrm>
          <a:prstGeom prst="borderCallout1">
            <a:avLst>
              <a:gd name="adj1" fmla="val 50739"/>
              <a:gd name="adj2" fmla="val 1376"/>
              <a:gd name="adj3" fmla="val -16912"/>
              <a:gd name="adj4" fmla="val -3930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Carica annuale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7C0736E-0E89-4A81-8E96-0CCD29775DF0}"/>
              </a:ext>
            </a:extLst>
          </p:cNvPr>
          <p:cNvSpPr txBox="1"/>
          <p:nvPr/>
        </p:nvSpPr>
        <p:spPr>
          <a:xfrm>
            <a:off x="5291666" y="4131733"/>
            <a:ext cx="2573867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/>
              <a:t>per evitare abusi</a:t>
            </a:r>
          </a:p>
        </p:txBody>
      </p:sp>
      <p:sp>
        <p:nvSpPr>
          <p:cNvPr id="15" name="Callout: linea 14">
            <a:extLst>
              <a:ext uri="{FF2B5EF4-FFF2-40B4-BE49-F238E27FC236}">
                <a16:creationId xmlns:a16="http://schemas.microsoft.com/office/drawing/2014/main" id="{9A7D5DA3-1E02-4E23-AEA0-F6DA5D2B3644}"/>
              </a:ext>
            </a:extLst>
          </p:cNvPr>
          <p:cNvSpPr/>
          <p:nvPr/>
        </p:nvSpPr>
        <p:spPr>
          <a:xfrm>
            <a:off x="3860801" y="4748587"/>
            <a:ext cx="1744133" cy="492279"/>
          </a:xfrm>
          <a:prstGeom prst="borderCallout1">
            <a:avLst>
              <a:gd name="adj1" fmla="val 50739"/>
              <a:gd name="adj2" fmla="val 98463"/>
              <a:gd name="adj3" fmla="val -24439"/>
              <a:gd name="adj4" fmla="val 13156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 consoli</a:t>
            </a:r>
          </a:p>
        </p:txBody>
      </p:sp>
      <p:sp>
        <p:nvSpPr>
          <p:cNvPr id="16" name="Callout: linea 15">
            <a:extLst>
              <a:ext uri="{FF2B5EF4-FFF2-40B4-BE49-F238E27FC236}">
                <a16:creationId xmlns:a16="http://schemas.microsoft.com/office/drawing/2014/main" id="{EC936887-AE39-49CA-98E6-D10690D66B0F}"/>
              </a:ext>
            </a:extLst>
          </p:cNvPr>
          <p:cNvSpPr/>
          <p:nvPr/>
        </p:nvSpPr>
        <p:spPr>
          <a:xfrm>
            <a:off x="3860801" y="5402338"/>
            <a:ext cx="1744133" cy="492279"/>
          </a:xfrm>
          <a:prstGeom prst="borderCallout1">
            <a:avLst>
              <a:gd name="adj1" fmla="val 50739"/>
              <a:gd name="adj2" fmla="val 98463"/>
              <a:gd name="adj3" fmla="val -158645"/>
              <a:gd name="adj4" fmla="val 14224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Diritto di veto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2C83ADDD-0EC6-422F-BF20-A52417896F9F}"/>
              </a:ext>
            </a:extLst>
          </p:cNvPr>
          <p:cNvSpPr/>
          <p:nvPr/>
        </p:nvSpPr>
        <p:spPr>
          <a:xfrm>
            <a:off x="466200" y="395816"/>
            <a:ext cx="1828800" cy="104563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Carica dotata di </a:t>
            </a:r>
            <a:r>
              <a:rPr lang="it-IT" b="1" dirty="0" err="1">
                <a:solidFill>
                  <a:schemeClr val="tx1"/>
                </a:solidFill>
              </a:rPr>
              <a:t>imperium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7" name="Stella a 5 punte 16">
            <a:extLst>
              <a:ext uri="{FF2B5EF4-FFF2-40B4-BE49-F238E27FC236}">
                <a16:creationId xmlns:a16="http://schemas.microsoft.com/office/drawing/2014/main" id="{18A17D40-13E7-49E4-84E8-DFAFB0F3500F}"/>
              </a:ext>
            </a:extLst>
          </p:cNvPr>
          <p:cNvSpPr/>
          <p:nvPr/>
        </p:nvSpPr>
        <p:spPr>
          <a:xfrm>
            <a:off x="6357156" y="1593181"/>
            <a:ext cx="1911928" cy="1039283"/>
          </a:xfrm>
          <a:prstGeom prst="star5">
            <a:avLst>
              <a:gd name="adj" fmla="val 33568"/>
              <a:gd name="hf" fmla="val 105146"/>
              <a:gd name="vf" fmla="val 11055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eponimo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72A167B3-D9DA-44E4-818F-F91C371F1F8C}"/>
              </a:ext>
            </a:extLst>
          </p:cNvPr>
          <p:cNvGrpSpPr/>
          <p:nvPr/>
        </p:nvGrpSpPr>
        <p:grpSpPr>
          <a:xfrm>
            <a:off x="1220261" y="4858606"/>
            <a:ext cx="1665316" cy="1859482"/>
            <a:chOff x="1220261" y="4858606"/>
            <a:chExt cx="1665316" cy="1859482"/>
          </a:xfrm>
        </p:grpSpPr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832AF7BB-1789-4A36-87D3-E56D66183C38}"/>
                </a:ext>
              </a:extLst>
            </p:cNvPr>
            <p:cNvSpPr/>
            <p:nvPr/>
          </p:nvSpPr>
          <p:spPr>
            <a:xfrm>
              <a:off x="1220261" y="4858606"/>
              <a:ext cx="1665316" cy="18594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ButtonPour">
                <a:avLst>
                  <a:gd name="adj1" fmla="val 10468793"/>
                  <a:gd name="adj2" fmla="val 62269"/>
                </a:avLst>
              </a:prstTxWarp>
              <a:spAutoFit/>
            </a:bodyPr>
            <a:lstStyle/>
            <a:p>
              <a:pPr algn="ctr"/>
              <a:r>
                <a:rPr lang="it-IT" sz="5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Ex consoli </a:t>
              </a:r>
            </a:p>
            <a:p>
              <a:pPr algn="ctr"/>
              <a:endParaRPr lang="it-IT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r>
                <a:rPr lang="it-IT" sz="5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ex pretori</a:t>
              </a:r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9C819A6F-5FCC-4B73-AF78-BD9532B9C812}"/>
                </a:ext>
              </a:extLst>
            </p:cNvPr>
            <p:cNvSpPr/>
            <p:nvPr/>
          </p:nvSpPr>
          <p:spPr>
            <a:xfrm>
              <a:off x="1512915" y="5258424"/>
              <a:ext cx="1080009" cy="105984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it-IT" sz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SENATO</a:t>
              </a:r>
              <a:endPara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7196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E78FB0-4E29-4804-9C7E-5117BFE3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5400" dirty="0"/>
              <a:t>Pretura</a:t>
            </a:r>
            <a:endParaRPr lang="it-IT" sz="5400" dirty="0">
              <a:solidFill>
                <a:schemeClr val="tx1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C69AD1-463D-4727-AAD3-C3E8E0E8A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chemeClr val="tx1"/>
                </a:solidFill>
              </a:rPr>
              <a:t>dotati di </a:t>
            </a:r>
            <a:r>
              <a:rPr lang="it-IT" sz="2000" b="1" i="1" dirty="0" err="1">
                <a:solidFill>
                  <a:schemeClr val="tx1"/>
                </a:solidFill>
              </a:rPr>
              <a:t>imperium</a:t>
            </a:r>
            <a:endParaRPr lang="it-IT" sz="2000" b="1" i="1" dirty="0">
              <a:solidFill>
                <a:schemeClr val="tx1"/>
              </a:solidFill>
            </a:endParaRPr>
          </a:p>
          <a:p>
            <a:r>
              <a:rPr lang="it-IT" sz="2000" dirty="0">
                <a:solidFill>
                  <a:schemeClr val="tx1"/>
                </a:solidFill>
              </a:rPr>
              <a:t>Amministrano la giustizia</a:t>
            </a:r>
          </a:p>
          <a:p>
            <a:r>
              <a:rPr lang="it-IT" sz="2000" dirty="0">
                <a:solidFill>
                  <a:schemeClr val="tx1"/>
                </a:solidFill>
              </a:rPr>
              <a:t>Interpretano le leggi vigenti</a:t>
            </a:r>
          </a:p>
          <a:p>
            <a:r>
              <a:rPr lang="it-IT" sz="2000" dirty="0">
                <a:solidFill>
                  <a:schemeClr val="tx1"/>
                </a:solidFill>
              </a:rPr>
              <a:t>Creano nuovo diritto</a:t>
            </a:r>
          </a:p>
          <a:p>
            <a:pPr marL="0" indent="0">
              <a:buNone/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2DAD33-7FB4-44CD-B194-F29016CF899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303558" y="2610198"/>
            <a:ext cx="3992563" cy="5762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36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Pretori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26324AC-AD74-4F0F-A810-D8B61B82C2C4}"/>
              </a:ext>
            </a:extLst>
          </p:cNvPr>
          <p:cNvSpPr/>
          <p:nvPr/>
        </p:nvSpPr>
        <p:spPr>
          <a:xfrm>
            <a:off x="1693333" y="4354384"/>
            <a:ext cx="4944534" cy="812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Editto in cui dichiarano o aggiornano le norme a cui si sarebbero attenuti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6234A80D-B2A1-4319-B604-12814CFF90A9}"/>
              </a:ext>
            </a:extLst>
          </p:cNvPr>
          <p:cNvGrpSpPr/>
          <p:nvPr/>
        </p:nvGrpSpPr>
        <p:grpSpPr>
          <a:xfrm>
            <a:off x="1981200" y="5251850"/>
            <a:ext cx="4114800" cy="1301350"/>
            <a:chOff x="1981200" y="5251850"/>
            <a:chExt cx="4114800" cy="1301350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6833D884-343A-4838-8B6F-8209B994E6CB}"/>
                </a:ext>
              </a:extLst>
            </p:cNvPr>
            <p:cNvSpPr/>
            <p:nvPr/>
          </p:nvSpPr>
          <p:spPr>
            <a:xfrm>
              <a:off x="1981200" y="5740400"/>
              <a:ext cx="4114800" cy="812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Editti dei pretori erano raccolti in una sorta di «codice di leggi»</a:t>
              </a:r>
            </a:p>
          </p:txBody>
        </p:sp>
        <p:sp>
          <p:nvSpPr>
            <p:cNvPr id="9" name="Freccia in giù 8">
              <a:extLst>
                <a:ext uri="{FF2B5EF4-FFF2-40B4-BE49-F238E27FC236}">
                  <a16:creationId xmlns:a16="http://schemas.microsoft.com/office/drawing/2014/main" id="{70BC309D-A9EC-4A27-8194-8445F3E2BC4B}"/>
                </a:ext>
              </a:extLst>
            </p:cNvPr>
            <p:cNvSpPr/>
            <p:nvPr/>
          </p:nvSpPr>
          <p:spPr>
            <a:xfrm>
              <a:off x="3733800" y="5251850"/>
              <a:ext cx="863600" cy="4038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Ovale 10">
            <a:extLst>
              <a:ext uri="{FF2B5EF4-FFF2-40B4-BE49-F238E27FC236}">
                <a16:creationId xmlns:a16="http://schemas.microsoft.com/office/drawing/2014/main" id="{C3740B27-0650-4B9A-95D7-CF33EFAFCACE}"/>
              </a:ext>
            </a:extLst>
          </p:cNvPr>
          <p:cNvSpPr/>
          <p:nvPr/>
        </p:nvSpPr>
        <p:spPr>
          <a:xfrm>
            <a:off x="514292" y="304800"/>
            <a:ext cx="1798603" cy="104563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Cariche dotate di </a:t>
            </a:r>
            <a:r>
              <a:rPr lang="it-IT" b="1" dirty="0" err="1">
                <a:solidFill>
                  <a:schemeClr val="tx1"/>
                </a:solidFill>
              </a:rPr>
              <a:t>imperium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6" name="Parentesi graffa chiusa 15">
            <a:extLst>
              <a:ext uri="{FF2B5EF4-FFF2-40B4-BE49-F238E27FC236}">
                <a16:creationId xmlns:a16="http://schemas.microsoft.com/office/drawing/2014/main" id="{7D80462F-921E-44CC-9354-0186E9B3B8DC}"/>
              </a:ext>
            </a:extLst>
          </p:cNvPr>
          <p:cNvSpPr/>
          <p:nvPr/>
        </p:nvSpPr>
        <p:spPr>
          <a:xfrm>
            <a:off x="6180667" y="1774247"/>
            <a:ext cx="914400" cy="22481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1FB8C27-92FE-4CF4-9F4B-52309530E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3" y="3186460"/>
            <a:ext cx="4846320" cy="341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Gruppo 18">
            <a:extLst>
              <a:ext uri="{FF2B5EF4-FFF2-40B4-BE49-F238E27FC236}">
                <a16:creationId xmlns:a16="http://schemas.microsoft.com/office/drawing/2014/main" id="{B24BAE9A-65B2-4A6E-B2B3-773CE35A7246}"/>
              </a:ext>
            </a:extLst>
          </p:cNvPr>
          <p:cNvGrpSpPr/>
          <p:nvPr/>
        </p:nvGrpSpPr>
        <p:grpSpPr>
          <a:xfrm>
            <a:off x="9630805" y="251684"/>
            <a:ext cx="1665316" cy="1859482"/>
            <a:chOff x="1220261" y="4858606"/>
            <a:chExt cx="1665316" cy="1859482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0DCB797D-2AC1-47AF-969E-18C127AA1D52}"/>
                </a:ext>
              </a:extLst>
            </p:cNvPr>
            <p:cNvSpPr/>
            <p:nvPr/>
          </p:nvSpPr>
          <p:spPr>
            <a:xfrm>
              <a:off x="1220261" y="4858606"/>
              <a:ext cx="1665316" cy="18594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ButtonPour">
                <a:avLst>
                  <a:gd name="adj1" fmla="val 10468793"/>
                  <a:gd name="adj2" fmla="val 62269"/>
                </a:avLst>
              </a:prstTxWarp>
              <a:spAutoFit/>
            </a:bodyPr>
            <a:lstStyle/>
            <a:p>
              <a:pPr algn="ctr"/>
              <a:r>
                <a:rPr lang="it-IT" sz="5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Ex consoli </a:t>
              </a:r>
            </a:p>
            <a:p>
              <a:pPr algn="ctr"/>
              <a:endParaRPr lang="it-IT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r>
                <a:rPr lang="it-IT" sz="5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ex pretori</a:t>
              </a:r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62DACCB9-B0A9-4A86-8165-670403B50DCA}"/>
                </a:ext>
              </a:extLst>
            </p:cNvPr>
            <p:cNvSpPr/>
            <p:nvPr/>
          </p:nvSpPr>
          <p:spPr>
            <a:xfrm>
              <a:off x="1512915" y="5258424"/>
              <a:ext cx="1080009" cy="105984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it-IT" sz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SENATO</a:t>
              </a:r>
              <a:endPara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8825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E78FB0-4E29-4804-9C7E-5117BFE3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5400" dirty="0"/>
              <a:t>Dittatura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2F94637-9815-4EDC-81DF-7A776EC38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4714346" cy="3777622"/>
          </a:xfrm>
        </p:spPr>
        <p:txBody>
          <a:bodyPr/>
          <a:lstStyle/>
          <a:p>
            <a:r>
              <a:rPr lang="it-IT" sz="2000" dirty="0">
                <a:solidFill>
                  <a:schemeClr val="tx1"/>
                </a:solidFill>
              </a:rPr>
              <a:t>dotato di </a:t>
            </a:r>
            <a:r>
              <a:rPr lang="it-IT" sz="2000" b="1" i="1" dirty="0" err="1">
                <a:solidFill>
                  <a:schemeClr val="tx1"/>
                </a:solidFill>
              </a:rPr>
              <a:t>imperium</a:t>
            </a:r>
            <a:endParaRPr lang="it-IT" sz="2000" b="1" i="1" dirty="0">
              <a:solidFill>
                <a:schemeClr val="tx1"/>
              </a:solidFill>
            </a:endParaRPr>
          </a:p>
          <a:p>
            <a:r>
              <a:rPr lang="it-IT" sz="2000" dirty="0">
                <a:solidFill>
                  <a:schemeClr val="tx1"/>
                </a:solidFill>
              </a:rPr>
              <a:t>Solo in caso di minaccia esterna imminente</a:t>
            </a:r>
          </a:p>
          <a:p>
            <a:r>
              <a:rPr lang="it-IT" sz="2000" dirty="0">
                <a:solidFill>
                  <a:schemeClr val="tx1"/>
                </a:solidFill>
              </a:rPr>
              <a:t>Senato nomina un dittatore</a:t>
            </a:r>
          </a:p>
          <a:p>
            <a:r>
              <a:rPr lang="it-IT" sz="2000" dirty="0">
                <a:solidFill>
                  <a:schemeClr val="tx1"/>
                </a:solidFill>
              </a:rPr>
              <a:t>Carattere eccezionale e straordinario</a:t>
            </a:r>
          </a:p>
          <a:p>
            <a:r>
              <a:rPr lang="it-IT" sz="2000" dirty="0">
                <a:solidFill>
                  <a:schemeClr val="tx1"/>
                </a:solidFill>
              </a:rPr>
              <a:t>Ha tutti i poteri fino alla fine dell’emergenza, ma </a:t>
            </a:r>
            <a:r>
              <a:rPr lang="it-IT" sz="2000" b="1" u="sng" dirty="0">
                <a:solidFill>
                  <a:schemeClr val="tx1"/>
                </a:solidFill>
              </a:rPr>
              <a:t>non più di 6 mesi</a:t>
            </a:r>
          </a:p>
          <a:p>
            <a:endParaRPr lang="it-IT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C3740B27-0650-4B9A-95D7-CF33EFAFCACE}"/>
              </a:ext>
            </a:extLst>
          </p:cNvPr>
          <p:cNvSpPr/>
          <p:nvPr/>
        </p:nvSpPr>
        <p:spPr>
          <a:xfrm>
            <a:off x="687388" y="424604"/>
            <a:ext cx="1828800" cy="104563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Carica dotata di </a:t>
            </a:r>
            <a:r>
              <a:rPr lang="it-IT" b="1" dirty="0" err="1">
                <a:solidFill>
                  <a:schemeClr val="tx1"/>
                </a:solidFill>
              </a:rPr>
              <a:t>imperium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496C61D4-BB9F-4947-8CC3-BA378405DF92}"/>
              </a:ext>
            </a:extLst>
          </p:cNvPr>
          <p:cNvSpPr txBox="1">
            <a:spLocks/>
          </p:cNvSpPr>
          <p:nvPr/>
        </p:nvSpPr>
        <p:spPr>
          <a:xfrm>
            <a:off x="8199438" y="3860003"/>
            <a:ext cx="2129896" cy="576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it-IT" sz="36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Dittatore</a:t>
            </a:r>
          </a:p>
        </p:txBody>
      </p:sp>
      <p:sp>
        <p:nvSpPr>
          <p:cNvPr id="17" name="Parentesi graffa chiusa 16">
            <a:extLst>
              <a:ext uri="{FF2B5EF4-FFF2-40B4-BE49-F238E27FC236}">
                <a16:creationId xmlns:a16="http://schemas.microsoft.com/office/drawing/2014/main" id="{BC284A27-9647-4D3E-86A5-61DD1C749881}"/>
              </a:ext>
            </a:extLst>
          </p:cNvPr>
          <p:cNvSpPr/>
          <p:nvPr/>
        </p:nvSpPr>
        <p:spPr>
          <a:xfrm>
            <a:off x="7048768" y="2062378"/>
            <a:ext cx="914400" cy="41715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9406EBD-07DB-44F1-801C-203A31119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75" y="1306721"/>
            <a:ext cx="2540579" cy="510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83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animBg="1"/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2EC7880-C5D9-40A8-A6B0-3198AD07AD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5610EF0A-8F7D-4349-9683-90C6BEAC71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212"/>
          <a:stretch/>
        </p:blipFill>
        <p:spPr>
          <a:xfrm>
            <a:off x="4619543" y="4748"/>
            <a:ext cx="7572457" cy="684850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49420C6-9FC9-4779-9B6D-4A59E48B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 fontScale="90000"/>
          </a:bodyPr>
          <a:lstStyle/>
          <a:p>
            <a:r>
              <a:rPr lang="it-IT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Fascio littorio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01E1AE2-700C-46C3-9AF6-F7C1AB790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3" y="1668087"/>
            <a:ext cx="3650278" cy="1623753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20000"/>
                  <a:lumOff val="80000"/>
                </a:schemeClr>
              </a:buClr>
            </a:pPr>
            <a:r>
              <a:rPr lang="it-IT" dirty="0"/>
              <a:t>LITTORI: scorta armata che accompagnava i magistrati nelle loro apparizioni pubbliche (o sul campo di battaglia)</a:t>
            </a:r>
          </a:p>
        </p:txBody>
      </p:sp>
      <p:sp>
        <p:nvSpPr>
          <p:cNvPr id="3" name="Callout: freccia in su 2">
            <a:extLst>
              <a:ext uri="{FF2B5EF4-FFF2-40B4-BE49-F238E27FC236}">
                <a16:creationId xmlns:a16="http://schemas.microsoft.com/office/drawing/2014/main" id="{A638B317-3393-4E43-B0C8-E41638265795}"/>
              </a:ext>
            </a:extLst>
          </p:cNvPr>
          <p:cNvSpPr/>
          <p:nvPr/>
        </p:nvSpPr>
        <p:spPr>
          <a:xfrm>
            <a:off x="5237018" y="2165466"/>
            <a:ext cx="3517436" cy="207818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dirty="0"/>
              <a:t>FASCES</a:t>
            </a:r>
            <a:endParaRPr lang="it-IT" b="1" i="1" dirty="0"/>
          </a:p>
          <a:p>
            <a:pPr algn="ctr"/>
            <a:r>
              <a:rPr lang="it-IT" dirty="0"/>
              <a:t>bastoni d’olmo o di betulla, tenuti stretti da cinghie </a:t>
            </a:r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(SIMBOLO DI COESIONE) </a:t>
            </a:r>
          </a:p>
        </p:txBody>
      </p:sp>
      <p:sp>
        <p:nvSpPr>
          <p:cNvPr id="9" name="Callout: freccia in su 8">
            <a:extLst>
              <a:ext uri="{FF2B5EF4-FFF2-40B4-BE49-F238E27FC236}">
                <a16:creationId xmlns:a16="http://schemas.microsoft.com/office/drawing/2014/main" id="{30DFAFAA-48B1-4105-8494-CBCDEB862380}"/>
              </a:ext>
            </a:extLst>
          </p:cNvPr>
          <p:cNvSpPr/>
          <p:nvPr/>
        </p:nvSpPr>
        <p:spPr>
          <a:xfrm>
            <a:off x="6353694" y="4326184"/>
            <a:ext cx="3517436" cy="207818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dirty="0"/>
              <a:t>FASCES</a:t>
            </a:r>
            <a:endParaRPr lang="it-IT" b="1" i="1" dirty="0"/>
          </a:p>
          <a:p>
            <a:pPr algn="ctr"/>
            <a:r>
              <a:rPr lang="it-IT" dirty="0"/>
              <a:t>Al centro c’era un’ascia </a:t>
            </a:r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(SIMBOLO DI FORZA) </a:t>
            </a:r>
          </a:p>
        </p:txBody>
      </p:sp>
      <p:sp>
        <p:nvSpPr>
          <p:cNvPr id="10" name="Segnaposto contenuto 6">
            <a:extLst>
              <a:ext uri="{FF2B5EF4-FFF2-40B4-BE49-F238E27FC236}">
                <a16:creationId xmlns:a16="http://schemas.microsoft.com/office/drawing/2014/main" id="{57C23A83-307C-4A17-95A5-600DAAC1E4B4}"/>
              </a:ext>
            </a:extLst>
          </p:cNvPr>
          <p:cNvSpPr txBox="1">
            <a:spLocks/>
          </p:cNvSpPr>
          <p:nvPr/>
        </p:nvSpPr>
        <p:spPr>
          <a:xfrm>
            <a:off x="102190" y="3356956"/>
            <a:ext cx="3650278" cy="1259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20000"/>
                  <a:lumOff val="80000"/>
                </a:schemeClr>
              </a:buClr>
            </a:pPr>
            <a:r>
              <a:rPr lang="it-IT" dirty="0"/>
              <a:t>Portavano in spalla i </a:t>
            </a:r>
            <a:r>
              <a:rPr lang="it-IT" b="1" i="1" dirty="0" err="1"/>
              <a:t>fasces</a:t>
            </a:r>
            <a:r>
              <a:rPr lang="it-IT" i="1" dirty="0"/>
              <a:t>*, </a:t>
            </a:r>
            <a:r>
              <a:rPr lang="it-IT" i="1" u="sng" dirty="0"/>
              <a:t>simbolo dei magistrati rivestiti di IMPERIUM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5923EA5-AC46-4F89-A82D-039CFFA8F405}"/>
              </a:ext>
            </a:extLst>
          </p:cNvPr>
          <p:cNvSpPr/>
          <p:nvPr/>
        </p:nvSpPr>
        <p:spPr>
          <a:xfrm>
            <a:off x="649224" y="5042109"/>
            <a:ext cx="3241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20000"/>
                  <a:lumOff val="80000"/>
                </a:schemeClr>
              </a:buClr>
            </a:pPr>
            <a:r>
              <a:rPr lang="it-IT" dirty="0"/>
              <a:t>I </a:t>
            </a:r>
            <a:r>
              <a:rPr lang="it-IT" b="1" i="1" dirty="0" err="1"/>
              <a:t>fasces</a:t>
            </a:r>
            <a:r>
              <a:rPr lang="it-IT" dirty="0"/>
              <a:t> attestavano il loro potere di condannare alla fustigazione o addirittura di mettere a morte.</a:t>
            </a:r>
          </a:p>
        </p:txBody>
      </p:sp>
    </p:spTree>
    <p:extLst>
      <p:ext uri="{BB962C8B-B14F-4D97-AF65-F5344CB8AC3E}">
        <p14:creationId xmlns:p14="http://schemas.microsoft.com/office/powerpoint/2010/main" val="925488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animBg="1"/>
      <p:bldP spid="9" grpId="0" animBg="1"/>
      <p:bldP spid="10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2EC7880-C5D9-40A8-A6B0-3198AD07AD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5610EF0A-8F7D-4349-9683-90C6BEAC71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212"/>
          <a:stretch/>
        </p:blipFill>
        <p:spPr>
          <a:xfrm>
            <a:off x="4619543" y="4748"/>
            <a:ext cx="7572457" cy="684850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49420C6-9FC9-4779-9B6D-4A59E48B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 fontScale="90000"/>
          </a:bodyPr>
          <a:lstStyle/>
          <a:p>
            <a:r>
              <a:rPr lang="it-IT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Fascio littorio</a:t>
            </a:r>
          </a:p>
        </p:txBody>
      </p:sp>
      <p:sp>
        <p:nvSpPr>
          <p:cNvPr id="10" name="Segnaposto contenuto 6">
            <a:extLst>
              <a:ext uri="{FF2B5EF4-FFF2-40B4-BE49-F238E27FC236}">
                <a16:creationId xmlns:a16="http://schemas.microsoft.com/office/drawing/2014/main" id="{57C23A83-307C-4A17-95A5-600DAAC1E4B4}"/>
              </a:ext>
            </a:extLst>
          </p:cNvPr>
          <p:cNvSpPr txBox="1">
            <a:spLocks/>
          </p:cNvSpPr>
          <p:nvPr/>
        </p:nvSpPr>
        <p:spPr>
          <a:xfrm>
            <a:off x="604672" y="1920944"/>
            <a:ext cx="3650278" cy="1259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</a:pPr>
            <a:r>
              <a:rPr lang="it-IT" dirty="0"/>
              <a:t>SETTECENTO, durante le rivoluzioni americana e francese</a:t>
            </a:r>
            <a:endParaRPr lang="it-IT" i="1" u="sng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5923EA5-AC46-4F89-A82D-039CFFA8F405}"/>
              </a:ext>
            </a:extLst>
          </p:cNvPr>
          <p:cNvSpPr/>
          <p:nvPr/>
        </p:nvSpPr>
        <p:spPr>
          <a:xfrm>
            <a:off x="604672" y="3076997"/>
            <a:ext cx="3241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</a:pPr>
            <a:r>
              <a:rPr lang="it-IT" dirty="0"/>
              <a:t>OTTOCENTO: movimento socialista (</a:t>
            </a:r>
            <a:r>
              <a:rPr lang="it-IT" dirty="0" err="1"/>
              <a:t>nb</a:t>
            </a:r>
            <a:r>
              <a:rPr lang="it-IT" dirty="0"/>
              <a:t>.  Insurrezione dei Fasci siciliani 1893-1894)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828E8E6-8FD5-41B3-B4B6-25CBB5B35B86}"/>
              </a:ext>
            </a:extLst>
          </p:cNvPr>
          <p:cNvSpPr/>
          <p:nvPr/>
        </p:nvSpPr>
        <p:spPr>
          <a:xfrm>
            <a:off x="604672" y="4502404"/>
            <a:ext cx="32411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20000"/>
                  <a:lumOff val="80000"/>
                </a:schemeClr>
              </a:buClr>
              <a:buFont typeface="Wingdings" panose="05000000000000000000" pitchFamily="2" charset="2"/>
              <a:buChar char="v"/>
            </a:pPr>
            <a:r>
              <a:rPr lang="it-IT" dirty="0"/>
              <a:t>NOVECENTO: Fasci di combattimento (1919), poi Partito nazionale fascista (1921) e poi emblema dello Stato italiano nel 1929</a:t>
            </a:r>
          </a:p>
        </p:txBody>
      </p:sp>
    </p:spTree>
    <p:extLst>
      <p:ext uri="{BB962C8B-B14F-4D97-AF65-F5344CB8AC3E}">
        <p14:creationId xmlns:p14="http://schemas.microsoft.com/office/powerpoint/2010/main" val="149746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B93D74-6AA0-48FA-84AA-E2A249A3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dirty="0"/>
              <a:t>Continuità delle istituzioni romane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AEC5E9-0E98-4902-BF70-BE521F95E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797" y="1884294"/>
            <a:ext cx="4619971" cy="583096"/>
          </a:xfrm>
        </p:spPr>
        <p:txBody>
          <a:bodyPr/>
          <a:lstStyle/>
          <a:p>
            <a:r>
              <a:rPr lang="it-IT" sz="2400" b="1" dirty="0"/>
              <a:t>MONARCHIA</a:t>
            </a:r>
            <a:r>
              <a:rPr lang="it-IT" dirty="0"/>
              <a:t> (VIII-VI secolo a.C.)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78D2758-8407-443B-84A9-7BF996A320F9}"/>
              </a:ext>
            </a:extLst>
          </p:cNvPr>
          <p:cNvSpPr txBox="1">
            <a:spLocks/>
          </p:cNvSpPr>
          <p:nvPr/>
        </p:nvSpPr>
        <p:spPr>
          <a:xfrm>
            <a:off x="5657090" y="3137452"/>
            <a:ext cx="3937484" cy="583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600" b="1" dirty="0"/>
              <a:t>REPUBBLICA</a:t>
            </a:r>
            <a:r>
              <a:rPr lang="it-IT" dirty="0"/>
              <a:t> (V-I secolo a.C.)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1E4E9B98-6EFC-4D71-B07B-703120E38F8D}"/>
              </a:ext>
            </a:extLst>
          </p:cNvPr>
          <p:cNvSpPr txBox="1">
            <a:spLocks/>
          </p:cNvSpPr>
          <p:nvPr/>
        </p:nvSpPr>
        <p:spPr>
          <a:xfrm>
            <a:off x="7947197" y="5261115"/>
            <a:ext cx="3639310" cy="58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/>
              <a:t>IMPERO</a:t>
            </a:r>
            <a:r>
              <a:rPr lang="it-IT" dirty="0"/>
              <a:t> (I-V secolo d.C.)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101B48BA-C6DB-4F91-A93C-61C136293879}"/>
              </a:ext>
            </a:extLst>
          </p:cNvPr>
          <p:cNvSpPr/>
          <p:nvPr/>
        </p:nvSpPr>
        <p:spPr>
          <a:xfrm>
            <a:off x="2589211" y="2531165"/>
            <a:ext cx="3937484" cy="41413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Si formano le istituzioni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3A572776-3064-4186-9B56-CADD52071F19}"/>
              </a:ext>
            </a:extLst>
          </p:cNvPr>
          <p:cNvSpPr/>
          <p:nvPr/>
        </p:nvSpPr>
        <p:spPr>
          <a:xfrm>
            <a:off x="6096000" y="3945834"/>
            <a:ext cx="5751443" cy="7620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Si mantengono le stesse istituzioni, ma mutano contenuto, ruolo e poteri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B5853AF0-CB96-401C-9A17-94C3BA4341CC}"/>
              </a:ext>
            </a:extLst>
          </p:cNvPr>
          <p:cNvSpPr/>
          <p:nvPr/>
        </p:nvSpPr>
        <p:spPr>
          <a:xfrm>
            <a:off x="6327912" y="3571460"/>
            <a:ext cx="397565" cy="298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su 8">
            <a:extLst>
              <a:ext uri="{FF2B5EF4-FFF2-40B4-BE49-F238E27FC236}">
                <a16:creationId xmlns:a16="http://schemas.microsoft.com/office/drawing/2014/main" id="{6EDBE897-2145-4A06-9971-30C6ACEA4BCF}"/>
              </a:ext>
            </a:extLst>
          </p:cNvPr>
          <p:cNvSpPr/>
          <p:nvPr/>
        </p:nvSpPr>
        <p:spPr>
          <a:xfrm>
            <a:off x="8525254" y="4933121"/>
            <a:ext cx="357809" cy="2981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D845CB5-85FA-4FB2-9575-5A4D2B5B7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72" y="3265002"/>
            <a:ext cx="3354918" cy="2123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1CB976EB-9355-43C5-A8C8-5A9F1D5313EB}"/>
              </a:ext>
            </a:extLst>
          </p:cNvPr>
          <p:cNvGrpSpPr/>
          <p:nvPr/>
        </p:nvGrpSpPr>
        <p:grpSpPr>
          <a:xfrm>
            <a:off x="5657090" y="1953151"/>
            <a:ext cx="5274694" cy="3891060"/>
            <a:chOff x="5657090" y="1953151"/>
            <a:chExt cx="5274694" cy="3891060"/>
          </a:xfrm>
        </p:grpSpPr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1BE3B780-2E24-457B-9D7A-E636366C1A5E}"/>
                </a:ext>
              </a:extLst>
            </p:cNvPr>
            <p:cNvSpPr/>
            <p:nvPr/>
          </p:nvSpPr>
          <p:spPr>
            <a:xfrm>
              <a:off x="5657090" y="2065867"/>
              <a:ext cx="4619971" cy="3778344"/>
            </a:xfrm>
            <a:prstGeom prst="arc">
              <a:avLst>
                <a:gd name="adj1" fmla="val 13355653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002DA3C1-4F2F-4C4D-8740-99B0F4819523}"/>
                </a:ext>
              </a:extLst>
            </p:cNvPr>
            <p:cNvSpPr/>
            <p:nvPr/>
          </p:nvSpPr>
          <p:spPr>
            <a:xfrm rot="1963084">
              <a:off x="7190797" y="1953151"/>
              <a:ext cx="3740987" cy="18247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030667"/>
                  <a:gd name="adj2" fmla="val 74881"/>
                </a:avLst>
              </a:prstTxWarp>
              <a:spAutoFit/>
            </a:bodyPr>
            <a:lstStyle/>
            <a:p>
              <a:pPr algn="ctr"/>
              <a:r>
                <a:rPr lang="it-IT" sz="5400" b="0" cap="none" spc="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Creazione graduale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6113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D6C7D-A8E4-4E6D-B7D6-4635D33A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/>
              <a:t>Questura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89136A-E635-40DF-AF6F-3873ED0A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997200"/>
            <a:ext cx="4223286" cy="2914022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chemeClr val="tx1"/>
                </a:solidFill>
              </a:rPr>
              <a:t>Riscossione delle tasse</a:t>
            </a:r>
          </a:p>
          <a:p>
            <a:r>
              <a:rPr lang="it-IT" sz="2000" b="1" dirty="0">
                <a:solidFill>
                  <a:schemeClr val="tx1"/>
                </a:solidFill>
              </a:rPr>
              <a:t>Amministrazione dell’erario </a:t>
            </a:r>
            <a:r>
              <a:rPr lang="it-IT" sz="2000" dirty="0">
                <a:solidFill>
                  <a:schemeClr val="tx1"/>
                </a:solidFill>
              </a:rPr>
              <a:t>(tesoro pubblico romano)</a:t>
            </a:r>
          </a:p>
          <a:p>
            <a:r>
              <a:rPr lang="it-IT" sz="2000" dirty="0">
                <a:solidFill>
                  <a:schemeClr val="tx1"/>
                </a:solidFill>
              </a:rPr>
              <a:t>Alcuni aspetti amministrazione della città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5E43C168-12C4-4D29-8AB2-7AF1BBC2692E}"/>
              </a:ext>
            </a:extLst>
          </p:cNvPr>
          <p:cNvSpPr txBox="1">
            <a:spLocks/>
          </p:cNvSpPr>
          <p:nvPr/>
        </p:nvSpPr>
        <p:spPr>
          <a:xfrm>
            <a:off x="7103357" y="3627703"/>
            <a:ext cx="2129896" cy="576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300" dirty="0">
                <a:solidFill>
                  <a:schemeClr val="accent2">
                    <a:lumMod val="50000"/>
                  </a:schemeClr>
                </a:solidFill>
              </a:rPr>
              <a:t>Questori</a:t>
            </a:r>
          </a:p>
        </p:txBody>
      </p:sp>
      <p:sp>
        <p:nvSpPr>
          <p:cNvPr id="12" name="Parentesi graffa chiusa 11">
            <a:extLst>
              <a:ext uri="{FF2B5EF4-FFF2-40B4-BE49-F238E27FC236}">
                <a16:creationId xmlns:a16="http://schemas.microsoft.com/office/drawing/2014/main" id="{6CC49ABC-905B-4B5B-85DF-23694E644FA7}"/>
              </a:ext>
            </a:extLst>
          </p:cNvPr>
          <p:cNvSpPr/>
          <p:nvPr/>
        </p:nvSpPr>
        <p:spPr>
          <a:xfrm>
            <a:off x="6278433" y="2878667"/>
            <a:ext cx="808299" cy="20743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F44561E-B4DF-4B07-A2D0-3CB204325EB2}"/>
              </a:ext>
            </a:extLst>
          </p:cNvPr>
          <p:cNvSpPr/>
          <p:nvPr/>
        </p:nvSpPr>
        <p:spPr>
          <a:xfrm>
            <a:off x="6096000" y="6689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i="1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Inizialmente erano 2 poi 4 poi aumentarono man mano che il territorio romano si ingrandiva fino a diventare 40!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EC390FE-7429-4F49-9112-09E85F694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88" y="4454211"/>
            <a:ext cx="4043449" cy="2089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3266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18BCA31-9EA8-430D-B118-42D4A5D74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168" y="393743"/>
            <a:ext cx="3782715" cy="2604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D9D6C7D-A8E4-4E6D-B7D6-4635D33A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/>
              <a:t>Censura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B7F49CC-CA1A-4043-93BE-1A90EA28B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739" y="2135366"/>
            <a:ext cx="5603876" cy="3932915"/>
          </a:xfrm>
        </p:spPr>
        <p:txBody>
          <a:bodyPr>
            <a:normAutofit fontScale="92500"/>
          </a:bodyPr>
          <a:lstStyle/>
          <a:p>
            <a:r>
              <a:rPr lang="it-IT" sz="2000" dirty="0">
                <a:solidFill>
                  <a:schemeClr val="tx1"/>
                </a:solidFill>
              </a:rPr>
              <a:t>Ripartiscono i cittadini nelle classi di censo (</a:t>
            </a:r>
            <a:r>
              <a:rPr lang="it-IT" sz="2000" b="1" dirty="0">
                <a:solidFill>
                  <a:schemeClr val="tx1"/>
                </a:solidFill>
              </a:rPr>
              <a:t>censimenti</a:t>
            </a:r>
            <a:r>
              <a:rPr lang="it-IT" sz="2000" dirty="0">
                <a:solidFill>
                  <a:schemeClr val="tx1"/>
                </a:solidFill>
              </a:rPr>
              <a:t>) per formare i </a:t>
            </a:r>
            <a:r>
              <a:rPr lang="it-IT" sz="2000" b="1" dirty="0">
                <a:solidFill>
                  <a:schemeClr val="tx1"/>
                </a:solidFill>
              </a:rPr>
              <a:t>comizi centuriati </a:t>
            </a:r>
            <a:r>
              <a:rPr lang="it-IT" sz="2000" dirty="0">
                <a:solidFill>
                  <a:schemeClr val="tx1"/>
                </a:solidFill>
              </a:rPr>
              <a:t>(operazione di 5 anni) Culmina nel rito purificatorio (LUSTRUM)</a:t>
            </a:r>
          </a:p>
          <a:p>
            <a:r>
              <a:rPr lang="it-IT" sz="2000" dirty="0">
                <a:solidFill>
                  <a:schemeClr val="tx1"/>
                </a:solidFill>
              </a:rPr>
              <a:t>Redigere le liste dei senatori</a:t>
            </a:r>
          </a:p>
          <a:p>
            <a:pPr marL="0" indent="0">
              <a:buNone/>
            </a:pPr>
            <a:r>
              <a:rPr lang="it-IT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</a:rPr>
              <a:t>AMMETTERE/ESPELLERE SENATORI</a:t>
            </a:r>
          </a:p>
          <a:p>
            <a:r>
              <a:rPr lang="it-IT" sz="2000" dirty="0">
                <a:solidFill>
                  <a:schemeClr val="tx1"/>
                </a:solidFill>
              </a:rPr>
              <a:t>In seguito controlleranno il comportamento dei senatori (</a:t>
            </a:r>
            <a:r>
              <a:rPr lang="it-IT" sz="2000" b="1" dirty="0">
                <a:solidFill>
                  <a:schemeClr val="tx1"/>
                </a:solidFill>
              </a:rPr>
              <a:t>nota censoria </a:t>
            </a:r>
            <a:r>
              <a:rPr lang="it-IT" sz="2000" dirty="0">
                <a:solidFill>
                  <a:schemeClr val="tx1"/>
                </a:solidFill>
              </a:rPr>
              <a:t>– espulsione dal senato)</a:t>
            </a:r>
          </a:p>
          <a:p>
            <a:r>
              <a:rPr lang="it-IT" sz="2000" dirty="0">
                <a:solidFill>
                  <a:schemeClr val="tx1"/>
                </a:solidFill>
              </a:rPr>
              <a:t>Poi controlleranno anche la </a:t>
            </a:r>
            <a:r>
              <a:rPr lang="it-IT" sz="2000" b="1" dirty="0">
                <a:solidFill>
                  <a:schemeClr val="tx1"/>
                </a:solidFill>
              </a:rPr>
              <a:t>moralità</a:t>
            </a:r>
            <a:r>
              <a:rPr lang="it-IT" sz="2000" dirty="0">
                <a:solidFill>
                  <a:schemeClr val="tx1"/>
                </a:solidFill>
              </a:rPr>
              <a:t> dei cittadini (cariche pubbliche)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2296F115-B030-4EC0-B12F-F76D61AF9F8F}"/>
              </a:ext>
            </a:extLst>
          </p:cNvPr>
          <p:cNvSpPr txBox="1">
            <a:spLocks/>
          </p:cNvSpPr>
          <p:nvPr/>
        </p:nvSpPr>
        <p:spPr>
          <a:xfrm>
            <a:off x="8383177" y="3668746"/>
            <a:ext cx="2942695" cy="576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300" dirty="0">
                <a:solidFill>
                  <a:schemeClr val="accent2">
                    <a:lumMod val="75000"/>
                  </a:schemeClr>
                </a:solidFill>
              </a:rPr>
              <a:t>2 Censori</a:t>
            </a:r>
          </a:p>
        </p:txBody>
      </p:sp>
      <p:sp>
        <p:nvSpPr>
          <p:cNvPr id="12" name="Parentesi graffa chiusa 11">
            <a:extLst>
              <a:ext uri="{FF2B5EF4-FFF2-40B4-BE49-F238E27FC236}">
                <a16:creationId xmlns:a16="http://schemas.microsoft.com/office/drawing/2014/main" id="{57286904-AA7D-494C-A7DF-1278DFAA7D54}"/>
              </a:ext>
            </a:extLst>
          </p:cNvPr>
          <p:cNvSpPr/>
          <p:nvPr/>
        </p:nvSpPr>
        <p:spPr>
          <a:xfrm>
            <a:off x="7399324" y="1896770"/>
            <a:ext cx="914400" cy="41715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BD377D51-63F0-477D-A413-2D25FE24B0C1}"/>
              </a:ext>
            </a:extLst>
          </p:cNvPr>
          <p:cNvSpPr/>
          <p:nvPr/>
        </p:nvSpPr>
        <p:spPr>
          <a:xfrm>
            <a:off x="8313724" y="4488873"/>
            <a:ext cx="1628298" cy="79802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Grande potere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B794DE66-6052-4BAF-BE9B-AB37C743315F}"/>
              </a:ext>
            </a:extLst>
          </p:cNvPr>
          <p:cNvSpPr/>
          <p:nvPr/>
        </p:nvSpPr>
        <p:spPr>
          <a:xfrm>
            <a:off x="9780701" y="4516746"/>
            <a:ext cx="1628298" cy="79802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Incarico delicato</a:t>
            </a:r>
          </a:p>
        </p:txBody>
      </p:sp>
    </p:spTree>
    <p:extLst>
      <p:ext uri="{BB962C8B-B14F-4D97-AF65-F5344CB8AC3E}">
        <p14:creationId xmlns:p14="http://schemas.microsoft.com/office/powerpoint/2010/main" val="1271018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3262980-E907-4930-9E6E-3DC2025CE7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D53EBD-B361-45AD-8ABF-9270B20B4A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6980889-9E51-4679-9F13-9F8C49299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r="17432" b="1"/>
          <a:stretch/>
        </p:blipFill>
        <p:spPr>
          <a:xfrm>
            <a:off x="5158755" y="1047404"/>
            <a:ext cx="6414365" cy="484544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D9D6C7D-A8E4-4E6D-B7D6-4635D33A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it-IT"/>
              <a:t>2 Edìli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B7F49CC-CA1A-4043-93BE-1A90EA28B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 lnSpcReduction="10000"/>
          </a:bodyPr>
          <a:lstStyle/>
          <a:p>
            <a:r>
              <a:rPr lang="it-IT" dirty="0"/>
              <a:t>Controllano i mercati</a:t>
            </a:r>
          </a:p>
          <a:p>
            <a:r>
              <a:rPr lang="it-IT" b="1" dirty="0"/>
              <a:t>Forniture alimentari </a:t>
            </a:r>
            <a:r>
              <a:rPr lang="it-IT" dirty="0"/>
              <a:t>della città</a:t>
            </a:r>
          </a:p>
          <a:p>
            <a:r>
              <a:rPr lang="it-IT" b="1" dirty="0"/>
              <a:t>Manutenzione</a:t>
            </a:r>
            <a:r>
              <a:rPr lang="it-IT" dirty="0"/>
              <a:t> dei luoghi pubblici (edifici, templi, strade)</a:t>
            </a:r>
          </a:p>
          <a:p>
            <a:r>
              <a:rPr lang="it-IT" b="1" dirty="0"/>
              <a:t>Giochi e spettacoli </a:t>
            </a:r>
            <a:r>
              <a:rPr lang="it-IT" dirty="0"/>
              <a:t>teatrali </a:t>
            </a:r>
            <a:r>
              <a:rPr lang="it-IT" sz="1600" dirty="0"/>
              <a:t>(potevano comminare multe con cui finanziarli)</a:t>
            </a:r>
            <a:endParaRPr lang="it-IT" dirty="0"/>
          </a:p>
          <a:p>
            <a:r>
              <a:rPr lang="it-IT" dirty="0"/>
              <a:t>Ordine pubblico</a:t>
            </a:r>
          </a:p>
          <a:p>
            <a:pPr marL="0" indent="0">
              <a:buNone/>
            </a:pPr>
            <a:r>
              <a:rPr lang="it-IT" b="1" dirty="0"/>
              <a:t>Dal 367 a.C. viene aperta anche ai patrizi</a:t>
            </a:r>
          </a:p>
        </p:txBody>
      </p:sp>
      <p:sp>
        <p:nvSpPr>
          <p:cNvPr id="3" name="Freccia a sinistra 2">
            <a:extLst>
              <a:ext uri="{FF2B5EF4-FFF2-40B4-BE49-F238E27FC236}">
                <a16:creationId xmlns:a16="http://schemas.microsoft.com/office/drawing/2014/main" id="{648A9712-C109-4226-8827-78285B0D35C6}"/>
              </a:ext>
            </a:extLst>
          </p:cNvPr>
          <p:cNvSpPr/>
          <p:nvPr/>
        </p:nvSpPr>
        <p:spPr>
          <a:xfrm>
            <a:off x="2177392" y="487964"/>
            <a:ext cx="2668872" cy="100081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Creata dai plebei e riservata a loro</a:t>
            </a:r>
          </a:p>
        </p:txBody>
      </p:sp>
    </p:spTree>
    <p:extLst>
      <p:ext uri="{BB962C8B-B14F-4D97-AF65-F5344CB8AC3E}">
        <p14:creationId xmlns:p14="http://schemas.microsoft.com/office/powerpoint/2010/main" val="535935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62163DB6-3EE7-474C-8726-1A05F7DE4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DC4FAC-36BA-4B78-A18A-8D69B4417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3062" y="4127644"/>
            <a:ext cx="8131550" cy="11262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006DCB7-EB7B-4971-9BE4-1B81CC80B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1864865"/>
            <a:ext cx="8131550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Magistrature</a:t>
            </a:r>
            <a:r>
              <a:rPr lang="en-US" sz="5400" dirty="0"/>
              <a:t> religiose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2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4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359398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258D2B-6AC3-4B3A-A87C-FD7E651782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9B940135-A881-4B31-8032-121CC195FC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486" r="-1" b="3486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A22AB8F-8672-4CA8-8E57-FDB5A32F1A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C1C1C8-EB80-41D1-A4CA-25FB590B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it-IT" sz="3200">
                <a:solidFill>
                  <a:srgbClr val="FEFFFF"/>
                </a:solidFill>
              </a:rPr>
              <a:t>Magistrature religiose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D3B669D-2495-4DCA-B602-ACA2A81E2E84}"/>
              </a:ext>
            </a:extLst>
          </p:cNvPr>
          <p:cNvSpPr/>
          <p:nvPr/>
        </p:nvSpPr>
        <p:spPr>
          <a:xfrm>
            <a:off x="-17143" y="2055375"/>
            <a:ext cx="8221977" cy="42279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Per le cariche religiose c’erano magistrati (come gli altri)</a:t>
            </a:r>
          </a:p>
        </p:txBody>
      </p:sp>
      <p:sp>
        <p:nvSpPr>
          <p:cNvPr id="18" name="Segnaposto contenuto 6">
            <a:extLst>
              <a:ext uri="{FF2B5EF4-FFF2-40B4-BE49-F238E27FC236}">
                <a16:creationId xmlns:a16="http://schemas.microsoft.com/office/drawing/2014/main" id="{22F98F5C-E985-4462-B122-86A686A7612A}"/>
              </a:ext>
            </a:extLst>
          </p:cNvPr>
          <p:cNvSpPr txBox="1">
            <a:spLocks/>
          </p:cNvSpPr>
          <p:nvPr/>
        </p:nvSpPr>
        <p:spPr>
          <a:xfrm>
            <a:off x="698269" y="3144401"/>
            <a:ext cx="7122797" cy="2032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20000"/>
                  <a:lumOff val="80000"/>
                </a:schemeClr>
              </a:buClr>
            </a:pPr>
            <a:r>
              <a:rPr lang="it-IT" sz="2400" dirty="0">
                <a:solidFill>
                  <a:schemeClr val="bg1"/>
                </a:solidFill>
              </a:rPr>
              <a:t>SÌ: capacità di eseguire correttamente i riti e i culti</a:t>
            </a:r>
          </a:p>
          <a:p>
            <a:pPr>
              <a:buClr>
                <a:schemeClr val="accent2">
                  <a:lumMod val="20000"/>
                  <a:lumOff val="80000"/>
                </a:schemeClr>
              </a:buClr>
            </a:pPr>
            <a:r>
              <a:rPr lang="it-IT" sz="2400" dirty="0">
                <a:solidFill>
                  <a:schemeClr val="bg1"/>
                </a:solidFill>
              </a:rPr>
              <a:t>Formano dei COLLEGI (con funzione specifica). </a:t>
            </a:r>
          </a:p>
          <a:p>
            <a:pPr>
              <a:buClr>
                <a:schemeClr val="accent2">
                  <a:lumMod val="20000"/>
                  <a:lumOff val="80000"/>
                </a:schemeClr>
              </a:buClr>
            </a:pPr>
            <a:r>
              <a:rPr lang="it-IT" sz="2400" dirty="0">
                <a:solidFill>
                  <a:schemeClr val="bg1"/>
                </a:solidFill>
              </a:rPr>
              <a:t>Carica vitalizia</a:t>
            </a:r>
          </a:p>
          <a:p>
            <a:pPr>
              <a:buClr>
                <a:schemeClr val="accent2">
                  <a:lumMod val="20000"/>
                  <a:lumOff val="80000"/>
                </a:schemeClr>
              </a:buClr>
            </a:pPr>
            <a:r>
              <a:rPr lang="it-IT" sz="2400" dirty="0">
                <a:solidFill>
                  <a:schemeClr val="bg1"/>
                </a:solidFill>
              </a:rPr>
              <a:t>Sottoposte a prescrizioni rituali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270B0A95-FCF9-438C-8E3F-CA0448E9826B}"/>
              </a:ext>
            </a:extLst>
          </p:cNvPr>
          <p:cNvSpPr/>
          <p:nvPr/>
        </p:nvSpPr>
        <p:spPr>
          <a:xfrm>
            <a:off x="5244118" y="838931"/>
            <a:ext cx="1110266" cy="6242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fede</a:t>
            </a:r>
          </a:p>
        </p:txBody>
      </p:sp>
      <p:sp>
        <p:nvSpPr>
          <p:cNvPr id="4" name="Segno di moltiplicazione 3">
            <a:extLst>
              <a:ext uri="{FF2B5EF4-FFF2-40B4-BE49-F238E27FC236}">
                <a16:creationId xmlns:a16="http://schemas.microsoft.com/office/drawing/2014/main" id="{0343B5CB-D1DA-4D8B-A41C-3C7DC1DA689C}"/>
              </a:ext>
            </a:extLst>
          </p:cNvPr>
          <p:cNvSpPr/>
          <p:nvPr/>
        </p:nvSpPr>
        <p:spPr>
          <a:xfrm>
            <a:off x="5386647" y="838931"/>
            <a:ext cx="814647" cy="611831"/>
          </a:xfrm>
          <a:prstGeom prst="mathMultiply">
            <a:avLst>
              <a:gd name="adj1" fmla="val 4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30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B258D2B-6AC3-4B3A-A87C-FD7E651782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22AB8F-8672-4CA8-8E57-FDB5A32F1A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48EB1D5-0D28-43DF-A4C0-376FB6D2F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1"/>
          <a:stretch/>
        </p:blipFill>
        <p:spPr>
          <a:xfrm>
            <a:off x="9284722" y="659027"/>
            <a:ext cx="2570466" cy="4341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Titolo 9">
            <a:extLst>
              <a:ext uri="{FF2B5EF4-FFF2-40B4-BE49-F238E27FC236}">
                <a16:creationId xmlns:a16="http://schemas.microsoft.com/office/drawing/2014/main" id="{BD901717-0C84-46A3-8B36-9CA428B4BBE8}"/>
              </a:ext>
            </a:extLst>
          </p:cNvPr>
          <p:cNvSpPr txBox="1">
            <a:spLocks/>
          </p:cNvSpPr>
          <p:nvPr/>
        </p:nvSpPr>
        <p:spPr>
          <a:xfrm>
            <a:off x="541867" y="787400"/>
            <a:ext cx="7145866" cy="77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>
                <a:solidFill>
                  <a:schemeClr val="accent2"/>
                </a:solidFill>
              </a:rPr>
              <a:t>Magistrature religiose</a:t>
            </a:r>
            <a:endParaRPr lang="it-IT" sz="3200" dirty="0">
              <a:solidFill>
                <a:srgbClr val="FEFFFF"/>
              </a:solidFill>
            </a:endParaRP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F046AEB5-9A39-49A8-B3C2-FC5BB3A3E2BB}"/>
              </a:ext>
            </a:extLst>
          </p:cNvPr>
          <p:cNvSpPr txBox="1">
            <a:spLocks/>
          </p:cNvSpPr>
          <p:nvPr/>
        </p:nvSpPr>
        <p:spPr>
          <a:xfrm>
            <a:off x="541867" y="787400"/>
            <a:ext cx="7145866" cy="77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200" dirty="0">
              <a:solidFill>
                <a:schemeClr val="accent2"/>
              </a:solidFill>
            </a:endParaRPr>
          </a:p>
        </p:txBody>
      </p:sp>
      <p:sp>
        <p:nvSpPr>
          <p:cNvPr id="23" name="Segnaposto contenuto 6">
            <a:extLst>
              <a:ext uri="{FF2B5EF4-FFF2-40B4-BE49-F238E27FC236}">
                <a16:creationId xmlns:a16="http://schemas.microsoft.com/office/drawing/2014/main" id="{5984FD45-58DE-4E59-B257-857ED063537E}"/>
              </a:ext>
            </a:extLst>
          </p:cNvPr>
          <p:cNvSpPr txBox="1">
            <a:spLocks/>
          </p:cNvSpPr>
          <p:nvPr/>
        </p:nvSpPr>
        <p:spPr>
          <a:xfrm>
            <a:off x="329191" y="4705430"/>
            <a:ext cx="7751820" cy="1123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20000"/>
                  <a:lumOff val="80000"/>
                </a:schemeClr>
              </a:buClr>
            </a:pPr>
            <a:r>
              <a:rPr lang="it-IT" sz="2000">
                <a:solidFill>
                  <a:schemeClr val="bg1"/>
                </a:solidFill>
              </a:rPr>
              <a:t>Interpretazione dei segni divini (volo degli uccelli)</a:t>
            </a:r>
          </a:p>
          <a:p>
            <a:pPr>
              <a:buClr>
                <a:schemeClr val="accent2">
                  <a:lumMod val="20000"/>
                  <a:lumOff val="80000"/>
                </a:schemeClr>
              </a:buClr>
            </a:pPr>
            <a:r>
              <a:rPr lang="it-IT" sz="2000">
                <a:solidFill>
                  <a:schemeClr val="bg1"/>
                </a:solidFill>
              </a:rPr>
              <a:t>Ruolo politico: annullare un’assemblea popolare o invalidarne le decisione (se gli auspici sono infausti)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81F8298A-FBAC-4D38-8999-6E6520E75583}"/>
              </a:ext>
            </a:extLst>
          </p:cNvPr>
          <p:cNvSpPr/>
          <p:nvPr/>
        </p:nvSpPr>
        <p:spPr>
          <a:xfrm>
            <a:off x="15241" y="4181428"/>
            <a:ext cx="8221977" cy="42279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Collegio degli </a:t>
            </a:r>
            <a:r>
              <a:rPr lang="it-IT" sz="2400" b="1" dirty="0">
                <a:solidFill>
                  <a:schemeClr val="bg1"/>
                </a:solidFill>
              </a:rPr>
              <a:t>ÀUGURI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5" name="Segnaposto contenuto 6">
            <a:extLst>
              <a:ext uri="{FF2B5EF4-FFF2-40B4-BE49-F238E27FC236}">
                <a16:creationId xmlns:a16="http://schemas.microsoft.com/office/drawing/2014/main" id="{262DB9C4-D5B7-4D40-A083-43138376C97C}"/>
              </a:ext>
            </a:extLst>
          </p:cNvPr>
          <p:cNvSpPr txBox="1">
            <a:spLocks/>
          </p:cNvSpPr>
          <p:nvPr/>
        </p:nvSpPr>
        <p:spPr>
          <a:xfrm>
            <a:off x="336812" y="2147441"/>
            <a:ext cx="7751820" cy="158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20000"/>
                  <a:lumOff val="80000"/>
                </a:schemeClr>
              </a:buClr>
            </a:pPr>
            <a:r>
              <a:rPr lang="it-IT" sz="2000" dirty="0">
                <a:solidFill>
                  <a:schemeClr val="bg1"/>
                </a:solidFill>
              </a:rPr>
              <a:t>Custodire le norme del diritto</a:t>
            </a:r>
          </a:p>
          <a:p>
            <a:pPr>
              <a:buClr>
                <a:schemeClr val="accent2">
                  <a:lumMod val="20000"/>
                  <a:lumOff val="80000"/>
                </a:schemeClr>
              </a:buClr>
            </a:pPr>
            <a:r>
              <a:rPr lang="it-IT" sz="2000" dirty="0">
                <a:solidFill>
                  <a:schemeClr val="bg1"/>
                </a:solidFill>
              </a:rPr>
              <a:t>Redigere gli annali (eventi più significati dell’anno, sia civile che religioso)</a:t>
            </a:r>
          </a:p>
          <a:p>
            <a:pPr>
              <a:buClr>
                <a:schemeClr val="accent2">
                  <a:lumMod val="20000"/>
                  <a:lumOff val="80000"/>
                </a:schemeClr>
              </a:buClr>
            </a:pPr>
            <a:r>
              <a:rPr lang="it-IT" sz="2000" dirty="0">
                <a:solidFill>
                  <a:schemeClr val="bg1"/>
                </a:solidFill>
              </a:rPr>
              <a:t>A capo di questo collegio c’è il </a:t>
            </a:r>
            <a:r>
              <a:rPr lang="it-IT" sz="2000" b="1" dirty="0">
                <a:solidFill>
                  <a:schemeClr val="bg1"/>
                </a:solidFill>
              </a:rPr>
              <a:t>PONTEFICE MASSIMO</a:t>
            </a:r>
            <a:endParaRPr lang="it-IT" sz="2000" dirty="0">
              <a:solidFill>
                <a:schemeClr val="bg1"/>
              </a:solidFill>
            </a:endParaRPr>
          </a:p>
          <a:p>
            <a:pPr>
              <a:buClr>
                <a:schemeClr val="accent2">
                  <a:lumMod val="20000"/>
                  <a:lumOff val="80000"/>
                </a:schemeClr>
              </a:buClr>
            </a:pP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BA384CFE-B122-40C1-9329-499912FC8BA6}"/>
              </a:ext>
            </a:extLst>
          </p:cNvPr>
          <p:cNvSpPr/>
          <p:nvPr/>
        </p:nvSpPr>
        <p:spPr>
          <a:xfrm>
            <a:off x="11431" y="1634490"/>
            <a:ext cx="8221977" cy="51295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Il più importante è quello dei </a:t>
            </a:r>
            <a:r>
              <a:rPr lang="it-IT" sz="2400" b="1" dirty="0">
                <a:solidFill>
                  <a:schemeClr val="bg1"/>
                </a:solidFill>
              </a:rPr>
              <a:t>PONTEFICI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8648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B258D2B-6AC3-4B3A-A87C-FD7E651782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" name="Segnaposto contenuto 17">
            <a:extLst>
              <a:ext uri="{FF2B5EF4-FFF2-40B4-BE49-F238E27FC236}">
                <a16:creationId xmlns:a16="http://schemas.microsoft.com/office/drawing/2014/main" id="{C748DA7A-3E7C-4302-A633-785329EB00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2" r="34566" b="-1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A22AB8F-8672-4CA8-8E57-FDB5A32F1A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6CC14ED9-0225-4038-B613-35E24B09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it-IT" sz="3200" dirty="0">
                <a:solidFill>
                  <a:schemeClr val="accent2"/>
                </a:solidFill>
              </a:rPr>
              <a:t>Magistrature religiose</a:t>
            </a:r>
            <a:endParaRPr lang="it-IT" sz="3200" dirty="0">
              <a:solidFill>
                <a:srgbClr val="FEFFFF"/>
              </a:solidFill>
            </a:endParaRP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67DAA52D-CED0-4F57-905D-8C699BB98449}"/>
              </a:ext>
            </a:extLst>
          </p:cNvPr>
          <p:cNvSpPr txBox="1">
            <a:spLocks/>
          </p:cNvSpPr>
          <p:nvPr/>
        </p:nvSpPr>
        <p:spPr>
          <a:xfrm>
            <a:off x="541867" y="787400"/>
            <a:ext cx="7145866" cy="77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200" dirty="0">
              <a:solidFill>
                <a:schemeClr val="accent2"/>
              </a:solidFill>
            </a:endParaRPr>
          </a:p>
        </p:txBody>
      </p:sp>
      <p:sp>
        <p:nvSpPr>
          <p:cNvPr id="25" name="Segnaposto contenuto 6">
            <a:extLst>
              <a:ext uri="{FF2B5EF4-FFF2-40B4-BE49-F238E27FC236}">
                <a16:creationId xmlns:a16="http://schemas.microsoft.com/office/drawing/2014/main" id="{817FC0A4-C307-4244-9F7F-02587E2F6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6" y="2116974"/>
            <a:ext cx="7751820" cy="1160899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20000"/>
                  <a:lumOff val="80000"/>
                </a:schemeClr>
              </a:buClr>
            </a:pPr>
            <a:r>
              <a:rPr lang="it-IT" sz="2000" dirty="0">
                <a:solidFill>
                  <a:schemeClr val="bg1"/>
                </a:solidFill>
              </a:rPr>
              <a:t>Sacerdoti consacrati al culto di una divinità specifica</a:t>
            </a:r>
          </a:p>
          <a:p>
            <a:pPr>
              <a:buClr>
                <a:schemeClr val="accent2">
                  <a:lumMod val="20000"/>
                  <a:lumOff val="80000"/>
                </a:schemeClr>
              </a:buClr>
            </a:pPr>
            <a:r>
              <a:rPr lang="it-IT" sz="2000" dirty="0">
                <a:solidFill>
                  <a:schemeClr val="bg1"/>
                </a:solidFill>
              </a:rPr>
              <a:t>Il più importante era il </a:t>
            </a:r>
            <a:r>
              <a:rPr lang="it-IT" sz="2000" b="1" dirty="0" err="1">
                <a:solidFill>
                  <a:schemeClr val="bg1"/>
                </a:solidFill>
              </a:rPr>
              <a:t>flàmine</a:t>
            </a:r>
            <a:r>
              <a:rPr lang="it-IT" sz="2000" b="1" dirty="0">
                <a:solidFill>
                  <a:schemeClr val="bg1"/>
                </a:solidFill>
              </a:rPr>
              <a:t> di Giove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F787739B-43BC-4BDE-87C1-A1B63DEB8FBD}"/>
              </a:ext>
            </a:extLst>
          </p:cNvPr>
          <p:cNvSpPr/>
          <p:nvPr/>
        </p:nvSpPr>
        <p:spPr>
          <a:xfrm>
            <a:off x="0" y="1546705"/>
            <a:ext cx="8221977" cy="42279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Collegio degli </a:t>
            </a:r>
            <a:r>
              <a:rPr lang="it-IT" sz="2400" b="1" dirty="0">
                <a:solidFill>
                  <a:schemeClr val="bg1"/>
                </a:solidFill>
              </a:rPr>
              <a:t>FLÀMINI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9" name="Segnaposto contenuto 6">
            <a:extLst>
              <a:ext uri="{FF2B5EF4-FFF2-40B4-BE49-F238E27FC236}">
                <a16:creationId xmlns:a16="http://schemas.microsoft.com/office/drawing/2014/main" id="{2BBF41F7-C18F-4CBD-887A-07972401DCF3}"/>
              </a:ext>
            </a:extLst>
          </p:cNvPr>
          <p:cNvSpPr txBox="1">
            <a:spLocks/>
          </p:cNvSpPr>
          <p:nvPr/>
        </p:nvSpPr>
        <p:spPr>
          <a:xfrm>
            <a:off x="344776" y="3993349"/>
            <a:ext cx="7751820" cy="978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20000"/>
                  <a:lumOff val="80000"/>
                </a:schemeClr>
              </a:buClr>
            </a:pPr>
            <a:r>
              <a:rPr lang="it-IT" sz="2000" dirty="0">
                <a:solidFill>
                  <a:schemeClr val="bg1"/>
                </a:solidFill>
              </a:rPr>
              <a:t>In caso di conflitto chiedevano la riparazione dei torti subiti da Roma; in caso di rifiuto, dichiaravano guerra: scagliavano una lancia in territorio nemico (inizio delle ostilità</a:t>
            </a: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04A52984-BD76-4215-BA41-A3F4F529C1AB}"/>
              </a:ext>
            </a:extLst>
          </p:cNvPr>
          <p:cNvSpPr/>
          <p:nvPr/>
        </p:nvSpPr>
        <p:spPr>
          <a:xfrm>
            <a:off x="-7620" y="3405719"/>
            <a:ext cx="8221977" cy="42279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Collegio dei </a:t>
            </a:r>
            <a:r>
              <a:rPr lang="it-IT" sz="2400" b="1" dirty="0">
                <a:solidFill>
                  <a:schemeClr val="bg1"/>
                </a:solidFill>
              </a:rPr>
              <a:t>FEZIALI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2" name="Segnaposto contenuto 6">
            <a:extLst>
              <a:ext uri="{FF2B5EF4-FFF2-40B4-BE49-F238E27FC236}">
                <a16:creationId xmlns:a16="http://schemas.microsoft.com/office/drawing/2014/main" id="{A9DF9C49-E067-44E1-B767-7636A6C3DA89}"/>
              </a:ext>
            </a:extLst>
          </p:cNvPr>
          <p:cNvSpPr txBox="1">
            <a:spLocks/>
          </p:cNvSpPr>
          <p:nvPr/>
        </p:nvSpPr>
        <p:spPr>
          <a:xfrm>
            <a:off x="344776" y="5955378"/>
            <a:ext cx="7751820" cy="568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20000"/>
                  <a:lumOff val="80000"/>
                </a:schemeClr>
              </a:buClr>
            </a:pPr>
            <a:r>
              <a:rPr lang="it-IT" sz="2000" dirty="0">
                <a:solidFill>
                  <a:schemeClr val="bg1"/>
                </a:solidFill>
              </a:rPr>
              <a:t>Unico ambito aperto alle donne</a:t>
            </a: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12753253-CA89-4A6E-82CC-03D41819434C}"/>
              </a:ext>
            </a:extLst>
          </p:cNvPr>
          <p:cNvSpPr/>
          <p:nvPr/>
        </p:nvSpPr>
        <p:spPr>
          <a:xfrm>
            <a:off x="-7621" y="5536360"/>
            <a:ext cx="8221977" cy="4227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Collegio delle </a:t>
            </a:r>
            <a:r>
              <a:rPr lang="it-IT" sz="2400" b="1" dirty="0">
                <a:solidFill>
                  <a:schemeClr val="tx1"/>
                </a:solidFill>
              </a:rPr>
              <a:t>VESTALI</a:t>
            </a: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16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31" grpId="0" animBg="1"/>
      <p:bldP spid="32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241D049E-2C7B-4131-B81E-E5B643BD61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1635463-D121-4B16-AB61-D492DD3F02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53ACC3A-1282-4576-900B-63669614DA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19308" t="27223" r="23564" b="10335"/>
          <a:stretch/>
        </p:blipFill>
        <p:spPr>
          <a:xfrm>
            <a:off x="1297270" y="480060"/>
            <a:ext cx="9597459" cy="589788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D29E1EC-A41D-46FC-B822-A87999146E75}"/>
              </a:ext>
            </a:extLst>
          </p:cNvPr>
          <p:cNvSpPr/>
          <p:nvPr/>
        </p:nvSpPr>
        <p:spPr>
          <a:xfrm>
            <a:off x="2992582" y="1762298"/>
            <a:ext cx="2161309" cy="814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942D52E-1D7B-4F8B-BA49-C3F3007498C2}"/>
              </a:ext>
            </a:extLst>
          </p:cNvPr>
          <p:cNvSpPr/>
          <p:nvPr/>
        </p:nvSpPr>
        <p:spPr>
          <a:xfrm>
            <a:off x="1515687" y="3721332"/>
            <a:ext cx="1476895" cy="1233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0764829-10F0-4B46-B386-4C1D439D0F0C}"/>
              </a:ext>
            </a:extLst>
          </p:cNvPr>
          <p:cNvSpPr/>
          <p:nvPr/>
        </p:nvSpPr>
        <p:spPr>
          <a:xfrm>
            <a:off x="1515686" y="5818217"/>
            <a:ext cx="1476895" cy="515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71F2255-0ECA-4062-87F0-AB9EEE78CC6E}"/>
              </a:ext>
            </a:extLst>
          </p:cNvPr>
          <p:cNvSpPr/>
          <p:nvPr/>
        </p:nvSpPr>
        <p:spPr>
          <a:xfrm>
            <a:off x="3334788" y="3765665"/>
            <a:ext cx="1476895" cy="118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9B4DA85-BF44-4307-B046-A6CD0B0B3DF2}"/>
              </a:ext>
            </a:extLst>
          </p:cNvPr>
          <p:cNvSpPr/>
          <p:nvPr/>
        </p:nvSpPr>
        <p:spPr>
          <a:xfrm>
            <a:off x="4893493" y="3743498"/>
            <a:ext cx="1873067" cy="118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3C250B3-EBAB-4BC8-86DC-3B229ED93C32}"/>
              </a:ext>
            </a:extLst>
          </p:cNvPr>
          <p:cNvSpPr/>
          <p:nvPr/>
        </p:nvSpPr>
        <p:spPr>
          <a:xfrm>
            <a:off x="4134054" y="5840383"/>
            <a:ext cx="1634979" cy="493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06F7AEB-BD12-4760-9F56-A4FC51C26093}"/>
              </a:ext>
            </a:extLst>
          </p:cNvPr>
          <p:cNvSpPr/>
          <p:nvPr/>
        </p:nvSpPr>
        <p:spPr>
          <a:xfrm>
            <a:off x="7891272" y="1762297"/>
            <a:ext cx="2699143" cy="814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F429E22-FDB7-4527-9881-62B31CD4C338}"/>
              </a:ext>
            </a:extLst>
          </p:cNvPr>
          <p:cNvSpPr/>
          <p:nvPr/>
        </p:nvSpPr>
        <p:spPr>
          <a:xfrm>
            <a:off x="7481074" y="3765665"/>
            <a:ext cx="1463422" cy="1166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9F211F6-7B8D-4754-94A9-37F4547B449E}"/>
              </a:ext>
            </a:extLst>
          </p:cNvPr>
          <p:cNvSpPr/>
          <p:nvPr/>
        </p:nvSpPr>
        <p:spPr>
          <a:xfrm>
            <a:off x="9240843" y="3765665"/>
            <a:ext cx="1653886" cy="1166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CE87774-9D5C-438D-AD8C-77339FF2FCE2}"/>
              </a:ext>
            </a:extLst>
          </p:cNvPr>
          <p:cNvSpPr/>
          <p:nvPr/>
        </p:nvSpPr>
        <p:spPr>
          <a:xfrm>
            <a:off x="8212785" y="5818215"/>
            <a:ext cx="1653886" cy="515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241D049E-2C7B-4131-B81E-E5B643BD61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1635463-D121-4B16-AB61-D492DD3F02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2F31306-EBAF-40D9-B3D4-DDD81FA6A5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1692" t="27476" r="21423" b="7466"/>
          <a:stretch/>
        </p:blipFill>
        <p:spPr>
          <a:xfrm>
            <a:off x="1930400" y="570856"/>
            <a:ext cx="8890000" cy="571628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8275440-4DA2-467B-99BC-C2319B1A8825}"/>
              </a:ext>
            </a:extLst>
          </p:cNvPr>
          <p:cNvSpPr/>
          <p:nvPr/>
        </p:nvSpPr>
        <p:spPr>
          <a:xfrm>
            <a:off x="7315200" y="1030778"/>
            <a:ext cx="1745673" cy="814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48C72A6-6CBA-4006-923D-6C9160B5647B}"/>
              </a:ext>
            </a:extLst>
          </p:cNvPr>
          <p:cNvSpPr/>
          <p:nvPr/>
        </p:nvSpPr>
        <p:spPr>
          <a:xfrm>
            <a:off x="9522022" y="1030778"/>
            <a:ext cx="992240" cy="5153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61A643B-1CC5-4FFE-9250-8DCCC246B83A}"/>
              </a:ext>
            </a:extLst>
          </p:cNvPr>
          <p:cNvSpPr/>
          <p:nvPr/>
        </p:nvSpPr>
        <p:spPr>
          <a:xfrm>
            <a:off x="3142211" y="2094808"/>
            <a:ext cx="1197033" cy="4987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87C3534-5FC7-461F-94D9-D5D5E4322007}"/>
              </a:ext>
            </a:extLst>
          </p:cNvPr>
          <p:cNvSpPr/>
          <p:nvPr/>
        </p:nvSpPr>
        <p:spPr>
          <a:xfrm>
            <a:off x="2363585" y="2684367"/>
            <a:ext cx="2673928" cy="10064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508977B-B1B7-4254-824E-D1AD242F15BB}"/>
              </a:ext>
            </a:extLst>
          </p:cNvPr>
          <p:cNvSpPr/>
          <p:nvPr/>
        </p:nvSpPr>
        <p:spPr>
          <a:xfrm>
            <a:off x="2216727" y="4333059"/>
            <a:ext cx="925484" cy="604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9C738FB-5E1E-4CFA-8640-D6E008A7F81D}"/>
              </a:ext>
            </a:extLst>
          </p:cNvPr>
          <p:cNvSpPr/>
          <p:nvPr/>
        </p:nvSpPr>
        <p:spPr>
          <a:xfrm>
            <a:off x="3237807" y="4333059"/>
            <a:ext cx="925484" cy="604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05C6123-C93D-4BA5-99D7-0DDF222F6E83}"/>
              </a:ext>
            </a:extLst>
          </p:cNvPr>
          <p:cNvSpPr/>
          <p:nvPr/>
        </p:nvSpPr>
        <p:spPr>
          <a:xfrm>
            <a:off x="4258887" y="4333059"/>
            <a:ext cx="925484" cy="604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DE7DBC8-3C42-436D-9856-E8988441743F}"/>
              </a:ext>
            </a:extLst>
          </p:cNvPr>
          <p:cNvSpPr/>
          <p:nvPr/>
        </p:nvSpPr>
        <p:spPr>
          <a:xfrm>
            <a:off x="5650807" y="2094808"/>
            <a:ext cx="1197033" cy="4987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9ABB5B3-5BE3-48D0-9692-A4BA4A603559}"/>
              </a:ext>
            </a:extLst>
          </p:cNvPr>
          <p:cNvSpPr/>
          <p:nvPr/>
        </p:nvSpPr>
        <p:spPr>
          <a:xfrm>
            <a:off x="5419899" y="2684367"/>
            <a:ext cx="1734590" cy="10064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2867C0B-8B59-488B-BD65-5EBA87739EDE}"/>
              </a:ext>
            </a:extLst>
          </p:cNvPr>
          <p:cNvSpPr/>
          <p:nvPr/>
        </p:nvSpPr>
        <p:spPr>
          <a:xfrm>
            <a:off x="5279967" y="4404732"/>
            <a:ext cx="925484" cy="604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3022CE3-5CF5-4C07-B0E5-D30ADB41641C}"/>
              </a:ext>
            </a:extLst>
          </p:cNvPr>
          <p:cNvSpPr/>
          <p:nvPr/>
        </p:nvSpPr>
        <p:spPr>
          <a:xfrm>
            <a:off x="6301047" y="4404732"/>
            <a:ext cx="925484" cy="604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54072F9-7AA6-4D01-93AB-176BEF924233}"/>
              </a:ext>
            </a:extLst>
          </p:cNvPr>
          <p:cNvSpPr/>
          <p:nvPr/>
        </p:nvSpPr>
        <p:spPr>
          <a:xfrm>
            <a:off x="7483762" y="2094808"/>
            <a:ext cx="1197033" cy="4987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271ACF2D-1848-4D4D-899E-E83F4069F39F}"/>
              </a:ext>
            </a:extLst>
          </p:cNvPr>
          <p:cNvSpPr/>
          <p:nvPr/>
        </p:nvSpPr>
        <p:spPr>
          <a:xfrm>
            <a:off x="7252854" y="2684367"/>
            <a:ext cx="1734590" cy="10064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6771E02-4263-4473-AE27-6D7AC6CD57C4}"/>
              </a:ext>
            </a:extLst>
          </p:cNvPr>
          <p:cNvSpPr/>
          <p:nvPr/>
        </p:nvSpPr>
        <p:spPr>
          <a:xfrm>
            <a:off x="7519783" y="4419875"/>
            <a:ext cx="1197033" cy="4987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2435325-05E2-433C-B257-232AB4174367}"/>
              </a:ext>
            </a:extLst>
          </p:cNvPr>
          <p:cNvSpPr/>
          <p:nvPr/>
        </p:nvSpPr>
        <p:spPr>
          <a:xfrm>
            <a:off x="6982690" y="5170516"/>
            <a:ext cx="2344189" cy="12074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A65E5180-4D09-4000-997C-76D8E1EB1698}"/>
              </a:ext>
            </a:extLst>
          </p:cNvPr>
          <p:cNvSpPr/>
          <p:nvPr/>
        </p:nvSpPr>
        <p:spPr>
          <a:xfrm>
            <a:off x="9419289" y="4419875"/>
            <a:ext cx="1197033" cy="4987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18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241D049E-2C7B-4131-B81E-E5B643BD61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1635463-D121-4B16-AB61-D492DD3F02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39D25B3-383D-4F66-9C63-7538587E6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 l="21805" t="26656" r="23888" b="11091"/>
          <a:stretch/>
        </p:blipFill>
        <p:spPr>
          <a:xfrm>
            <a:off x="1776021" y="643467"/>
            <a:ext cx="863995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3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89626B3-1200-4A7F-89DE-FFD85387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5504405" cy="1280890"/>
          </a:xfrm>
        </p:spPr>
        <p:txBody>
          <a:bodyPr/>
          <a:lstStyle/>
          <a:p>
            <a:r>
              <a:rPr lang="it-IT" dirty="0"/>
              <a:t>Che cosa significava…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1CA3180-79BA-4405-A3A5-7446D9D3E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5174" y="2029326"/>
            <a:ext cx="6272155" cy="1141615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tx1"/>
                </a:solidFill>
              </a:rPr>
              <a:t>Si intendeva il potere di comandare e di far eseguire le proprie decisioni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29ABA21-35A4-497D-A0C1-6BD3305793D0}"/>
              </a:ext>
            </a:extLst>
          </p:cNvPr>
          <p:cNvSpPr/>
          <p:nvPr/>
        </p:nvSpPr>
        <p:spPr>
          <a:xfrm>
            <a:off x="7985282" y="341225"/>
            <a:ext cx="3802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Imperium?</a:t>
            </a:r>
          </a:p>
        </p:txBody>
      </p:sp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11E9F06E-F580-47C3-ABBA-9CFC28A791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571" y="1547440"/>
            <a:ext cx="2912066" cy="4076892"/>
          </a:xfrm>
        </p:spPr>
      </p:pic>
      <p:sp>
        <p:nvSpPr>
          <p:cNvPr id="14" name="Segnaposto contenuto 4">
            <a:extLst>
              <a:ext uri="{FF2B5EF4-FFF2-40B4-BE49-F238E27FC236}">
                <a16:creationId xmlns:a16="http://schemas.microsoft.com/office/drawing/2014/main" id="{3D1D0911-5813-4B2A-8336-7B72DAAD7EA2}"/>
              </a:ext>
            </a:extLst>
          </p:cNvPr>
          <p:cNvSpPr txBox="1">
            <a:spLocks/>
          </p:cNvSpPr>
          <p:nvPr/>
        </p:nvSpPr>
        <p:spPr>
          <a:xfrm>
            <a:off x="2652799" y="3811386"/>
            <a:ext cx="5111288" cy="2157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solidFill>
                  <a:schemeClr val="tx1"/>
                </a:solidFill>
              </a:rPr>
              <a:t>In origine era il potere detenuto dal re, tale potere venne poi conferito alle magistrature più importanti dette anche «</a:t>
            </a:r>
            <a:r>
              <a:rPr lang="it-IT" sz="2400" b="1" i="1" dirty="0" err="1">
                <a:solidFill>
                  <a:schemeClr val="tx1"/>
                </a:solidFill>
              </a:rPr>
              <a:t>cum</a:t>
            </a:r>
            <a:r>
              <a:rPr lang="it-IT" sz="2400" b="1" i="1" dirty="0">
                <a:solidFill>
                  <a:schemeClr val="tx1"/>
                </a:solidFill>
              </a:rPr>
              <a:t> imperio</a:t>
            </a:r>
            <a:r>
              <a:rPr lang="it-IT" sz="2400" dirty="0">
                <a:solidFill>
                  <a:schemeClr val="tx1"/>
                </a:solidFill>
              </a:rPr>
              <a:t>», cioè «</a:t>
            </a:r>
            <a:r>
              <a:rPr lang="it-IT" sz="2400" b="1" dirty="0">
                <a:solidFill>
                  <a:srgbClr val="FF0000"/>
                </a:solidFill>
              </a:rPr>
              <a:t>con il potere di comando</a:t>
            </a:r>
            <a:r>
              <a:rPr lang="it-IT" sz="2400" dirty="0">
                <a:solidFill>
                  <a:schemeClr val="tx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599807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62163DB6-3EE7-474C-8726-1A05F7DE4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2EA518E-6C90-4FB8-9D88-C59B7498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006DCB7-EB7B-4971-9BE4-1B81CC80BE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42873" y="782782"/>
            <a:ext cx="9008254" cy="34104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NOME DELLE ISTITUZIONI IERI E OGGI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1AFC3C9-5F6F-4B0C-B9BC-4538C1E6F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0424"/>
            <a:ext cx="12192000" cy="2307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DC4FAC-36BA-4B78-A18A-8D69B4417FB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794165" y="4709627"/>
            <a:ext cx="8956962" cy="11262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BA844245-4805-4DD5-AF47-842A0B27F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5019122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1957273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C42329F-CFB1-4825-8CE6-9200387DA2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2083" t="39501" r="8055" b="11586"/>
          <a:stretch/>
        </p:blipFill>
        <p:spPr>
          <a:xfrm>
            <a:off x="716842" y="1930399"/>
            <a:ext cx="11356625" cy="4470401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AB644F4A-7D01-4199-B3B9-09243F87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nomi delle istituzioni ieri e oggi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56A9791-FAE9-485A-82B7-469C8BA95357}"/>
              </a:ext>
            </a:extLst>
          </p:cNvPr>
          <p:cNvSpPr/>
          <p:nvPr/>
        </p:nvSpPr>
        <p:spPr>
          <a:xfrm>
            <a:off x="716842" y="2370667"/>
            <a:ext cx="2737558" cy="1058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CENSURA</a:t>
            </a: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9381509-ED2B-4565-AD66-36B52FBDB423}"/>
              </a:ext>
            </a:extLst>
          </p:cNvPr>
          <p:cNvSpPr/>
          <p:nvPr/>
        </p:nvSpPr>
        <p:spPr>
          <a:xfrm>
            <a:off x="716842" y="3564466"/>
            <a:ext cx="2737558" cy="1058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COMIZIO</a:t>
            </a:r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D7A4C21-8741-4D7A-840D-BD7CECBB9E2D}"/>
              </a:ext>
            </a:extLst>
          </p:cNvPr>
          <p:cNvSpPr/>
          <p:nvPr/>
        </p:nvSpPr>
        <p:spPr>
          <a:xfrm>
            <a:off x="716842" y="4881034"/>
            <a:ext cx="2737558" cy="622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CONSOLATO</a:t>
            </a:r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7AB2EBD-4068-4124-9E78-6E0DD96753A2}"/>
              </a:ext>
            </a:extLst>
          </p:cNvPr>
          <p:cNvSpPr/>
          <p:nvPr/>
        </p:nvSpPr>
        <p:spPr>
          <a:xfrm>
            <a:off x="716842" y="5640917"/>
            <a:ext cx="2737558" cy="622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DITTATURA</a:t>
            </a:r>
            <a:endParaRPr lang="it-IT" dirty="0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FDDBDF61-55C1-4AB1-BE10-56DE8CD45799}"/>
              </a:ext>
            </a:extLst>
          </p:cNvPr>
          <p:cNvSpPr/>
          <p:nvPr/>
        </p:nvSpPr>
        <p:spPr>
          <a:xfrm>
            <a:off x="3454400" y="2370667"/>
            <a:ext cx="3572933" cy="11937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IERI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28F5B8C-6C05-4F64-8251-A6C33E1F05D9}"/>
              </a:ext>
            </a:extLst>
          </p:cNvPr>
          <p:cNvSpPr/>
          <p:nvPr/>
        </p:nvSpPr>
        <p:spPr>
          <a:xfrm>
            <a:off x="7179733" y="2370667"/>
            <a:ext cx="4893734" cy="119379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OGGI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D7A9E543-E2AD-404A-AF0B-F03FB6FE0214}"/>
              </a:ext>
            </a:extLst>
          </p:cNvPr>
          <p:cNvSpPr/>
          <p:nvPr/>
        </p:nvSpPr>
        <p:spPr>
          <a:xfrm>
            <a:off x="3454400" y="3618443"/>
            <a:ext cx="3572933" cy="11937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IERI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B512A386-5824-4C02-A203-0EA763157259}"/>
              </a:ext>
            </a:extLst>
          </p:cNvPr>
          <p:cNvSpPr/>
          <p:nvPr/>
        </p:nvSpPr>
        <p:spPr>
          <a:xfrm>
            <a:off x="7179733" y="3618443"/>
            <a:ext cx="4893734" cy="119379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OGGI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7948F7A-EC1C-4790-A784-4DABB2FAA7D5}"/>
              </a:ext>
            </a:extLst>
          </p:cNvPr>
          <p:cNvSpPr/>
          <p:nvPr/>
        </p:nvSpPr>
        <p:spPr>
          <a:xfrm>
            <a:off x="3454400" y="4881033"/>
            <a:ext cx="3572933" cy="6223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IERI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0B887F0E-3960-432A-8624-C67EBF71A4C0}"/>
              </a:ext>
            </a:extLst>
          </p:cNvPr>
          <p:cNvSpPr/>
          <p:nvPr/>
        </p:nvSpPr>
        <p:spPr>
          <a:xfrm>
            <a:off x="7179733" y="4881033"/>
            <a:ext cx="4893734" cy="6223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OGGI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5865658A-5C30-4C5E-8B9C-0477C1201902}"/>
              </a:ext>
            </a:extLst>
          </p:cNvPr>
          <p:cNvSpPr/>
          <p:nvPr/>
        </p:nvSpPr>
        <p:spPr>
          <a:xfrm>
            <a:off x="3454400" y="5640916"/>
            <a:ext cx="3572933" cy="6223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IERI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4B2B61A8-3875-4162-B80E-0FA03DBCEFD0}"/>
              </a:ext>
            </a:extLst>
          </p:cNvPr>
          <p:cNvSpPr/>
          <p:nvPr/>
        </p:nvSpPr>
        <p:spPr>
          <a:xfrm>
            <a:off x="7179733" y="5640916"/>
            <a:ext cx="4893734" cy="6223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OGGI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2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BFCD0C5-D356-4CC2-A563-BE2B44F4E6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3194" t="39748" r="7639" b="11587"/>
          <a:stretch/>
        </p:blipFill>
        <p:spPr>
          <a:xfrm>
            <a:off x="530576" y="1280890"/>
            <a:ext cx="11475158" cy="4953000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AB644F4A-7D01-4199-B3B9-09243F87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nomi delle istituzioni ieri e oggi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56A9791-FAE9-485A-82B7-469C8BA95357}"/>
              </a:ext>
            </a:extLst>
          </p:cNvPr>
          <p:cNvSpPr/>
          <p:nvPr/>
        </p:nvSpPr>
        <p:spPr>
          <a:xfrm>
            <a:off x="513643" y="1742171"/>
            <a:ext cx="2737558" cy="1058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MAGISTRATURA</a:t>
            </a: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9381509-ED2B-4565-AD66-36B52FBDB423}"/>
              </a:ext>
            </a:extLst>
          </p:cNvPr>
          <p:cNvSpPr/>
          <p:nvPr/>
        </p:nvSpPr>
        <p:spPr>
          <a:xfrm>
            <a:off x="530576" y="2899988"/>
            <a:ext cx="2737558" cy="80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PONTIFICATO</a:t>
            </a:r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D7A4C21-8741-4D7A-840D-BD7CECBB9E2D}"/>
              </a:ext>
            </a:extLst>
          </p:cNvPr>
          <p:cNvSpPr/>
          <p:nvPr/>
        </p:nvSpPr>
        <p:spPr>
          <a:xfrm>
            <a:off x="530576" y="3799912"/>
            <a:ext cx="2737558" cy="80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PRETURA</a:t>
            </a:r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7AB2EBD-4068-4124-9E78-6E0DD96753A2}"/>
              </a:ext>
            </a:extLst>
          </p:cNvPr>
          <p:cNvSpPr/>
          <p:nvPr/>
        </p:nvSpPr>
        <p:spPr>
          <a:xfrm>
            <a:off x="572909" y="4699836"/>
            <a:ext cx="2737558" cy="80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QUESTURA</a:t>
            </a:r>
            <a:endParaRPr lang="it-IT" dirty="0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FDDBDF61-55C1-4AB1-BE10-56DE8CD45799}"/>
              </a:ext>
            </a:extLst>
          </p:cNvPr>
          <p:cNvSpPr/>
          <p:nvPr/>
        </p:nvSpPr>
        <p:spPr>
          <a:xfrm>
            <a:off x="3386667" y="1745194"/>
            <a:ext cx="3572933" cy="103641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IERI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28F5B8C-6C05-4F64-8251-A6C33E1F05D9}"/>
              </a:ext>
            </a:extLst>
          </p:cNvPr>
          <p:cNvSpPr/>
          <p:nvPr/>
        </p:nvSpPr>
        <p:spPr>
          <a:xfrm>
            <a:off x="7095066" y="1733908"/>
            <a:ext cx="4893734" cy="103641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OGGI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D7A9E543-E2AD-404A-AF0B-F03FB6FE0214}"/>
              </a:ext>
            </a:extLst>
          </p:cNvPr>
          <p:cNvSpPr/>
          <p:nvPr/>
        </p:nvSpPr>
        <p:spPr>
          <a:xfrm>
            <a:off x="3386667" y="2867955"/>
            <a:ext cx="3572933" cy="8004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IERI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B512A386-5824-4C02-A203-0EA763157259}"/>
              </a:ext>
            </a:extLst>
          </p:cNvPr>
          <p:cNvSpPr/>
          <p:nvPr/>
        </p:nvSpPr>
        <p:spPr>
          <a:xfrm>
            <a:off x="7112000" y="2899989"/>
            <a:ext cx="4893734" cy="7684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OGGI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7948F7A-EC1C-4790-A784-4DABB2FAA7D5}"/>
              </a:ext>
            </a:extLst>
          </p:cNvPr>
          <p:cNvSpPr/>
          <p:nvPr/>
        </p:nvSpPr>
        <p:spPr>
          <a:xfrm>
            <a:off x="3386666" y="3799912"/>
            <a:ext cx="3572933" cy="800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IERI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0B887F0E-3960-432A-8624-C67EBF71A4C0}"/>
              </a:ext>
            </a:extLst>
          </p:cNvPr>
          <p:cNvSpPr/>
          <p:nvPr/>
        </p:nvSpPr>
        <p:spPr>
          <a:xfrm>
            <a:off x="7112000" y="3799912"/>
            <a:ext cx="4893734" cy="8004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OGGI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5865658A-5C30-4C5E-8B9C-0477C1201902}"/>
              </a:ext>
            </a:extLst>
          </p:cNvPr>
          <p:cNvSpPr/>
          <p:nvPr/>
        </p:nvSpPr>
        <p:spPr>
          <a:xfrm>
            <a:off x="3408101" y="4730022"/>
            <a:ext cx="3572933" cy="77025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IERI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4B2B61A8-3875-4162-B80E-0FA03DBCEFD0}"/>
              </a:ext>
            </a:extLst>
          </p:cNvPr>
          <p:cNvSpPr/>
          <p:nvPr/>
        </p:nvSpPr>
        <p:spPr>
          <a:xfrm>
            <a:off x="7101818" y="4707103"/>
            <a:ext cx="4893734" cy="7684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OGGI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E2298C40-C089-40DF-B35B-7DE7BADD1DCA}"/>
              </a:ext>
            </a:extLst>
          </p:cNvPr>
          <p:cNvSpPr/>
          <p:nvPr/>
        </p:nvSpPr>
        <p:spPr>
          <a:xfrm>
            <a:off x="572909" y="5563120"/>
            <a:ext cx="2737558" cy="80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SENATO</a:t>
            </a:r>
            <a:endParaRPr lang="it-IT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5E39FA09-A404-4480-B580-9CF5C40AA619}"/>
              </a:ext>
            </a:extLst>
          </p:cNvPr>
          <p:cNvSpPr/>
          <p:nvPr/>
        </p:nvSpPr>
        <p:spPr>
          <a:xfrm>
            <a:off x="3408101" y="5593306"/>
            <a:ext cx="3572933" cy="77025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IERI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9317838F-E4A6-45EB-B44C-42B28D32B3EE}"/>
              </a:ext>
            </a:extLst>
          </p:cNvPr>
          <p:cNvSpPr/>
          <p:nvPr/>
        </p:nvSpPr>
        <p:spPr>
          <a:xfrm>
            <a:off x="7101818" y="5570387"/>
            <a:ext cx="4893734" cy="7684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OGGI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9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70830C-46DB-4663-B2D6-B9AAB2D8A3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86CC7A7-0ADC-4F67-9983-6BF72DB67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8" r="1" b="1"/>
          <a:stretch/>
        </p:blipFill>
        <p:spPr>
          <a:xfrm>
            <a:off x="7540750" y="10"/>
            <a:ext cx="4651250" cy="68587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9AE10D-6D26-4BB1-85E6-3C644CE56C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7540751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E5727076-22F1-4B9C-8490-6D1C0E1E96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8404003" cy="857047"/>
          </a:xfrm>
          <a:custGeom>
            <a:avLst/>
            <a:gdLst>
              <a:gd name="connsiteX0" fmla="*/ 0 w 8404003"/>
              <a:gd name="connsiteY0" fmla="*/ 0 h 857047"/>
              <a:gd name="connsiteX1" fmla="*/ 797860 w 8404003"/>
              <a:gd name="connsiteY1" fmla="*/ 0 h 857047"/>
              <a:gd name="connsiteX2" fmla="*/ 2482050 w 8404003"/>
              <a:gd name="connsiteY2" fmla="*/ 0 h 857047"/>
              <a:gd name="connsiteX3" fmla="*/ 3003610 w 8404003"/>
              <a:gd name="connsiteY3" fmla="*/ 0 h 857047"/>
              <a:gd name="connsiteX4" fmla="*/ 3219959 w 8404003"/>
              <a:gd name="connsiteY4" fmla="*/ 0 h 857047"/>
              <a:gd name="connsiteX5" fmla="*/ 3311869 w 8404003"/>
              <a:gd name="connsiteY5" fmla="*/ 0 h 857047"/>
              <a:gd name="connsiteX6" fmla="*/ 3326218 w 8404003"/>
              <a:gd name="connsiteY6" fmla="*/ 0 h 857047"/>
              <a:gd name="connsiteX7" fmla="*/ 3426656 w 8404003"/>
              <a:gd name="connsiteY7" fmla="*/ 0 h 857047"/>
              <a:gd name="connsiteX8" fmla="*/ 3516436 w 8404003"/>
              <a:gd name="connsiteY8" fmla="*/ 0 h 857047"/>
              <a:gd name="connsiteX9" fmla="*/ 3601649 w 8404003"/>
              <a:gd name="connsiteY9" fmla="*/ 0 h 857047"/>
              <a:gd name="connsiteX10" fmla="*/ 3699274 w 8404003"/>
              <a:gd name="connsiteY10" fmla="*/ 0 h 857047"/>
              <a:gd name="connsiteX11" fmla="*/ 3718421 w 8404003"/>
              <a:gd name="connsiteY11" fmla="*/ 0 h 857047"/>
              <a:gd name="connsiteX12" fmla="*/ 3910939 w 8404003"/>
              <a:gd name="connsiteY12" fmla="*/ 0 h 857047"/>
              <a:gd name="connsiteX13" fmla="*/ 3927053 w 8404003"/>
              <a:gd name="connsiteY13" fmla="*/ 0 h 857047"/>
              <a:gd name="connsiteX14" fmla="*/ 4198137 w 8404003"/>
              <a:gd name="connsiteY14" fmla="*/ 0 h 857047"/>
              <a:gd name="connsiteX15" fmla="*/ 4230161 w 8404003"/>
              <a:gd name="connsiteY15" fmla="*/ 0 h 857047"/>
              <a:gd name="connsiteX16" fmla="*/ 4245215 w 8404003"/>
              <a:gd name="connsiteY16" fmla="*/ 0 h 857047"/>
              <a:gd name="connsiteX17" fmla="*/ 4350592 w 8404003"/>
              <a:gd name="connsiteY17" fmla="*/ 0 h 857047"/>
              <a:gd name="connsiteX18" fmla="*/ 4357296 w 8404003"/>
              <a:gd name="connsiteY18" fmla="*/ 0 h 857047"/>
              <a:gd name="connsiteX19" fmla="*/ 4404222 w 8404003"/>
              <a:gd name="connsiteY19" fmla="*/ 0 h 857047"/>
              <a:gd name="connsiteX20" fmla="*/ 4531592 w 8404003"/>
              <a:gd name="connsiteY20" fmla="*/ 0 h 857047"/>
              <a:gd name="connsiteX21" fmla="*/ 4598953 w 8404003"/>
              <a:gd name="connsiteY21" fmla="*/ 0 h 857047"/>
              <a:gd name="connsiteX22" fmla="*/ 4779630 w 8404003"/>
              <a:gd name="connsiteY22" fmla="*/ 0 h 857047"/>
              <a:gd name="connsiteX23" fmla="*/ 5132321 w 8404003"/>
              <a:gd name="connsiteY23" fmla="*/ 0 h 857047"/>
              <a:gd name="connsiteX24" fmla="*/ 5141543 w 8404003"/>
              <a:gd name="connsiteY24" fmla="*/ 0 h 857047"/>
              <a:gd name="connsiteX25" fmla="*/ 5188556 w 8404003"/>
              <a:gd name="connsiteY25" fmla="*/ 0 h 857047"/>
              <a:gd name="connsiteX26" fmla="*/ 5206100 w 8404003"/>
              <a:gd name="connsiteY26" fmla="*/ 0 h 857047"/>
              <a:gd name="connsiteX27" fmla="*/ 5722554 w 8404003"/>
              <a:gd name="connsiteY27" fmla="*/ 0 h 857047"/>
              <a:gd name="connsiteX28" fmla="*/ 5732230 w 8404003"/>
              <a:gd name="connsiteY28" fmla="*/ 0 h 857047"/>
              <a:gd name="connsiteX29" fmla="*/ 5798594 w 8404003"/>
              <a:gd name="connsiteY29" fmla="*/ 0 h 857047"/>
              <a:gd name="connsiteX30" fmla="*/ 5799962 w 8404003"/>
              <a:gd name="connsiteY30" fmla="*/ 0 h 857047"/>
              <a:gd name="connsiteX31" fmla="*/ 6338565 w 8404003"/>
              <a:gd name="connsiteY31" fmla="*/ 0 h 857047"/>
              <a:gd name="connsiteX32" fmla="*/ 6649966 w 8404003"/>
              <a:gd name="connsiteY32" fmla="*/ 0 h 857047"/>
              <a:gd name="connsiteX33" fmla="*/ 6730668 w 8404003"/>
              <a:gd name="connsiteY33" fmla="*/ 0 h 857047"/>
              <a:gd name="connsiteX34" fmla="*/ 7178721 w 8404003"/>
              <a:gd name="connsiteY34" fmla="*/ 0 h 857047"/>
              <a:gd name="connsiteX35" fmla="*/ 7277889 w 8404003"/>
              <a:gd name="connsiteY35" fmla="*/ 0 h 857047"/>
              <a:gd name="connsiteX36" fmla="*/ 7782893 w 8404003"/>
              <a:gd name="connsiteY36" fmla="*/ 0 h 857047"/>
              <a:gd name="connsiteX37" fmla="*/ 8006080 w 8404003"/>
              <a:gd name="connsiteY37" fmla="*/ 0 h 857047"/>
              <a:gd name="connsiteX38" fmla="*/ 8030270 w 8404003"/>
              <a:gd name="connsiteY38" fmla="*/ 10516 h 857047"/>
              <a:gd name="connsiteX39" fmla="*/ 8035108 w 8404003"/>
              <a:gd name="connsiteY39" fmla="*/ 15774 h 857047"/>
              <a:gd name="connsiteX40" fmla="*/ 8393118 w 8404003"/>
              <a:gd name="connsiteY40" fmla="*/ 404863 h 857047"/>
              <a:gd name="connsiteX41" fmla="*/ 8393118 w 8404003"/>
              <a:gd name="connsiteY41" fmla="*/ 452185 h 857047"/>
              <a:gd name="connsiteX42" fmla="*/ 8035108 w 8404003"/>
              <a:gd name="connsiteY42" fmla="*/ 841273 h 857047"/>
              <a:gd name="connsiteX43" fmla="*/ 8030270 w 8404003"/>
              <a:gd name="connsiteY43" fmla="*/ 846531 h 857047"/>
              <a:gd name="connsiteX44" fmla="*/ 8006080 w 8404003"/>
              <a:gd name="connsiteY44" fmla="*/ 857047 h 857047"/>
              <a:gd name="connsiteX45" fmla="*/ 7889742 w 8404003"/>
              <a:gd name="connsiteY45" fmla="*/ 857047 h 857047"/>
              <a:gd name="connsiteX46" fmla="*/ 7782893 w 8404003"/>
              <a:gd name="connsiteY46" fmla="*/ 857047 h 857047"/>
              <a:gd name="connsiteX47" fmla="*/ 7776190 w 8404003"/>
              <a:gd name="connsiteY47" fmla="*/ 857047 h 857047"/>
              <a:gd name="connsiteX48" fmla="*/ 7730315 w 8404003"/>
              <a:gd name="connsiteY48" fmla="*/ 857047 h 857047"/>
              <a:gd name="connsiteX49" fmla="*/ 7729264 w 8404003"/>
              <a:gd name="connsiteY49" fmla="*/ 857047 h 857047"/>
              <a:gd name="connsiteX50" fmla="*/ 7601893 w 8404003"/>
              <a:gd name="connsiteY50" fmla="*/ 857047 h 857047"/>
              <a:gd name="connsiteX51" fmla="*/ 7467477 w 8404003"/>
              <a:gd name="connsiteY51" fmla="*/ 857047 h 857047"/>
              <a:gd name="connsiteX52" fmla="*/ 7353856 w 8404003"/>
              <a:gd name="connsiteY52" fmla="*/ 857047 h 857047"/>
              <a:gd name="connsiteX53" fmla="*/ 7075374 w 8404003"/>
              <a:gd name="connsiteY53" fmla="*/ 857047 h 857047"/>
              <a:gd name="connsiteX54" fmla="*/ 6944929 w 8404003"/>
              <a:gd name="connsiteY54" fmla="*/ 857047 h 857047"/>
              <a:gd name="connsiteX55" fmla="*/ 6528153 w 8404003"/>
              <a:gd name="connsiteY55" fmla="*/ 857047 h 857047"/>
              <a:gd name="connsiteX56" fmla="*/ 6334891 w 8404003"/>
              <a:gd name="connsiteY56" fmla="*/ 857047 h 857047"/>
              <a:gd name="connsiteX57" fmla="*/ 5799962 w 8404003"/>
              <a:gd name="connsiteY57" fmla="*/ 857047 h 857047"/>
              <a:gd name="connsiteX58" fmla="*/ 5722554 w 8404003"/>
              <a:gd name="connsiteY58" fmla="*/ 857047 h 857047"/>
              <a:gd name="connsiteX59" fmla="*/ 5648775 w 8404003"/>
              <a:gd name="connsiteY59" fmla="*/ 857047 h 857047"/>
              <a:gd name="connsiteX60" fmla="*/ 5483520 w 8404003"/>
              <a:gd name="connsiteY60" fmla="*/ 857047 h 857047"/>
              <a:gd name="connsiteX61" fmla="*/ 5473550 w 8404003"/>
              <a:gd name="connsiteY61" fmla="*/ 857047 h 857047"/>
              <a:gd name="connsiteX62" fmla="*/ 5132321 w 8404003"/>
              <a:gd name="connsiteY62" fmla="*/ 857047 h 857047"/>
              <a:gd name="connsiteX63" fmla="*/ 5047108 w 8404003"/>
              <a:gd name="connsiteY63" fmla="*/ 857047 h 857047"/>
              <a:gd name="connsiteX64" fmla="*/ 4954764 w 8404003"/>
              <a:gd name="connsiteY64" fmla="*/ 857047 h 857047"/>
              <a:gd name="connsiteX65" fmla="*/ 4930335 w 8404003"/>
              <a:gd name="connsiteY65" fmla="*/ 857047 h 857047"/>
              <a:gd name="connsiteX66" fmla="*/ 4450619 w 8404003"/>
              <a:gd name="connsiteY66" fmla="*/ 857047 h 857047"/>
              <a:gd name="connsiteX67" fmla="*/ 4350592 w 8404003"/>
              <a:gd name="connsiteY67" fmla="*/ 857047 h 857047"/>
              <a:gd name="connsiteX68" fmla="*/ 4335538 w 8404003"/>
              <a:gd name="connsiteY68" fmla="*/ 857047 h 857047"/>
              <a:gd name="connsiteX69" fmla="*/ 4230161 w 8404003"/>
              <a:gd name="connsiteY69" fmla="*/ 857047 h 857047"/>
              <a:gd name="connsiteX70" fmla="*/ 4215812 w 8404003"/>
              <a:gd name="connsiteY70" fmla="*/ 857047 h 857047"/>
              <a:gd name="connsiteX71" fmla="*/ 4115374 w 8404003"/>
              <a:gd name="connsiteY71" fmla="*/ 857047 h 857047"/>
              <a:gd name="connsiteX72" fmla="*/ 4049804 w 8404003"/>
              <a:gd name="connsiteY72" fmla="*/ 857047 h 857047"/>
              <a:gd name="connsiteX73" fmla="*/ 3842757 w 8404003"/>
              <a:gd name="connsiteY73" fmla="*/ 857047 h 857047"/>
              <a:gd name="connsiteX74" fmla="*/ 3614977 w 8404003"/>
              <a:gd name="connsiteY74" fmla="*/ 857047 h 857047"/>
              <a:gd name="connsiteX75" fmla="*/ 3516436 w 8404003"/>
              <a:gd name="connsiteY75" fmla="*/ 857047 h 857047"/>
              <a:gd name="connsiteX76" fmla="*/ 3452333 w 8404003"/>
              <a:gd name="connsiteY76" fmla="*/ 857047 h 857047"/>
              <a:gd name="connsiteX77" fmla="*/ 3311869 w 8404003"/>
              <a:gd name="connsiteY77" fmla="*/ 857047 h 857047"/>
              <a:gd name="connsiteX78" fmla="*/ 3300088 w 8404003"/>
              <a:gd name="connsiteY78" fmla="*/ 857047 h 857047"/>
              <a:gd name="connsiteX79" fmla="*/ 3272588 w 8404003"/>
              <a:gd name="connsiteY79" fmla="*/ 857047 h 857047"/>
              <a:gd name="connsiteX80" fmla="*/ 3179295 w 8404003"/>
              <a:gd name="connsiteY80" fmla="*/ 857047 h 857047"/>
              <a:gd name="connsiteX81" fmla="*/ 3003610 w 8404003"/>
              <a:gd name="connsiteY81" fmla="*/ 857047 h 857047"/>
              <a:gd name="connsiteX82" fmla="*/ 2997618 w 8404003"/>
              <a:gd name="connsiteY82" fmla="*/ 857047 h 857047"/>
              <a:gd name="connsiteX83" fmla="*/ 797860 w 8404003"/>
              <a:gd name="connsiteY83" fmla="*/ 857047 h 857047"/>
              <a:gd name="connsiteX84" fmla="*/ 0 w 8404003"/>
              <a:gd name="connsiteY84" fmla="*/ 857047 h 857047"/>
              <a:gd name="connsiteX85" fmla="*/ 0 w 8404003"/>
              <a:gd name="connsiteY85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404003" h="857047">
                <a:moveTo>
                  <a:pt x="0" y="0"/>
                </a:moveTo>
                <a:cubicBezTo>
                  <a:pt x="0" y="0"/>
                  <a:pt x="0" y="0"/>
                  <a:pt x="797860" y="0"/>
                </a:cubicBezTo>
                <a:cubicBezTo>
                  <a:pt x="797860" y="0"/>
                  <a:pt x="797860" y="0"/>
                  <a:pt x="2482050" y="0"/>
                </a:cubicBezTo>
                <a:lnTo>
                  <a:pt x="3003610" y="0"/>
                </a:lnTo>
                <a:cubicBezTo>
                  <a:pt x="3003610" y="0"/>
                  <a:pt x="3003610" y="0"/>
                  <a:pt x="3219959" y="0"/>
                </a:cubicBezTo>
                <a:lnTo>
                  <a:pt x="3311869" y="0"/>
                </a:lnTo>
                <a:lnTo>
                  <a:pt x="3326218" y="0"/>
                </a:lnTo>
                <a:lnTo>
                  <a:pt x="3426656" y="0"/>
                </a:lnTo>
                <a:lnTo>
                  <a:pt x="3516436" y="0"/>
                </a:lnTo>
                <a:cubicBezTo>
                  <a:pt x="3516436" y="0"/>
                  <a:pt x="3516436" y="0"/>
                  <a:pt x="3601649" y="0"/>
                </a:cubicBezTo>
                <a:lnTo>
                  <a:pt x="3699274" y="0"/>
                </a:lnTo>
                <a:lnTo>
                  <a:pt x="3718421" y="0"/>
                </a:lnTo>
                <a:cubicBezTo>
                  <a:pt x="3768918" y="0"/>
                  <a:pt x="3832038" y="0"/>
                  <a:pt x="3910939" y="0"/>
                </a:cubicBezTo>
                <a:lnTo>
                  <a:pt x="3927053" y="0"/>
                </a:lnTo>
                <a:lnTo>
                  <a:pt x="4198137" y="0"/>
                </a:lnTo>
                <a:lnTo>
                  <a:pt x="4230161" y="0"/>
                </a:lnTo>
                <a:lnTo>
                  <a:pt x="4245215" y="0"/>
                </a:lnTo>
                <a:lnTo>
                  <a:pt x="4350592" y="0"/>
                </a:lnTo>
                <a:lnTo>
                  <a:pt x="4357296" y="0"/>
                </a:lnTo>
                <a:lnTo>
                  <a:pt x="4404222" y="0"/>
                </a:lnTo>
                <a:lnTo>
                  <a:pt x="4531592" y="0"/>
                </a:lnTo>
                <a:lnTo>
                  <a:pt x="4598953" y="0"/>
                </a:lnTo>
                <a:lnTo>
                  <a:pt x="4779630" y="0"/>
                </a:lnTo>
                <a:lnTo>
                  <a:pt x="5132321" y="0"/>
                </a:lnTo>
                <a:cubicBezTo>
                  <a:pt x="5132321" y="0"/>
                  <a:pt x="5132321" y="0"/>
                  <a:pt x="5141543" y="0"/>
                </a:cubicBezTo>
                <a:lnTo>
                  <a:pt x="5188556" y="0"/>
                </a:lnTo>
                <a:lnTo>
                  <a:pt x="5206100" y="0"/>
                </a:lnTo>
                <a:cubicBezTo>
                  <a:pt x="5279879" y="0"/>
                  <a:pt x="5427438" y="0"/>
                  <a:pt x="5722554" y="0"/>
                </a:cubicBezTo>
                <a:cubicBezTo>
                  <a:pt x="5722554" y="0"/>
                  <a:pt x="5722554" y="0"/>
                  <a:pt x="5732230" y="0"/>
                </a:cubicBezTo>
                <a:lnTo>
                  <a:pt x="5798594" y="0"/>
                </a:lnTo>
                <a:lnTo>
                  <a:pt x="5799962" y="0"/>
                </a:lnTo>
                <a:cubicBezTo>
                  <a:pt x="5799962" y="0"/>
                  <a:pt x="5799962" y="0"/>
                  <a:pt x="6338565" y="0"/>
                </a:cubicBezTo>
                <a:lnTo>
                  <a:pt x="6649966" y="0"/>
                </a:lnTo>
                <a:lnTo>
                  <a:pt x="6730668" y="0"/>
                </a:lnTo>
                <a:lnTo>
                  <a:pt x="7178721" y="0"/>
                </a:lnTo>
                <a:lnTo>
                  <a:pt x="7277889" y="0"/>
                </a:lnTo>
                <a:lnTo>
                  <a:pt x="7782893" y="0"/>
                </a:lnTo>
                <a:lnTo>
                  <a:pt x="8006080" y="0"/>
                </a:lnTo>
                <a:cubicBezTo>
                  <a:pt x="8015756" y="0"/>
                  <a:pt x="8025432" y="5258"/>
                  <a:pt x="8030270" y="10516"/>
                </a:cubicBezTo>
                <a:cubicBezTo>
                  <a:pt x="8030270" y="10516"/>
                  <a:pt x="8035108" y="10516"/>
                  <a:pt x="8035108" y="15774"/>
                </a:cubicBezTo>
                <a:cubicBezTo>
                  <a:pt x="8035108" y="15774"/>
                  <a:pt x="8035108" y="15774"/>
                  <a:pt x="8393118" y="404863"/>
                </a:cubicBezTo>
                <a:cubicBezTo>
                  <a:pt x="8407632" y="415379"/>
                  <a:pt x="8407632" y="436411"/>
                  <a:pt x="8393118" y="452185"/>
                </a:cubicBezTo>
                <a:cubicBezTo>
                  <a:pt x="8393118" y="452185"/>
                  <a:pt x="8393118" y="452185"/>
                  <a:pt x="8035108" y="841273"/>
                </a:cubicBezTo>
                <a:cubicBezTo>
                  <a:pt x="8035108" y="841273"/>
                  <a:pt x="8030270" y="841273"/>
                  <a:pt x="8030270" y="846531"/>
                </a:cubicBezTo>
                <a:cubicBezTo>
                  <a:pt x="8025432" y="851789"/>
                  <a:pt x="8015756" y="857047"/>
                  <a:pt x="8006080" y="857047"/>
                </a:cubicBezTo>
                <a:cubicBezTo>
                  <a:pt x="8006080" y="857047"/>
                  <a:pt x="8006080" y="857047"/>
                  <a:pt x="7889742" y="857047"/>
                </a:cubicBezTo>
                <a:lnTo>
                  <a:pt x="7782893" y="857047"/>
                </a:lnTo>
                <a:lnTo>
                  <a:pt x="7776190" y="857047"/>
                </a:lnTo>
                <a:lnTo>
                  <a:pt x="7730315" y="857047"/>
                </a:lnTo>
                <a:lnTo>
                  <a:pt x="7729264" y="857047"/>
                </a:lnTo>
                <a:lnTo>
                  <a:pt x="7601893" y="857047"/>
                </a:lnTo>
                <a:lnTo>
                  <a:pt x="7467477" y="857047"/>
                </a:lnTo>
                <a:lnTo>
                  <a:pt x="7353856" y="857047"/>
                </a:lnTo>
                <a:lnTo>
                  <a:pt x="7075374" y="857047"/>
                </a:lnTo>
                <a:lnTo>
                  <a:pt x="6944929" y="857047"/>
                </a:lnTo>
                <a:lnTo>
                  <a:pt x="6528153" y="857047"/>
                </a:lnTo>
                <a:lnTo>
                  <a:pt x="6334891" y="857047"/>
                </a:lnTo>
                <a:lnTo>
                  <a:pt x="5799962" y="857047"/>
                </a:lnTo>
                <a:cubicBezTo>
                  <a:pt x="5799962" y="857047"/>
                  <a:pt x="5799962" y="857047"/>
                  <a:pt x="5722554" y="857047"/>
                </a:cubicBezTo>
                <a:cubicBezTo>
                  <a:pt x="5722554" y="857047"/>
                  <a:pt x="5722554" y="857047"/>
                  <a:pt x="5648775" y="857047"/>
                </a:cubicBezTo>
                <a:lnTo>
                  <a:pt x="5483520" y="857047"/>
                </a:lnTo>
                <a:lnTo>
                  <a:pt x="5473550" y="857047"/>
                </a:lnTo>
                <a:cubicBezTo>
                  <a:pt x="5390548" y="857047"/>
                  <a:pt x="5279879" y="857047"/>
                  <a:pt x="5132321" y="857047"/>
                </a:cubicBezTo>
                <a:cubicBezTo>
                  <a:pt x="5132321" y="857047"/>
                  <a:pt x="5132321" y="857047"/>
                  <a:pt x="5047108" y="857047"/>
                </a:cubicBezTo>
                <a:lnTo>
                  <a:pt x="4954764" y="857047"/>
                </a:lnTo>
                <a:lnTo>
                  <a:pt x="4930335" y="857047"/>
                </a:lnTo>
                <a:cubicBezTo>
                  <a:pt x="4829342" y="857047"/>
                  <a:pt x="4677853" y="857047"/>
                  <a:pt x="4450619" y="857047"/>
                </a:cubicBezTo>
                <a:lnTo>
                  <a:pt x="4350592" y="857047"/>
                </a:lnTo>
                <a:lnTo>
                  <a:pt x="4335538" y="857047"/>
                </a:lnTo>
                <a:lnTo>
                  <a:pt x="4230161" y="857047"/>
                </a:lnTo>
                <a:lnTo>
                  <a:pt x="4215812" y="857047"/>
                </a:lnTo>
                <a:lnTo>
                  <a:pt x="4115374" y="857047"/>
                </a:lnTo>
                <a:lnTo>
                  <a:pt x="4049804" y="857047"/>
                </a:lnTo>
                <a:lnTo>
                  <a:pt x="3842757" y="857047"/>
                </a:lnTo>
                <a:lnTo>
                  <a:pt x="3614977" y="857047"/>
                </a:lnTo>
                <a:lnTo>
                  <a:pt x="3516436" y="857047"/>
                </a:lnTo>
                <a:cubicBezTo>
                  <a:pt x="3516436" y="857047"/>
                  <a:pt x="3516436" y="857047"/>
                  <a:pt x="3452333" y="857047"/>
                </a:cubicBezTo>
                <a:lnTo>
                  <a:pt x="3311869" y="857047"/>
                </a:lnTo>
                <a:lnTo>
                  <a:pt x="3300088" y="857047"/>
                </a:lnTo>
                <a:lnTo>
                  <a:pt x="3272588" y="857047"/>
                </a:lnTo>
                <a:lnTo>
                  <a:pt x="3179295" y="857047"/>
                </a:lnTo>
                <a:lnTo>
                  <a:pt x="3003610" y="857047"/>
                </a:lnTo>
                <a:lnTo>
                  <a:pt x="2997618" y="857047"/>
                </a:lnTo>
                <a:cubicBezTo>
                  <a:pt x="2683367" y="857047"/>
                  <a:pt x="2054864" y="857047"/>
                  <a:pt x="797860" y="857047"/>
                </a:cubicBezTo>
                <a:cubicBezTo>
                  <a:pt x="797860" y="857047"/>
                  <a:pt x="797860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0F9C8A0-BFB2-48C3-9399-9919B816F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8" y="967417"/>
            <a:ext cx="6675215" cy="3943250"/>
          </a:xfrm>
        </p:spPr>
        <p:txBody>
          <a:bodyPr>
            <a:normAutofit/>
          </a:bodyPr>
          <a:lstStyle/>
          <a:p>
            <a:r>
              <a:rPr lang="it-IT" sz="4000">
                <a:solidFill>
                  <a:srgbClr val="FEFFFF"/>
                </a:solidFill>
              </a:rPr>
              <a:t>Le istituzioni romane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ABAE738-84DF-4295-8297-859FB6F8D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8" y="5189400"/>
            <a:ext cx="6692953" cy="544260"/>
          </a:xfrm>
        </p:spPr>
        <p:txBody>
          <a:bodyPr anchor="ctr">
            <a:normAutofit/>
          </a:bodyPr>
          <a:lstStyle/>
          <a:p>
            <a:r>
              <a:rPr lang="it-IT" sz="1600">
                <a:solidFill>
                  <a:srgbClr val="FEFFFF"/>
                </a:solidFill>
              </a:rPr>
              <a:t>Corso di Storia 1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5D5357C1-0615-4821-9C27-ABA9143FA5B7}"/>
              </a:ext>
            </a:extLst>
          </p:cNvPr>
          <p:cNvSpPr/>
          <p:nvPr/>
        </p:nvSpPr>
        <p:spPr>
          <a:xfrm>
            <a:off x="2573867" y="5033007"/>
            <a:ext cx="1178886" cy="85704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FINE</a:t>
            </a:r>
          </a:p>
        </p:txBody>
      </p:sp>
    </p:spTree>
    <p:extLst>
      <p:ext uri="{BB962C8B-B14F-4D97-AF65-F5344CB8AC3E}">
        <p14:creationId xmlns:p14="http://schemas.microsoft.com/office/powerpoint/2010/main" val="4162228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456A20-6F16-4176-8A8C-F589CBF0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07411"/>
            <a:ext cx="10399444" cy="1280890"/>
          </a:xfrm>
        </p:spPr>
        <p:txBody>
          <a:bodyPr>
            <a:normAutofit/>
          </a:bodyPr>
          <a:lstStyle/>
          <a:p>
            <a:r>
              <a:rPr lang="it-IT" sz="4800" i="1" dirty="0" err="1"/>
              <a:t>Imperium</a:t>
            </a:r>
            <a:r>
              <a:rPr lang="it-IT" sz="4800" i="1" dirty="0"/>
              <a:t>: </a:t>
            </a:r>
            <a:r>
              <a:rPr lang="it-IT" sz="4800" dirty="0"/>
              <a:t>potere di comandare</a:t>
            </a:r>
          </a:p>
        </p:txBody>
      </p:sp>
      <p:sp>
        <p:nvSpPr>
          <p:cNvPr id="4" name="Triangolo isoscele 3">
            <a:extLst>
              <a:ext uri="{FF2B5EF4-FFF2-40B4-BE49-F238E27FC236}">
                <a16:creationId xmlns:a16="http://schemas.microsoft.com/office/drawing/2014/main" id="{F7A11589-1877-4808-BC45-F0E39091E0ED}"/>
              </a:ext>
            </a:extLst>
          </p:cNvPr>
          <p:cNvSpPr/>
          <p:nvPr/>
        </p:nvSpPr>
        <p:spPr>
          <a:xfrm>
            <a:off x="1777967" y="1489591"/>
            <a:ext cx="162991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bg1"/>
                </a:solidFill>
              </a:rPr>
              <a:t>re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llout: linea 4">
            <a:extLst>
              <a:ext uri="{FF2B5EF4-FFF2-40B4-BE49-F238E27FC236}">
                <a16:creationId xmlns:a16="http://schemas.microsoft.com/office/drawing/2014/main" id="{518027E3-64E3-4347-B6EE-C7AEF20DF9CD}"/>
              </a:ext>
            </a:extLst>
          </p:cNvPr>
          <p:cNvSpPr/>
          <p:nvPr/>
        </p:nvSpPr>
        <p:spPr>
          <a:xfrm>
            <a:off x="3950457" y="1684311"/>
            <a:ext cx="2233836" cy="1125448"/>
          </a:xfrm>
          <a:prstGeom prst="borderCallout1">
            <a:avLst>
              <a:gd name="adj1" fmla="val 33645"/>
              <a:gd name="adj2" fmla="val 1627"/>
              <a:gd name="adj3" fmla="val 65341"/>
              <a:gd name="adj4" fmla="val -25607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Potere politico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Potere militare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Potere religioso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5378E653-5BDC-4F19-9B89-1785F0E6CC31}"/>
              </a:ext>
            </a:extLst>
          </p:cNvPr>
          <p:cNvSpPr/>
          <p:nvPr/>
        </p:nvSpPr>
        <p:spPr>
          <a:xfrm>
            <a:off x="7648970" y="3429000"/>
            <a:ext cx="2715065" cy="14005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 err="1">
                <a:solidFill>
                  <a:schemeClr val="bg1"/>
                </a:solidFill>
              </a:rPr>
              <a:t>imperium</a:t>
            </a:r>
            <a:endParaRPr lang="it-IT" i="1" dirty="0"/>
          </a:p>
        </p:txBody>
      </p:sp>
      <p:sp>
        <p:nvSpPr>
          <p:cNvPr id="22" name="Callout: freccia in su 21">
            <a:extLst>
              <a:ext uri="{FF2B5EF4-FFF2-40B4-BE49-F238E27FC236}">
                <a16:creationId xmlns:a16="http://schemas.microsoft.com/office/drawing/2014/main" id="{27A11848-0ED2-4636-AA28-C6313BD6A8D6}"/>
              </a:ext>
            </a:extLst>
          </p:cNvPr>
          <p:cNvSpPr/>
          <p:nvPr/>
        </p:nvSpPr>
        <p:spPr>
          <a:xfrm>
            <a:off x="1235392" y="2507477"/>
            <a:ext cx="2715065" cy="998806"/>
          </a:xfrm>
          <a:prstGeom prst="upArrow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/>
              <a:t>Eletto dal SENATO (Capi delle </a:t>
            </a:r>
            <a:r>
              <a:rPr lang="it-IT" i="1" dirty="0" err="1"/>
              <a:t>gentes</a:t>
            </a:r>
            <a:r>
              <a:rPr lang="it-IT" dirty="0"/>
              <a:t>)</a:t>
            </a:r>
          </a:p>
        </p:txBody>
      </p:sp>
      <p:sp>
        <p:nvSpPr>
          <p:cNvPr id="3" name="Callout: linea 2">
            <a:extLst>
              <a:ext uri="{FF2B5EF4-FFF2-40B4-BE49-F238E27FC236}">
                <a16:creationId xmlns:a16="http://schemas.microsoft.com/office/drawing/2014/main" id="{614EDCC5-F6BC-4E72-B639-BCCB5DBB140D}"/>
              </a:ext>
            </a:extLst>
          </p:cNvPr>
          <p:cNvSpPr/>
          <p:nvPr/>
        </p:nvSpPr>
        <p:spPr>
          <a:xfrm>
            <a:off x="6184293" y="5282805"/>
            <a:ext cx="2212446" cy="631767"/>
          </a:xfrm>
          <a:prstGeom prst="borderCallout1">
            <a:avLst>
              <a:gd name="adj1" fmla="val -197"/>
              <a:gd name="adj2" fmla="val 51032"/>
              <a:gd name="adj3" fmla="val -80132"/>
              <a:gd name="adj4" fmla="val 11646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Ambito civile</a:t>
            </a:r>
          </a:p>
        </p:txBody>
      </p:sp>
      <p:sp>
        <p:nvSpPr>
          <p:cNvPr id="15" name="Callout: linea 14">
            <a:extLst>
              <a:ext uri="{FF2B5EF4-FFF2-40B4-BE49-F238E27FC236}">
                <a16:creationId xmlns:a16="http://schemas.microsoft.com/office/drawing/2014/main" id="{045620D3-D43E-458A-8264-76093B79EB11}"/>
              </a:ext>
            </a:extLst>
          </p:cNvPr>
          <p:cNvSpPr/>
          <p:nvPr/>
        </p:nvSpPr>
        <p:spPr>
          <a:xfrm>
            <a:off x="8744162" y="5282805"/>
            <a:ext cx="2843780" cy="631767"/>
          </a:xfrm>
          <a:prstGeom prst="borderCallout1">
            <a:avLst>
              <a:gd name="adj1" fmla="val -197"/>
              <a:gd name="adj2" fmla="val 51032"/>
              <a:gd name="adj3" fmla="val -74869"/>
              <a:gd name="adj4" fmla="val 74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Ambito militare </a:t>
            </a:r>
          </a:p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(fuori dal </a:t>
            </a:r>
            <a:r>
              <a:rPr lang="it-IT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pomerio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BA2C5114-30AC-4B52-AA0A-77F2FD8D38C6}"/>
              </a:ext>
            </a:extLst>
          </p:cNvPr>
          <p:cNvSpPr/>
          <p:nvPr/>
        </p:nvSpPr>
        <p:spPr>
          <a:xfrm>
            <a:off x="7117185" y="2236493"/>
            <a:ext cx="3564346" cy="1125448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Si intreccia con la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RELIGIONE</a:t>
            </a:r>
          </a:p>
        </p:txBody>
      </p:sp>
    </p:spTree>
    <p:extLst>
      <p:ext uri="{BB962C8B-B14F-4D97-AF65-F5344CB8AC3E}">
        <p14:creationId xmlns:p14="http://schemas.microsoft.com/office/powerpoint/2010/main" val="4114503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22" grpId="0" animBg="1"/>
      <p:bldP spid="3" grpId="0" animBg="1"/>
      <p:bldP spid="1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456A20-6F16-4176-8A8C-F589CBF0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07411"/>
            <a:ext cx="3564346" cy="1280890"/>
          </a:xfrm>
        </p:spPr>
        <p:txBody>
          <a:bodyPr>
            <a:normAutofit/>
          </a:bodyPr>
          <a:lstStyle/>
          <a:p>
            <a:r>
              <a:rPr lang="it-IT" sz="4800" i="1" dirty="0"/>
              <a:t>Imperium</a:t>
            </a:r>
            <a:endParaRPr lang="it-IT" sz="4800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5378E653-5BDC-4F19-9B89-1785F0E6CC31}"/>
              </a:ext>
            </a:extLst>
          </p:cNvPr>
          <p:cNvSpPr/>
          <p:nvPr/>
        </p:nvSpPr>
        <p:spPr>
          <a:xfrm>
            <a:off x="7648970" y="1501087"/>
            <a:ext cx="2715065" cy="14005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 err="1">
                <a:solidFill>
                  <a:schemeClr val="bg1"/>
                </a:solidFill>
              </a:rPr>
              <a:t>imperium</a:t>
            </a:r>
            <a:endParaRPr lang="it-IT" i="1" dirty="0"/>
          </a:p>
        </p:txBody>
      </p:sp>
      <p:sp>
        <p:nvSpPr>
          <p:cNvPr id="27" name="Callout: freccia in su 26">
            <a:extLst>
              <a:ext uri="{FF2B5EF4-FFF2-40B4-BE49-F238E27FC236}">
                <a16:creationId xmlns:a16="http://schemas.microsoft.com/office/drawing/2014/main" id="{DA19DD82-E045-449A-A8BC-9C908C0206B4}"/>
              </a:ext>
            </a:extLst>
          </p:cNvPr>
          <p:cNvSpPr/>
          <p:nvPr/>
        </p:nvSpPr>
        <p:spPr>
          <a:xfrm>
            <a:off x="6493147" y="2507477"/>
            <a:ext cx="4978400" cy="140053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Viene conferito solo dopo aver </a:t>
            </a:r>
            <a:r>
              <a:rPr lang="it-IT" b="1" dirty="0">
                <a:solidFill>
                  <a:schemeClr val="tx1"/>
                </a:solidFill>
              </a:rPr>
              <a:t>«preso gli auspici» </a:t>
            </a:r>
            <a:r>
              <a:rPr lang="it-IT" dirty="0">
                <a:solidFill>
                  <a:schemeClr val="tx1"/>
                </a:solidFill>
              </a:rPr>
              <a:t>durante la cosiddetta </a:t>
            </a:r>
            <a:r>
              <a:rPr lang="it-IT" b="1" dirty="0">
                <a:solidFill>
                  <a:schemeClr val="tx1"/>
                </a:solidFill>
              </a:rPr>
              <a:t>INAUGURAZIONE</a:t>
            </a:r>
          </a:p>
        </p:txBody>
      </p:sp>
      <p:sp>
        <p:nvSpPr>
          <p:cNvPr id="28" name="Freccia in giù 27">
            <a:extLst>
              <a:ext uri="{FF2B5EF4-FFF2-40B4-BE49-F238E27FC236}">
                <a16:creationId xmlns:a16="http://schemas.microsoft.com/office/drawing/2014/main" id="{29571E9A-8C14-4011-8645-CA8E5EB27FFD}"/>
              </a:ext>
            </a:extLst>
          </p:cNvPr>
          <p:cNvSpPr/>
          <p:nvPr/>
        </p:nvSpPr>
        <p:spPr>
          <a:xfrm>
            <a:off x="8693235" y="3908007"/>
            <a:ext cx="626533" cy="60247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A6FD39D4-7C5E-4163-8C4E-845407637CF0}"/>
              </a:ext>
            </a:extLst>
          </p:cNvPr>
          <p:cNvSpPr/>
          <p:nvPr/>
        </p:nvSpPr>
        <p:spPr>
          <a:xfrm>
            <a:off x="7245434" y="4527417"/>
            <a:ext cx="3522133" cy="711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Magistrati </a:t>
            </a:r>
            <a:r>
              <a:rPr lang="it-IT" i="1" dirty="0" err="1">
                <a:solidFill>
                  <a:schemeClr val="tx1"/>
                </a:solidFill>
              </a:rPr>
              <a:t>cum</a:t>
            </a:r>
            <a:r>
              <a:rPr lang="it-IT" i="1" dirty="0">
                <a:solidFill>
                  <a:schemeClr val="tx1"/>
                </a:solidFill>
              </a:rPr>
              <a:t> imperio</a:t>
            </a: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B191F414-A0C3-458C-B4DB-BFDAAE6FE9B3}"/>
              </a:ext>
            </a:extLst>
          </p:cNvPr>
          <p:cNvSpPr/>
          <p:nvPr/>
        </p:nvSpPr>
        <p:spPr>
          <a:xfrm>
            <a:off x="9805764" y="3608080"/>
            <a:ext cx="2233836" cy="12665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Pax </a:t>
            </a:r>
            <a:r>
              <a:rPr lang="it-IT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deorum</a:t>
            </a: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B62B9741-1ABA-44A6-B109-66624FB1A671}"/>
              </a:ext>
            </a:extLst>
          </p:cNvPr>
          <p:cNvSpPr/>
          <p:nvPr/>
        </p:nvSpPr>
        <p:spPr>
          <a:xfrm>
            <a:off x="1861479" y="4527417"/>
            <a:ext cx="4978399" cy="10293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Monopolizzano l’accesso alle magistrature più importanti</a:t>
            </a:r>
          </a:p>
        </p:txBody>
      </p:sp>
      <p:sp>
        <p:nvSpPr>
          <p:cNvPr id="32" name="Callout: freccia in giù 31">
            <a:extLst>
              <a:ext uri="{FF2B5EF4-FFF2-40B4-BE49-F238E27FC236}">
                <a16:creationId xmlns:a16="http://schemas.microsoft.com/office/drawing/2014/main" id="{0B09A574-241B-4F79-86F8-E9AFCA180375}"/>
              </a:ext>
            </a:extLst>
          </p:cNvPr>
          <p:cNvSpPr/>
          <p:nvPr/>
        </p:nvSpPr>
        <p:spPr>
          <a:xfrm>
            <a:off x="2967064" y="3021175"/>
            <a:ext cx="2872220" cy="1416183"/>
          </a:xfrm>
          <a:prstGeom prst="downArrow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PATRIZI</a:t>
            </a:r>
          </a:p>
          <a:p>
            <a:pPr algn="ctr"/>
            <a:r>
              <a:rPr lang="it-IT" dirty="0"/>
              <a:t>Unici a poter prendere gli auspici</a:t>
            </a:r>
          </a:p>
        </p:txBody>
      </p:sp>
      <p:sp>
        <p:nvSpPr>
          <p:cNvPr id="14" name="Callout: freccia in giù 13">
            <a:extLst>
              <a:ext uri="{FF2B5EF4-FFF2-40B4-BE49-F238E27FC236}">
                <a16:creationId xmlns:a16="http://schemas.microsoft.com/office/drawing/2014/main" id="{FA21C5FB-1A88-4556-874E-F06170E9FB59}"/>
              </a:ext>
            </a:extLst>
          </p:cNvPr>
          <p:cNvSpPr/>
          <p:nvPr/>
        </p:nvSpPr>
        <p:spPr>
          <a:xfrm>
            <a:off x="7200174" y="716581"/>
            <a:ext cx="3564346" cy="1125448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Si intreccia con la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RELIGIONE</a:t>
            </a:r>
          </a:p>
        </p:txBody>
      </p:sp>
    </p:spTree>
    <p:extLst>
      <p:ext uri="{BB962C8B-B14F-4D97-AF65-F5344CB8AC3E}">
        <p14:creationId xmlns:p14="http://schemas.microsoft.com/office/powerpoint/2010/main" val="3285692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ccia a sinistra 28">
            <a:extLst>
              <a:ext uri="{FF2B5EF4-FFF2-40B4-BE49-F238E27FC236}">
                <a16:creationId xmlns:a16="http://schemas.microsoft.com/office/drawing/2014/main" id="{AB337FC4-59F7-43B9-AAD2-623E26F83537}"/>
              </a:ext>
            </a:extLst>
          </p:cNvPr>
          <p:cNvSpPr/>
          <p:nvPr/>
        </p:nvSpPr>
        <p:spPr>
          <a:xfrm>
            <a:off x="2137071" y="1779662"/>
            <a:ext cx="1835861" cy="1007024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Sostituirsi (interregno)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E05246C-003F-4BAE-97E1-7FE77E18D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688" y="321005"/>
            <a:ext cx="8911687" cy="1280890"/>
          </a:xfrm>
        </p:spPr>
        <p:txBody>
          <a:bodyPr>
            <a:normAutofit/>
          </a:bodyPr>
          <a:lstStyle/>
          <a:p>
            <a:r>
              <a:rPr lang="it-IT" sz="5400" dirty="0"/>
              <a:t>Il senato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02B3B6C-9732-4758-96AE-F1DD28BF9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79" y="624110"/>
            <a:ext cx="3810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riangolo isoscele 5">
            <a:extLst>
              <a:ext uri="{FF2B5EF4-FFF2-40B4-BE49-F238E27FC236}">
                <a16:creationId xmlns:a16="http://schemas.microsoft.com/office/drawing/2014/main" id="{CB18B675-602A-409A-B8C9-19D040239CD9}"/>
              </a:ext>
            </a:extLst>
          </p:cNvPr>
          <p:cNvSpPr/>
          <p:nvPr/>
        </p:nvSpPr>
        <p:spPr>
          <a:xfrm>
            <a:off x="653439" y="1590909"/>
            <a:ext cx="1629916" cy="1008112"/>
          </a:xfrm>
          <a:prstGeom prst="triangl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bg1"/>
                </a:solidFill>
              </a:rPr>
              <a:t>re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5FF2B0B0-1E54-4C85-94BA-78D4DD4191E3}"/>
              </a:ext>
            </a:extLst>
          </p:cNvPr>
          <p:cNvSpPr/>
          <p:nvPr/>
        </p:nvSpPr>
        <p:spPr>
          <a:xfrm>
            <a:off x="3972932" y="1703225"/>
            <a:ext cx="2681868" cy="10081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SENATO</a:t>
            </a:r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/>
              <a:t>Consiglio del re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B9BB805D-DC7D-42BA-B460-76CC86B321E1}"/>
              </a:ext>
            </a:extLst>
          </p:cNvPr>
          <p:cNvSpPr/>
          <p:nvPr/>
        </p:nvSpPr>
        <p:spPr>
          <a:xfrm flipH="1">
            <a:off x="6383174" y="1660939"/>
            <a:ext cx="1586605" cy="100811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100 </a:t>
            </a:r>
            <a:r>
              <a:rPr lang="it-IT" dirty="0" err="1">
                <a:solidFill>
                  <a:schemeClr val="tx1"/>
                </a:solidFill>
              </a:rPr>
              <a:t>patres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Elaborazione alternativa 12">
            <a:extLst>
              <a:ext uri="{FF2B5EF4-FFF2-40B4-BE49-F238E27FC236}">
                <a16:creationId xmlns:a16="http://schemas.microsoft.com/office/drawing/2014/main" id="{9AA575CB-E058-458F-8737-16040B2BB70B}"/>
              </a:ext>
            </a:extLst>
          </p:cNvPr>
          <p:cNvSpPr/>
          <p:nvPr/>
        </p:nvSpPr>
        <p:spPr>
          <a:xfrm>
            <a:off x="1368789" y="3208831"/>
            <a:ext cx="2448272" cy="2302933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tx1"/>
                </a:solidFill>
              </a:rPr>
              <a:t>RES PUBLICA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698E7322-48C6-48DB-8E4B-91F106935F34}"/>
              </a:ext>
            </a:extLst>
          </p:cNvPr>
          <p:cNvSpPr/>
          <p:nvPr/>
        </p:nvSpPr>
        <p:spPr>
          <a:xfrm>
            <a:off x="9331507" y="3773673"/>
            <a:ext cx="2448272" cy="14005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SENATO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</a:rPr>
              <a:t>(a vita)</a:t>
            </a:r>
          </a:p>
        </p:txBody>
      </p:sp>
      <p:sp>
        <p:nvSpPr>
          <p:cNvPr id="15" name="Freccia a sinistra 14">
            <a:extLst>
              <a:ext uri="{FF2B5EF4-FFF2-40B4-BE49-F238E27FC236}">
                <a16:creationId xmlns:a16="http://schemas.microsoft.com/office/drawing/2014/main" id="{A0AFD641-1930-4223-9777-912484CFBDB3}"/>
              </a:ext>
            </a:extLst>
          </p:cNvPr>
          <p:cNvSpPr/>
          <p:nvPr/>
        </p:nvSpPr>
        <p:spPr>
          <a:xfrm>
            <a:off x="6096000" y="3055104"/>
            <a:ext cx="3061688" cy="1253067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 err="1">
                <a:solidFill>
                  <a:schemeClr val="tx1"/>
                </a:solidFill>
              </a:rPr>
              <a:t>Senatus</a:t>
            </a:r>
            <a:r>
              <a:rPr lang="it-IT" sz="2000" b="1" i="1" dirty="0">
                <a:solidFill>
                  <a:schemeClr val="tx1"/>
                </a:solidFill>
              </a:rPr>
              <a:t> consulta </a:t>
            </a:r>
            <a:r>
              <a:rPr lang="it-IT" sz="2000" dirty="0">
                <a:solidFill>
                  <a:schemeClr val="tx1"/>
                </a:solidFill>
              </a:rPr>
              <a:t>(pareri...)</a:t>
            </a:r>
          </a:p>
        </p:txBody>
      </p:sp>
      <p:sp>
        <p:nvSpPr>
          <p:cNvPr id="16" name="Freccia a sinistra 15">
            <a:extLst>
              <a:ext uri="{FF2B5EF4-FFF2-40B4-BE49-F238E27FC236}">
                <a16:creationId xmlns:a16="http://schemas.microsoft.com/office/drawing/2014/main" id="{6E90AB99-781F-44EB-97F6-9AA7D224348B}"/>
              </a:ext>
            </a:extLst>
          </p:cNvPr>
          <p:cNvSpPr/>
          <p:nvPr/>
        </p:nvSpPr>
        <p:spPr>
          <a:xfrm>
            <a:off x="3802379" y="3980439"/>
            <a:ext cx="5369992" cy="1253067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Approvazione</a:t>
            </a:r>
            <a:r>
              <a:rPr lang="it-IT" sz="2000" dirty="0">
                <a:solidFill>
                  <a:schemeClr val="tx1"/>
                </a:solidFill>
              </a:rPr>
              <a:t> delle proposte delle Assemblee per tramutarle in </a:t>
            </a:r>
            <a:r>
              <a:rPr lang="it-IT" sz="2000" b="1" dirty="0">
                <a:solidFill>
                  <a:schemeClr val="tx1"/>
                </a:solidFill>
              </a:rPr>
              <a:t>legge</a:t>
            </a:r>
          </a:p>
        </p:txBody>
      </p:sp>
      <p:sp>
        <p:nvSpPr>
          <p:cNvPr id="17" name="Freccia a sinistra 16">
            <a:extLst>
              <a:ext uri="{FF2B5EF4-FFF2-40B4-BE49-F238E27FC236}">
                <a16:creationId xmlns:a16="http://schemas.microsoft.com/office/drawing/2014/main" id="{BDBFEFA2-FF9B-4BB3-9F2E-0D781A01041A}"/>
              </a:ext>
            </a:extLst>
          </p:cNvPr>
          <p:cNvSpPr/>
          <p:nvPr/>
        </p:nvSpPr>
        <p:spPr>
          <a:xfrm>
            <a:off x="3820374" y="4905774"/>
            <a:ext cx="5369992" cy="1253067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Decisione finale per la </a:t>
            </a:r>
            <a:r>
              <a:rPr lang="it-IT" sz="2000" b="1" dirty="0">
                <a:solidFill>
                  <a:schemeClr val="tx1"/>
                </a:solidFill>
              </a:rPr>
              <a:t>politica estera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47CE9593-115D-4D69-B7B3-80726A58EB5E}"/>
              </a:ext>
            </a:extLst>
          </p:cNvPr>
          <p:cNvGrpSpPr/>
          <p:nvPr/>
        </p:nvGrpSpPr>
        <p:grpSpPr>
          <a:xfrm>
            <a:off x="2592926" y="5174202"/>
            <a:ext cx="7962718" cy="1384749"/>
            <a:chOff x="2592926" y="5174202"/>
            <a:chExt cx="7962718" cy="1384749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CA072B5F-30FC-4FCE-A75B-9E2065B5DCCA}"/>
                </a:ext>
              </a:extLst>
            </p:cNvPr>
            <p:cNvSpPr/>
            <p:nvPr/>
          </p:nvSpPr>
          <p:spPr>
            <a:xfrm>
              <a:off x="5525324" y="6158841"/>
              <a:ext cx="22589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Guida la politica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3" name="Connettore curvo 22">
              <a:extLst>
                <a:ext uri="{FF2B5EF4-FFF2-40B4-BE49-F238E27FC236}">
                  <a16:creationId xmlns:a16="http://schemas.microsoft.com/office/drawing/2014/main" id="{D289A1B4-B049-4553-ACD9-4955B648538A}"/>
                </a:ext>
              </a:extLst>
            </p:cNvPr>
            <p:cNvCxnSpPr>
              <a:stCxn id="14" idx="4"/>
              <a:endCxn id="13" idx="2"/>
            </p:cNvCxnSpPr>
            <p:nvPr/>
          </p:nvCxnSpPr>
          <p:spPr>
            <a:xfrm rot="5400000">
              <a:off x="6405504" y="1361624"/>
              <a:ext cx="337561" cy="7962718"/>
            </a:xfrm>
            <a:prstGeom prst="curvedConnector3">
              <a:avLst>
                <a:gd name="adj1" fmla="val 448638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ccia a sinistra 27">
            <a:extLst>
              <a:ext uri="{FF2B5EF4-FFF2-40B4-BE49-F238E27FC236}">
                <a16:creationId xmlns:a16="http://schemas.microsoft.com/office/drawing/2014/main" id="{8A5FB412-BA0C-4F72-91E3-3BA8C53259EC}"/>
              </a:ext>
            </a:extLst>
          </p:cNvPr>
          <p:cNvSpPr/>
          <p:nvPr/>
        </p:nvSpPr>
        <p:spPr>
          <a:xfrm>
            <a:off x="2125886" y="1561981"/>
            <a:ext cx="1835861" cy="551577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eleggere</a:t>
            </a:r>
          </a:p>
        </p:txBody>
      </p:sp>
      <p:sp>
        <p:nvSpPr>
          <p:cNvPr id="30" name="Freccia in giù 29">
            <a:extLst>
              <a:ext uri="{FF2B5EF4-FFF2-40B4-BE49-F238E27FC236}">
                <a16:creationId xmlns:a16="http://schemas.microsoft.com/office/drawing/2014/main" id="{C320B82B-D7C1-4DCF-99B1-60DC5A1C313A}"/>
              </a:ext>
            </a:extLst>
          </p:cNvPr>
          <p:cNvSpPr/>
          <p:nvPr/>
        </p:nvSpPr>
        <p:spPr>
          <a:xfrm>
            <a:off x="9506436" y="3117187"/>
            <a:ext cx="1924595" cy="905219"/>
          </a:xfrm>
          <a:prstGeom prst="downArrow">
            <a:avLst>
              <a:gd name="adj1" fmla="val 62318"/>
              <a:gd name="adj2" fmla="val 50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300 (patrizi)</a:t>
            </a:r>
          </a:p>
        </p:txBody>
      </p:sp>
      <p:sp>
        <p:nvSpPr>
          <p:cNvPr id="3" name="Scorrimento verticale 2">
            <a:extLst>
              <a:ext uri="{FF2B5EF4-FFF2-40B4-BE49-F238E27FC236}">
                <a16:creationId xmlns:a16="http://schemas.microsoft.com/office/drawing/2014/main" id="{6DC6BD8A-1355-47B8-9D43-6BBF4C375C06}"/>
              </a:ext>
            </a:extLst>
          </p:cNvPr>
          <p:cNvSpPr/>
          <p:nvPr/>
        </p:nvSpPr>
        <p:spPr>
          <a:xfrm>
            <a:off x="4418174" y="3181798"/>
            <a:ext cx="1713065" cy="787904"/>
          </a:xfrm>
          <a:prstGeom prst="verticalScroll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Leggi</a:t>
            </a:r>
          </a:p>
        </p:txBody>
      </p:sp>
    </p:spTree>
    <p:extLst>
      <p:ext uri="{BB962C8B-B14F-4D97-AF65-F5344CB8AC3E}">
        <p14:creationId xmlns:p14="http://schemas.microsoft.com/office/powerpoint/2010/main" val="1944712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8" grpId="0" animBg="1"/>
      <p:bldP spid="30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llout: linea 5">
            <a:extLst>
              <a:ext uri="{FF2B5EF4-FFF2-40B4-BE49-F238E27FC236}">
                <a16:creationId xmlns:a16="http://schemas.microsoft.com/office/drawing/2014/main" id="{A1981235-841E-4184-9918-48A79965AAE5}"/>
              </a:ext>
            </a:extLst>
          </p:cNvPr>
          <p:cNvSpPr/>
          <p:nvPr/>
        </p:nvSpPr>
        <p:spPr>
          <a:xfrm>
            <a:off x="4420731" y="5731934"/>
            <a:ext cx="2448272" cy="685801"/>
          </a:xfrm>
          <a:prstGeom prst="borderCallout1">
            <a:avLst>
              <a:gd name="adj1" fmla="val 50260"/>
              <a:gd name="adj2" fmla="val -26647"/>
              <a:gd name="adj3" fmla="val 49110"/>
              <a:gd name="adj4" fmla="val -99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10 curie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in ogni tribù</a:t>
            </a:r>
          </a:p>
        </p:txBody>
      </p:sp>
      <p:sp>
        <p:nvSpPr>
          <p:cNvPr id="8" name="Callout: linea 7">
            <a:extLst>
              <a:ext uri="{FF2B5EF4-FFF2-40B4-BE49-F238E27FC236}">
                <a16:creationId xmlns:a16="http://schemas.microsoft.com/office/drawing/2014/main" id="{6B136126-C39D-4551-8856-DB0D5B185721}"/>
              </a:ext>
            </a:extLst>
          </p:cNvPr>
          <p:cNvSpPr/>
          <p:nvPr/>
        </p:nvSpPr>
        <p:spPr>
          <a:xfrm>
            <a:off x="4420731" y="4953001"/>
            <a:ext cx="2448272" cy="685801"/>
          </a:xfrm>
          <a:prstGeom prst="borderCallout1">
            <a:avLst>
              <a:gd name="adj1" fmla="val 50260"/>
              <a:gd name="adj2" fmla="val -26647"/>
              <a:gd name="adj3" fmla="val 49110"/>
              <a:gd name="adj4" fmla="val -99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10 curie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in ogni tribù</a:t>
            </a:r>
          </a:p>
        </p:txBody>
      </p:sp>
      <p:sp>
        <p:nvSpPr>
          <p:cNvPr id="9" name="Callout: linea 8">
            <a:extLst>
              <a:ext uri="{FF2B5EF4-FFF2-40B4-BE49-F238E27FC236}">
                <a16:creationId xmlns:a16="http://schemas.microsoft.com/office/drawing/2014/main" id="{838D297A-522D-41B4-A11F-7B2980125027}"/>
              </a:ext>
            </a:extLst>
          </p:cNvPr>
          <p:cNvSpPr/>
          <p:nvPr/>
        </p:nvSpPr>
        <p:spPr>
          <a:xfrm>
            <a:off x="4444706" y="4138438"/>
            <a:ext cx="2448272" cy="685801"/>
          </a:xfrm>
          <a:prstGeom prst="borderCallout1">
            <a:avLst>
              <a:gd name="adj1" fmla="val 50260"/>
              <a:gd name="adj2" fmla="val -26647"/>
              <a:gd name="adj3" fmla="val 49110"/>
              <a:gd name="adj4" fmla="val -99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10 curie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in ogni tribù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2B7D2A-6114-4C3F-A0D0-2E11620E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800" y="490258"/>
            <a:ext cx="9547717" cy="1047974"/>
          </a:xfrm>
        </p:spPr>
        <p:txBody>
          <a:bodyPr>
            <a:normAutofit/>
          </a:bodyPr>
          <a:lstStyle/>
          <a:p>
            <a:r>
              <a:rPr lang="it-IT" sz="5400" dirty="0"/>
              <a:t>Tribù e comizi curiati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29C394-0FB9-4425-B150-8023E51B5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270" y="2165781"/>
            <a:ext cx="1898120" cy="1097875"/>
          </a:xfrm>
          <a:ln>
            <a:solidFill>
              <a:schemeClr val="accent3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>
                <a:solidFill>
                  <a:schemeClr val="tx1"/>
                </a:solidFill>
              </a:rPr>
              <a:t>Ogni curia</a:t>
            </a:r>
          </a:p>
          <a:p>
            <a:r>
              <a:rPr lang="it-IT">
                <a:solidFill>
                  <a:schemeClr val="tx1"/>
                </a:solidFill>
              </a:rPr>
              <a:t>10 cavalieri </a:t>
            </a:r>
          </a:p>
          <a:p>
            <a:r>
              <a:rPr lang="it-IT">
                <a:solidFill>
                  <a:schemeClr val="tx1"/>
                </a:solidFill>
              </a:rPr>
              <a:t>100 fanti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632D73BE-CA37-45AA-8747-897A46109D20}"/>
              </a:ext>
            </a:extLst>
          </p:cNvPr>
          <p:cNvSpPr/>
          <p:nvPr/>
        </p:nvSpPr>
        <p:spPr>
          <a:xfrm>
            <a:off x="1048805" y="1978553"/>
            <a:ext cx="3056198" cy="140053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QUIRITI</a:t>
            </a:r>
            <a:r>
              <a:rPr lang="it-IT" dirty="0">
                <a:solidFill>
                  <a:schemeClr val="bg1"/>
                </a:solidFill>
              </a:rPr>
              <a:t> (popolo romano)</a:t>
            </a:r>
          </a:p>
        </p:txBody>
      </p:sp>
      <p:sp>
        <p:nvSpPr>
          <p:cNvPr id="5" name="Callout: freccia in su 4">
            <a:extLst>
              <a:ext uri="{FF2B5EF4-FFF2-40B4-BE49-F238E27FC236}">
                <a16:creationId xmlns:a16="http://schemas.microsoft.com/office/drawing/2014/main" id="{86DA56E6-1941-4C1D-93D4-D27A3D8BD84D}"/>
              </a:ext>
            </a:extLst>
          </p:cNvPr>
          <p:cNvSpPr/>
          <p:nvPr/>
        </p:nvSpPr>
        <p:spPr>
          <a:xfrm>
            <a:off x="1150336" y="3452636"/>
            <a:ext cx="2695973" cy="2781253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3 tribù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Tizi</a:t>
            </a:r>
            <a:r>
              <a:rPr lang="it-IT" i="1" dirty="0">
                <a:solidFill>
                  <a:schemeClr val="tx1"/>
                </a:solidFill>
              </a:rPr>
              <a:t> (</a:t>
            </a:r>
            <a:r>
              <a:rPr lang="it-IT" i="1" dirty="0" err="1">
                <a:solidFill>
                  <a:schemeClr val="tx1"/>
                </a:solidFill>
              </a:rPr>
              <a:t>Tities</a:t>
            </a:r>
            <a:r>
              <a:rPr lang="it-IT" i="1" dirty="0">
                <a:solidFill>
                  <a:schemeClr val="tx1"/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Ramnensi</a:t>
            </a:r>
            <a:r>
              <a:rPr lang="it-IT" i="1" dirty="0">
                <a:solidFill>
                  <a:schemeClr val="tx1"/>
                </a:solidFill>
              </a:rPr>
              <a:t> (</a:t>
            </a:r>
            <a:r>
              <a:rPr lang="it-IT" i="1" dirty="0" err="1">
                <a:solidFill>
                  <a:schemeClr val="tx1"/>
                </a:solidFill>
              </a:rPr>
              <a:t>Ramnes</a:t>
            </a:r>
            <a:r>
              <a:rPr lang="it-IT" i="1" dirty="0">
                <a:solidFill>
                  <a:schemeClr val="tx1"/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Luceri</a:t>
            </a:r>
            <a:r>
              <a:rPr lang="it-IT" i="1" dirty="0">
                <a:solidFill>
                  <a:schemeClr val="tx1"/>
                </a:solidFill>
              </a:rPr>
              <a:t> (</a:t>
            </a:r>
            <a:r>
              <a:rPr lang="it-IT" i="1" dirty="0" err="1">
                <a:solidFill>
                  <a:schemeClr val="tx1"/>
                </a:solidFill>
              </a:rPr>
              <a:t>Luceres</a:t>
            </a:r>
            <a:r>
              <a:rPr lang="it-IT" i="1" dirty="0">
                <a:solidFill>
                  <a:schemeClr val="tx1"/>
                </a:solidFill>
              </a:rPr>
              <a:t>)*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llout: freccia in su 6">
            <a:extLst>
              <a:ext uri="{FF2B5EF4-FFF2-40B4-BE49-F238E27FC236}">
                <a16:creationId xmlns:a16="http://schemas.microsoft.com/office/drawing/2014/main" id="{E0E1B1B7-B1C4-4EC1-B89D-47FCF4E23977}"/>
              </a:ext>
            </a:extLst>
          </p:cNvPr>
          <p:cNvSpPr/>
          <p:nvPr/>
        </p:nvSpPr>
        <p:spPr>
          <a:xfrm>
            <a:off x="7881892" y="4014739"/>
            <a:ext cx="2695973" cy="1839030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COMIZI CURIATI</a:t>
            </a:r>
          </a:p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Assemblea del popolo</a:t>
            </a:r>
          </a:p>
        </p:txBody>
      </p:sp>
      <p:sp>
        <p:nvSpPr>
          <p:cNvPr id="10" name="Parentesi graffa chiusa 9">
            <a:extLst>
              <a:ext uri="{FF2B5EF4-FFF2-40B4-BE49-F238E27FC236}">
                <a16:creationId xmlns:a16="http://schemas.microsoft.com/office/drawing/2014/main" id="{2EA1DDBF-1646-4413-B684-04E713C3C31A}"/>
              </a:ext>
            </a:extLst>
          </p:cNvPr>
          <p:cNvSpPr/>
          <p:nvPr/>
        </p:nvSpPr>
        <p:spPr>
          <a:xfrm>
            <a:off x="7048768" y="4014739"/>
            <a:ext cx="677334" cy="25723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4D77DB9-84A1-4441-9E9E-9E13FFE742A2}"/>
              </a:ext>
            </a:extLst>
          </p:cNvPr>
          <p:cNvSpPr/>
          <p:nvPr/>
        </p:nvSpPr>
        <p:spPr>
          <a:xfrm>
            <a:off x="4624395" y="3704725"/>
            <a:ext cx="20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Funzione militare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EDCD4B0-BB3E-4FE5-901C-D52830A416BE}"/>
              </a:ext>
            </a:extLst>
          </p:cNvPr>
          <p:cNvSpPr/>
          <p:nvPr/>
        </p:nvSpPr>
        <p:spPr>
          <a:xfrm>
            <a:off x="10577865" y="4808604"/>
            <a:ext cx="11705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Patrizi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Clienti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Plebei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632652F7-B8EC-4C56-97EC-B5C810FA7F7C}"/>
              </a:ext>
            </a:extLst>
          </p:cNvPr>
          <p:cNvSpPr/>
          <p:nvPr/>
        </p:nvSpPr>
        <p:spPr>
          <a:xfrm>
            <a:off x="7234767" y="3161758"/>
            <a:ext cx="4726363" cy="7433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dirty="0">
                <a:solidFill>
                  <a:schemeClr val="tx1"/>
                </a:solidFill>
              </a:rPr>
              <a:t>controllo operato del re e del senato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dirty="0">
                <a:solidFill>
                  <a:schemeClr val="tx1"/>
                </a:solidFill>
              </a:rPr>
              <a:t>Investire il re dell’</a:t>
            </a:r>
            <a:r>
              <a:rPr lang="it-IT" b="1" i="1" dirty="0" err="1">
                <a:solidFill>
                  <a:schemeClr val="tx1"/>
                </a:solidFill>
              </a:rPr>
              <a:t>imperium</a:t>
            </a:r>
            <a:endParaRPr lang="it-IT" b="1" i="1" dirty="0">
              <a:solidFill>
                <a:schemeClr val="tx1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F3391CA-E827-482C-9F79-76A72285AA20}"/>
              </a:ext>
            </a:extLst>
          </p:cNvPr>
          <p:cNvSpPr/>
          <p:nvPr/>
        </p:nvSpPr>
        <p:spPr>
          <a:xfrm rot="5400000">
            <a:off x="6004740" y="2656657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= </a:t>
            </a:r>
            <a:r>
              <a:rPr lang="it-IT" b="1" dirty="0"/>
              <a:t>centuria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26D85717-E943-435E-A8CE-FEA96339B0FD}"/>
              </a:ext>
            </a:extLst>
          </p:cNvPr>
          <p:cNvCxnSpPr>
            <a:cxnSpLocks/>
            <a:stCxn id="11" idx="0"/>
            <a:endCxn id="3" idx="2"/>
          </p:cNvCxnSpPr>
          <p:nvPr/>
        </p:nvCxnSpPr>
        <p:spPr>
          <a:xfrm flipH="1" flipV="1">
            <a:off x="5535330" y="3263656"/>
            <a:ext cx="109537" cy="4410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7CF78438-95EF-43BA-B664-0713A099CEA4}"/>
              </a:ext>
            </a:extLst>
          </p:cNvPr>
          <p:cNvSpPr/>
          <p:nvPr/>
        </p:nvSpPr>
        <p:spPr>
          <a:xfrm>
            <a:off x="7990402" y="1589128"/>
            <a:ext cx="3317116" cy="47376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potere decisionale</a:t>
            </a:r>
            <a:endParaRPr lang="it-IT" sz="2400" b="1" i="1" dirty="0">
              <a:solidFill>
                <a:schemeClr val="tx1"/>
              </a:solidFill>
            </a:endParaRPr>
          </a:p>
        </p:txBody>
      </p:sp>
      <p:sp>
        <p:nvSpPr>
          <p:cNvPr id="13" name="Segno di moltiplicazione 12">
            <a:extLst>
              <a:ext uri="{FF2B5EF4-FFF2-40B4-BE49-F238E27FC236}">
                <a16:creationId xmlns:a16="http://schemas.microsoft.com/office/drawing/2014/main" id="{18365946-6432-4FCD-85A2-8BDE26B3B1C2}"/>
              </a:ext>
            </a:extLst>
          </p:cNvPr>
          <p:cNvSpPr/>
          <p:nvPr/>
        </p:nvSpPr>
        <p:spPr>
          <a:xfrm>
            <a:off x="9032784" y="1438778"/>
            <a:ext cx="790249" cy="7647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FF1CF4CD-230F-43AB-AD6E-56F25AD25380}"/>
              </a:ext>
            </a:extLst>
          </p:cNvPr>
          <p:cNvSpPr/>
          <p:nvPr/>
        </p:nvSpPr>
        <p:spPr>
          <a:xfrm>
            <a:off x="8311326" y="2427820"/>
            <a:ext cx="2732366" cy="5737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potere civile</a:t>
            </a:r>
            <a:endParaRPr lang="it-IT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62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3" grpId="0" uiExpand="1" build="p" animBg="1"/>
      <p:bldP spid="4" grpId="0" animBg="1"/>
      <p:bldP spid="5" grpId="0" animBg="1"/>
      <p:bldP spid="7" grpId="0" animBg="1"/>
      <p:bldP spid="10" grpId="0" animBg="1"/>
      <p:bldP spid="11" grpId="0"/>
      <p:bldP spid="12" grpId="0"/>
      <p:bldP spid="14" grpId="0" animBg="1"/>
      <p:bldP spid="15" grpId="0"/>
      <p:bldP spid="16" grpId="0" animBg="1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456A20-6F16-4176-8A8C-F589CBF0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733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it-IT" dirty="0"/>
              <a:t>La riforma serviana:</a:t>
            </a:r>
            <a:r>
              <a:rPr lang="it-IT" sz="5400" dirty="0"/>
              <a:t> COMIZI TRIBUTI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4B0DA775-3E82-4AE1-9DCE-A82DC7FC689A}"/>
              </a:ext>
            </a:extLst>
          </p:cNvPr>
          <p:cNvSpPr/>
          <p:nvPr/>
        </p:nvSpPr>
        <p:spPr>
          <a:xfrm>
            <a:off x="1048805" y="1978553"/>
            <a:ext cx="3056198" cy="140053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CITTADINI romani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0" name="Callout: freccia in su 19">
            <a:extLst>
              <a:ext uri="{FF2B5EF4-FFF2-40B4-BE49-F238E27FC236}">
                <a16:creationId xmlns:a16="http://schemas.microsoft.com/office/drawing/2014/main" id="{E12539DE-774C-46E9-BF06-F77679F133F4}"/>
              </a:ext>
            </a:extLst>
          </p:cNvPr>
          <p:cNvSpPr/>
          <p:nvPr/>
        </p:nvSpPr>
        <p:spPr>
          <a:xfrm>
            <a:off x="1150336" y="3452636"/>
            <a:ext cx="2695973" cy="2781253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3 tribù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Tizi</a:t>
            </a:r>
            <a:r>
              <a:rPr lang="it-IT" i="1" dirty="0">
                <a:solidFill>
                  <a:schemeClr val="tx1"/>
                </a:solidFill>
              </a:rPr>
              <a:t> (</a:t>
            </a:r>
            <a:r>
              <a:rPr lang="it-IT" i="1" dirty="0" err="1">
                <a:solidFill>
                  <a:schemeClr val="tx1"/>
                </a:solidFill>
              </a:rPr>
              <a:t>Tities</a:t>
            </a:r>
            <a:r>
              <a:rPr lang="it-IT" i="1" dirty="0">
                <a:solidFill>
                  <a:schemeClr val="tx1"/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Ramnensi</a:t>
            </a:r>
            <a:r>
              <a:rPr lang="it-IT" i="1" dirty="0">
                <a:solidFill>
                  <a:schemeClr val="tx1"/>
                </a:solidFill>
              </a:rPr>
              <a:t> (</a:t>
            </a:r>
            <a:r>
              <a:rPr lang="it-IT" i="1" dirty="0" err="1">
                <a:solidFill>
                  <a:schemeClr val="tx1"/>
                </a:solidFill>
              </a:rPr>
              <a:t>Ramnes</a:t>
            </a:r>
            <a:r>
              <a:rPr lang="it-IT" i="1" dirty="0">
                <a:solidFill>
                  <a:schemeClr val="tx1"/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Luceri</a:t>
            </a:r>
            <a:r>
              <a:rPr lang="it-IT" i="1" dirty="0">
                <a:solidFill>
                  <a:schemeClr val="tx1"/>
                </a:solidFill>
              </a:rPr>
              <a:t> (</a:t>
            </a:r>
            <a:r>
              <a:rPr lang="it-IT" i="1" dirty="0" err="1">
                <a:solidFill>
                  <a:schemeClr val="tx1"/>
                </a:solidFill>
              </a:rPr>
              <a:t>Luceres</a:t>
            </a:r>
            <a:r>
              <a:rPr lang="it-IT" i="1" dirty="0">
                <a:solidFill>
                  <a:schemeClr val="tx1"/>
                </a:solidFill>
              </a:rPr>
              <a:t>)*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2" name="Callout: freccia in su 21">
            <a:extLst>
              <a:ext uri="{FF2B5EF4-FFF2-40B4-BE49-F238E27FC236}">
                <a16:creationId xmlns:a16="http://schemas.microsoft.com/office/drawing/2014/main" id="{F1BC9530-93DA-48AB-9BE3-EC3BB772E1F9}"/>
              </a:ext>
            </a:extLst>
          </p:cNvPr>
          <p:cNvSpPr/>
          <p:nvPr/>
        </p:nvSpPr>
        <p:spPr>
          <a:xfrm>
            <a:off x="1135914" y="3293581"/>
            <a:ext cx="2695973" cy="2781253"/>
          </a:xfrm>
          <a:prstGeom prst="upArrowCallou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4 tribù urbane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</a:rPr>
              <a:t>17 tribù rustiche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5F3F0DB-8E6C-4E39-A986-B272A7E9E54E}"/>
              </a:ext>
            </a:extLst>
          </p:cNvPr>
          <p:cNvSpPr/>
          <p:nvPr/>
        </p:nvSpPr>
        <p:spPr>
          <a:xfrm>
            <a:off x="1048806" y="5175252"/>
            <a:ext cx="712262" cy="556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31</a:t>
            </a:r>
          </a:p>
        </p:txBody>
      </p:sp>
      <p:sp>
        <p:nvSpPr>
          <p:cNvPr id="8" name="Freccia a sinistra 7">
            <a:extLst>
              <a:ext uri="{FF2B5EF4-FFF2-40B4-BE49-F238E27FC236}">
                <a16:creationId xmlns:a16="http://schemas.microsoft.com/office/drawing/2014/main" id="{6463EC68-F5B8-4768-97A6-231E85819F95}"/>
              </a:ext>
            </a:extLst>
          </p:cNvPr>
          <p:cNvSpPr/>
          <p:nvPr/>
        </p:nvSpPr>
        <p:spPr>
          <a:xfrm>
            <a:off x="4105003" y="5046133"/>
            <a:ext cx="3056198" cy="1028701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Man mano che la città si estende</a:t>
            </a:r>
          </a:p>
        </p:txBody>
      </p:sp>
      <p:sp>
        <p:nvSpPr>
          <p:cNvPr id="9" name="Callout: linea 8">
            <a:extLst>
              <a:ext uri="{FF2B5EF4-FFF2-40B4-BE49-F238E27FC236}">
                <a16:creationId xmlns:a16="http://schemas.microsoft.com/office/drawing/2014/main" id="{27C77C0D-4913-420C-9825-EA059725973E}"/>
              </a:ext>
            </a:extLst>
          </p:cNvPr>
          <p:cNvSpPr/>
          <p:nvPr/>
        </p:nvSpPr>
        <p:spPr>
          <a:xfrm>
            <a:off x="4572000" y="3048000"/>
            <a:ext cx="3788115" cy="1049866"/>
          </a:xfrm>
          <a:prstGeom prst="borderCallout1">
            <a:avLst>
              <a:gd name="adj1" fmla="val 20363"/>
              <a:gd name="adj2" fmla="val -606"/>
              <a:gd name="adj3" fmla="val 115726"/>
              <a:gd name="adj4" fmla="val -18174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Strumento per INTEGRAZIONE</a:t>
            </a:r>
          </a:p>
          <a:p>
            <a:pPr algn="ctr"/>
            <a:r>
              <a:rPr lang="it-IT" dirty="0"/>
              <a:t> popolazioni laziali e campane</a:t>
            </a:r>
          </a:p>
        </p:txBody>
      </p:sp>
      <p:sp>
        <p:nvSpPr>
          <p:cNvPr id="10" name="Elaborazione alternativa 9">
            <a:extLst>
              <a:ext uri="{FF2B5EF4-FFF2-40B4-BE49-F238E27FC236}">
                <a16:creationId xmlns:a16="http://schemas.microsoft.com/office/drawing/2014/main" id="{2C16C6CD-5D3C-4617-B92A-7D9D2F818F3E}"/>
              </a:ext>
            </a:extLst>
          </p:cNvPr>
          <p:cNvSpPr/>
          <p:nvPr/>
        </p:nvSpPr>
        <p:spPr>
          <a:xfrm>
            <a:off x="4572000" y="1865577"/>
            <a:ext cx="3747485" cy="104986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Criterio geografico-territoriale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5845220E-70FE-4B5B-BAD8-5E5CA4F0A3D2}"/>
              </a:ext>
            </a:extLst>
          </p:cNvPr>
          <p:cNvSpPr/>
          <p:nvPr/>
        </p:nvSpPr>
        <p:spPr>
          <a:xfrm>
            <a:off x="4572000" y="1978553"/>
            <a:ext cx="3747485" cy="82391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Criterio gentilizio (nascita/patrimonio)</a:t>
            </a:r>
          </a:p>
        </p:txBody>
      </p:sp>
      <p:sp>
        <p:nvSpPr>
          <p:cNvPr id="25" name="Rettangolo con angoli diagonali arrotondati 24">
            <a:extLst>
              <a:ext uri="{FF2B5EF4-FFF2-40B4-BE49-F238E27FC236}">
                <a16:creationId xmlns:a16="http://schemas.microsoft.com/office/drawing/2014/main" id="{94AFB013-8DB6-48C4-A4EB-6DCBCF228FFE}"/>
              </a:ext>
            </a:extLst>
          </p:cNvPr>
          <p:cNvSpPr/>
          <p:nvPr/>
        </p:nvSpPr>
        <p:spPr>
          <a:xfrm>
            <a:off x="8060267" y="5731934"/>
            <a:ext cx="3285067" cy="94222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Elezione di magistrati di grado inferiore (questori, edili)</a:t>
            </a:r>
          </a:p>
        </p:txBody>
      </p:sp>
      <p:sp>
        <p:nvSpPr>
          <p:cNvPr id="26" name="Callout: freccia in giù 25">
            <a:extLst>
              <a:ext uri="{FF2B5EF4-FFF2-40B4-BE49-F238E27FC236}">
                <a16:creationId xmlns:a16="http://schemas.microsoft.com/office/drawing/2014/main" id="{B59C9F34-BEAC-4305-87CE-82058CE1E40F}"/>
              </a:ext>
            </a:extLst>
          </p:cNvPr>
          <p:cNvSpPr/>
          <p:nvPr/>
        </p:nvSpPr>
        <p:spPr>
          <a:xfrm>
            <a:off x="8060267" y="4180189"/>
            <a:ext cx="3318933" cy="1495691"/>
          </a:xfrm>
          <a:prstGeom prst="down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COMIZI TRIBUTI 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</a:rPr>
              <a:t>(tutti i cittadini</a:t>
            </a:r>
          </a:p>
        </p:txBody>
      </p:sp>
      <p:sp>
        <p:nvSpPr>
          <p:cNvPr id="27" name="Freccia destra con strisce 26">
            <a:extLst>
              <a:ext uri="{FF2B5EF4-FFF2-40B4-BE49-F238E27FC236}">
                <a16:creationId xmlns:a16="http://schemas.microsoft.com/office/drawing/2014/main" id="{385C3B46-DB03-4C4D-99FE-2D96D6732401}"/>
              </a:ext>
            </a:extLst>
          </p:cNvPr>
          <p:cNvSpPr/>
          <p:nvPr/>
        </p:nvSpPr>
        <p:spPr>
          <a:xfrm>
            <a:off x="3831887" y="4450718"/>
            <a:ext cx="4185114" cy="287867"/>
          </a:xfrm>
          <a:prstGeom prst="striped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74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7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  <p:bldP spid="22" grpId="0" animBg="1"/>
      <p:bldP spid="3" grpId="0" animBg="1"/>
      <p:bldP spid="8" grpId="0" animBg="1"/>
      <p:bldP spid="9" grpId="0" animBg="1"/>
      <p:bldP spid="10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F305C72-8769-4E0F-B31D-F4B1C9DC93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583CFC-05A3-4743-9A2E-7C2095B8D4C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A751892-92F2-4CB4-BCAB-6D0AAF8F169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5934046E-4D7C-4AA6-8633-29944553F1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421462AB-19D6-42DB-A850-F35B82C7B8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08D8C07-9637-45D3-9E40-7C5C400778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83C90A1-D75A-4818-9F01-B4BF19D7471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8808F87B-C4B8-4084-BD89-E41A1A44E7A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E7FC0B23-1372-4455-98CE-E0FC7FF99A6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D14B79DD-45AC-487C-B361-0312B3C85E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CDA09C7F-7AF3-4B6C-BC42-92780A6827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F7EBDD4-71BF-4FAF-B00B-444F9AE208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AF5E4290-F8B0-440E-A418-613A1552DF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FF0BF04A-FCC8-42BF-AD17-10F0ACB44D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6F0A57-55BB-457C-9C8C-3DEE71009AD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60DB408E-A426-4658-B39D-0BBF09463E3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BEFFABCA-CAA4-45E4-A7D4-DB3D2C864D3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99494AF8-97E4-4473-AA6E-B4AB1279E87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D05C67DC-0E54-4C69-90BE-8374C7E970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B2B38B94-E895-4324-B699-EEF28E0522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41E77CC3-723C-4C87-A1BA-D8E35B8017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CC5757E8-4CBE-4EA3-98AF-96361C91837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51E4772B-9FB7-4AC7-B352-C444891670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7F853444-696F-4B42-8C91-1F6EDD53DDF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CD1A3085-30B0-496B-B9D3-55280769A6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1B2519D7-F51F-4583-9B50-41B493C1482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6E1141E0-4F4D-4B40-BDB5-B2DD0FAEB3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C5E0C91A-3F1D-43D7-9AB4-5D0A17D5C4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3A6C27A1-A438-4EC6-93BF-EC26F29BB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377DD3C3-DCC7-4B0B-9835-33D4264971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r="37213" b="-1"/>
          <a:stretch/>
        </p:blipFill>
        <p:spPr>
          <a:xfrm>
            <a:off x="-1554" y="1731"/>
            <a:ext cx="465585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2B131A1-7BEC-4E7C-9749-40CF4F15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it-IT" dirty="0"/>
              <a:t>Ordinamento centuriato</a:t>
            </a:r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EA03AB4B-321F-4F56-A146-ED1AC7FBB62F}"/>
              </a:ext>
            </a:extLst>
          </p:cNvPr>
          <p:cNvSpPr/>
          <p:nvPr/>
        </p:nvSpPr>
        <p:spPr>
          <a:xfrm>
            <a:off x="931878" y="2199736"/>
            <a:ext cx="3056198" cy="2220581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CITTADINI romani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Suddivisi per ricchezza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6" name="Rettangolo con angoli diagonali arrotondati 5">
            <a:extLst>
              <a:ext uri="{FF2B5EF4-FFF2-40B4-BE49-F238E27FC236}">
                <a16:creationId xmlns:a16="http://schemas.microsoft.com/office/drawing/2014/main" id="{8AD065C7-E176-443F-B980-E821760C7339}"/>
              </a:ext>
            </a:extLst>
          </p:cNvPr>
          <p:cNvSpPr/>
          <p:nvPr/>
        </p:nvSpPr>
        <p:spPr>
          <a:xfrm>
            <a:off x="5077457" y="2060897"/>
            <a:ext cx="3056198" cy="594601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1) </a:t>
            </a:r>
            <a:r>
              <a:rPr lang="it-IT" i="1" dirty="0" err="1"/>
              <a:t>Equites</a:t>
            </a:r>
            <a:r>
              <a:rPr lang="it-IT" dirty="0"/>
              <a:t> (cavalieri)</a:t>
            </a:r>
          </a:p>
        </p:txBody>
      </p:sp>
      <p:sp>
        <p:nvSpPr>
          <p:cNvPr id="44" name="Rettangolo con angoli diagonali arrotondati 43">
            <a:extLst>
              <a:ext uri="{FF2B5EF4-FFF2-40B4-BE49-F238E27FC236}">
                <a16:creationId xmlns:a16="http://schemas.microsoft.com/office/drawing/2014/main" id="{D4D273F0-B4A3-49FE-981A-F35110279B58}"/>
              </a:ext>
            </a:extLst>
          </p:cNvPr>
          <p:cNvSpPr/>
          <p:nvPr/>
        </p:nvSpPr>
        <p:spPr>
          <a:xfrm>
            <a:off x="5077457" y="2775938"/>
            <a:ext cx="3056198" cy="594601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2)  </a:t>
            </a:r>
            <a:r>
              <a:rPr lang="it-IT" i="1" dirty="0" err="1"/>
              <a:t>Pedites</a:t>
            </a:r>
            <a:r>
              <a:rPr lang="it-IT" dirty="0"/>
              <a:t> (fanti)</a:t>
            </a:r>
          </a:p>
        </p:txBody>
      </p:sp>
      <p:sp>
        <p:nvSpPr>
          <p:cNvPr id="46" name="Rettangolo con angoli diagonali arrotondati 45">
            <a:extLst>
              <a:ext uri="{FF2B5EF4-FFF2-40B4-BE49-F238E27FC236}">
                <a16:creationId xmlns:a16="http://schemas.microsoft.com/office/drawing/2014/main" id="{B236BB95-125B-4651-A71D-6379AFD70DE7}"/>
              </a:ext>
            </a:extLst>
          </p:cNvPr>
          <p:cNvSpPr/>
          <p:nvPr/>
        </p:nvSpPr>
        <p:spPr>
          <a:xfrm>
            <a:off x="5052416" y="4205393"/>
            <a:ext cx="3056198" cy="59460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7) </a:t>
            </a:r>
            <a:r>
              <a:rPr lang="it-IT" i="1" dirty="0" err="1">
                <a:solidFill>
                  <a:schemeClr val="tx1"/>
                </a:solidFill>
              </a:rPr>
              <a:t>Proletarii</a:t>
            </a:r>
            <a:r>
              <a:rPr lang="it-IT" dirty="0">
                <a:solidFill>
                  <a:schemeClr val="tx1"/>
                </a:solidFill>
              </a:rPr>
              <a:t> (Nullatenenti)</a:t>
            </a:r>
          </a:p>
        </p:txBody>
      </p:sp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84355F86-22D8-4899-AC5B-4B3545FD9B8E}"/>
              </a:ext>
            </a:extLst>
          </p:cNvPr>
          <p:cNvSpPr/>
          <p:nvPr/>
        </p:nvSpPr>
        <p:spPr>
          <a:xfrm>
            <a:off x="8091342" y="1924800"/>
            <a:ext cx="302043" cy="30118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7C787115-3BC9-476C-B873-13C65B216D7B}"/>
              </a:ext>
            </a:extLst>
          </p:cNvPr>
          <p:cNvCxnSpPr>
            <a:stCxn id="42" idx="6"/>
            <a:endCxn id="6" idx="2"/>
          </p:cNvCxnSpPr>
          <p:nvPr/>
        </p:nvCxnSpPr>
        <p:spPr>
          <a:xfrm flipV="1">
            <a:off x="3988076" y="2358198"/>
            <a:ext cx="1089381" cy="951829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87351B75-E3DE-4123-B82D-DD2AE2CE359D}"/>
              </a:ext>
            </a:extLst>
          </p:cNvPr>
          <p:cNvCxnSpPr>
            <a:cxnSpLocks/>
            <a:stCxn id="42" idx="6"/>
            <a:endCxn id="44" idx="2"/>
          </p:cNvCxnSpPr>
          <p:nvPr/>
        </p:nvCxnSpPr>
        <p:spPr>
          <a:xfrm flipV="1">
            <a:off x="3988076" y="3073239"/>
            <a:ext cx="1089381" cy="236788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87F96E3B-3DD7-4C38-80F9-02614A96B829}"/>
              </a:ext>
            </a:extLst>
          </p:cNvPr>
          <p:cNvCxnSpPr>
            <a:cxnSpLocks/>
            <a:stCxn id="42" idx="6"/>
            <a:endCxn id="46" idx="2"/>
          </p:cNvCxnSpPr>
          <p:nvPr/>
        </p:nvCxnSpPr>
        <p:spPr>
          <a:xfrm>
            <a:off x="3988076" y="3310027"/>
            <a:ext cx="1064340" cy="1192667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tangolo con angoli diagonali arrotondati 50">
            <a:extLst>
              <a:ext uri="{FF2B5EF4-FFF2-40B4-BE49-F238E27FC236}">
                <a16:creationId xmlns:a16="http://schemas.microsoft.com/office/drawing/2014/main" id="{B70CFC91-8787-436C-AD87-C17F585685BC}"/>
              </a:ext>
            </a:extLst>
          </p:cNvPr>
          <p:cNvSpPr/>
          <p:nvPr/>
        </p:nvSpPr>
        <p:spPr>
          <a:xfrm>
            <a:off x="8329875" y="4364374"/>
            <a:ext cx="3548848" cy="2022515"/>
          </a:xfrm>
          <a:prstGeom prst="round2Diag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Deliberano sulle leggi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Eleggono magistrati*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Dichiarano guerra/pace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Fungono da tribunale d’appello per le condanne capitali</a:t>
            </a:r>
          </a:p>
        </p:txBody>
      </p:sp>
      <p:sp>
        <p:nvSpPr>
          <p:cNvPr id="52" name="Callout: freccia in giù 51">
            <a:extLst>
              <a:ext uri="{FF2B5EF4-FFF2-40B4-BE49-F238E27FC236}">
                <a16:creationId xmlns:a16="http://schemas.microsoft.com/office/drawing/2014/main" id="{DC44F021-9915-4472-8A44-34D5499EF3C2}"/>
              </a:ext>
            </a:extLst>
          </p:cNvPr>
          <p:cNvSpPr/>
          <p:nvPr/>
        </p:nvSpPr>
        <p:spPr>
          <a:xfrm>
            <a:off x="8452988" y="3073238"/>
            <a:ext cx="3413720" cy="1051366"/>
          </a:xfrm>
          <a:prstGeom prst="down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COMIZI CENTURIATI</a:t>
            </a: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E43D02DA-5150-4B5B-BE87-228E72DDF277}"/>
              </a:ext>
            </a:extLst>
          </p:cNvPr>
          <p:cNvSpPr/>
          <p:nvPr/>
        </p:nvSpPr>
        <p:spPr>
          <a:xfrm>
            <a:off x="5158072" y="5218680"/>
            <a:ext cx="2844886" cy="123142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COMIZI CURIATI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Assemblea del popolo</a:t>
            </a:r>
          </a:p>
        </p:txBody>
      </p:sp>
      <p:sp>
        <p:nvSpPr>
          <p:cNvPr id="62" name="Rettangolo con angoli diagonali arrotondati 61">
            <a:extLst>
              <a:ext uri="{FF2B5EF4-FFF2-40B4-BE49-F238E27FC236}">
                <a16:creationId xmlns:a16="http://schemas.microsoft.com/office/drawing/2014/main" id="{093751F1-FD91-4E22-A03B-6AAE28FD7CA5}"/>
              </a:ext>
            </a:extLst>
          </p:cNvPr>
          <p:cNvSpPr/>
          <p:nvPr/>
        </p:nvSpPr>
        <p:spPr>
          <a:xfrm>
            <a:off x="5055427" y="3484780"/>
            <a:ext cx="3056198" cy="594601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3)… 6)  </a:t>
            </a:r>
            <a:r>
              <a:rPr lang="it-IT" i="1" dirty="0" err="1"/>
              <a:t>Pedites</a:t>
            </a:r>
            <a:r>
              <a:rPr lang="it-IT" dirty="0"/>
              <a:t> (fanti)</a:t>
            </a:r>
          </a:p>
        </p:txBody>
      </p:sp>
    </p:spTree>
    <p:extLst>
      <p:ext uri="{BB962C8B-B14F-4D97-AF65-F5344CB8AC3E}">
        <p14:creationId xmlns:p14="http://schemas.microsoft.com/office/powerpoint/2010/main" val="2617713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4" grpId="0" animBg="1"/>
      <p:bldP spid="46" grpId="0" animBg="1"/>
      <p:bldP spid="7" grpId="0" animBg="1"/>
      <p:bldP spid="51" grpId="0" animBg="1"/>
      <p:bldP spid="52" grpId="0" animBg="1"/>
      <p:bldP spid="53" grpId="0" animBg="1"/>
      <p:bldP spid="53" grpId="1" animBg="1"/>
      <p:bldP spid="62" grpId="0" animBg="1"/>
    </p:bld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2273</Words>
  <Application>Microsoft Office PowerPoint</Application>
  <PresentationFormat>Widescreen</PresentationFormat>
  <Paragraphs>373</Paragraphs>
  <Slides>33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Wingdings</vt:lpstr>
      <vt:lpstr>Wingdings 3</vt:lpstr>
      <vt:lpstr>Filo</vt:lpstr>
      <vt:lpstr>Le istituzioni romane</vt:lpstr>
      <vt:lpstr>Continuità delle istituzioni romane</vt:lpstr>
      <vt:lpstr>Che cosa significava…</vt:lpstr>
      <vt:lpstr>Imperium: potere di comandare</vt:lpstr>
      <vt:lpstr>Imperium</vt:lpstr>
      <vt:lpstr>Il senato</vt:lpstr>
      <vt:lpstr>Tribù e comizi curiati</vt:lpstr>
      <vt:lpstr>La riforma serviana: COMIZI TRIBUTI</vt:lpstr>
      <vt:lpstr>Ordinamento centuriato</vt:lpstr>
      <vt:lpstr>Conseguenze militari e politiche</vt:lpstr>
      <vt:lpstr>Significato dell’ordinamento centuriato</vt:lpstr>
      <vt:lpstr>Repubblica aristocratica</vt:lpstr>
      <vt:lpstr>Magistrature repubblicane</vt:lpstr>
      <vt:lpstr>Le magistrature romane</vt:lpstr>
      <vt:lpstr>Consolato</vt:lpstr>
      <vt:lpstr>Pretura</vt:lpstr>
      <vt:lpstr>Dittatura</vt:lpstr>
      <vt:lpstr>Fascio littorio</vt:lpstr>
      <vt:lpstr>Fascio littorio</vt:lpstr>
      <vt:lpstr>Questura</vt:lpstr>
      <vt:lpstr>Censura</vt:lpstr>
      <vt:lpstr>2 Edìli</vt:lpstr>
      <vt:lpstr>Magistrature religiose</vt:lpstr>
      <vt:lpstr>Magistrature religiose</vt:lpstr>
      <vt:lpstr>Presentazione standard di PowerPoint</vt:lpstr>
      <vt:lpstr>Magistrature religiose</vt:lpstr>
      <vt:lpstr>Presentazione standard di PowerPoint</vt:lpstr>
      <vt:lpstr>Presentazione standard di PowerPoint</vt:lpstr>
      <vt:lpstr>Presentazione standard di PowerPoint</vt:lpstr>
      <vt:lpstr>IL NOME DELLE ISTITUZIONI IERI E OGGI</vt:lpstr>
      <vt:lpstr>I nomi delle istituzioni ieri e oggi</vt:lpstr>
      <vt:lpstr>I nomi delle istituzioni ieri e oggi</vt:lpstr>
      <vt:lpstr>Le istituzioni romane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istituzioni romane</dc:title>
  <dc:creator>Jessica Cenciarelli</dc:creator>
  <cp:lastModifiedBy>Jessica Cenciarelli</cp:lastModifiedBy>
  <cp:revision>2</cp:revision>
  <dcterms:created xsi:type="dcterms:W3CDTF">2019-04-13T14:17:33Z</dcterms:created>
  <dcterms:modified xsi:type="dcterms:W3CDTF">2019-04-15T14:07:21Z</dcterms:modified>
</cp:coreProperties>
</file>