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257" r:id="rId4"/>
    <p:sldId id="258" r:id="rId5"/>
    <p:sldId id="259" r:id="rId6"/>
    <p:sldId id="261" r:id="rId7"/>
    <p:sldId id="260" r:id="rId8"/>
    <p:sldId id="262" r:id="rId9"/>
    <p:sldId id="28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24" autoAdjust="0"/>
  </p:normalViewPr>
  <p:slideViewPr>
    <p:cSldViewPr snapToGrid="0">
      <p:cViewPr varScale="1">
        <p:scale>
          <a:sx n="63" d="100"/>
          <a:sy n="63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F925-9E25-429F-8A5B-529A1B10C528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55CD7-5ED4-4BFF-B09E-73A8E596A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59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Cartagine non è una potenza territoriale, controllava in modo diretto solo parte dei suoi domini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67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QUINTO FABIO MASSIMO ritiene più saggio. Preferì un’azione di guerriglia.</a:t>
            </a:r>
          </a:p>
          <a:p>
            <a:r>
              <a:rPr lang="it-IT" dirty="0"/>
              <a:t>CANNE si trova sul fiume Ofanto in Puglia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48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fedeltà delle popolazioni italiche impedì che la sconfitta di Canne diventasse un disastro.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50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prima guerra macedonica si conclude con un nulla di fatto.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2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Metauro si trova nelle MARCHE†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27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CARTAGINE richiama in patria Annibale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Scipione aveva previsto la mossa dei Cartaginesi e se l’aspetta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NUMIDIA (regione a ovest di Cartagine) oggi nell’attuale Algeria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633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04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romani chiamano i cartaginesi punici, cioè fenici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33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Roma e Cartagine avevano sempre regolato per via diplomatica le rispettive zone di influenza, sino a stringere un nuovo trattato di amicizia nel 280 a.C.</a:t>
            </a:r>
          </a:p>
          <a:p>
            <a:r>
              <a:rPr lang="it-IT" b="1" dirty="0"/>
              <a:t>Il grande avversario dei cartaginesi erano le città greche della Sicilia (</a:t>
            </a:r>
            <a:r>
              <a:rPr lang="it-IT" dirty="0"/>
              <a:t>Siracusa) che contendono il controllo dell’isola (ricca di risorse agricole e minerarie). Siracusa con tiranno Agatocle tenta uno sbarco fallimentare in Africa.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93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306 il tiranno di Siracusa, Agatocle, tenta uno sbarco in Africa rivelatosi tuttavia fallimentare.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22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tx1"/>
                </a:solidFill>
              </a:rPr>
              <a:t>Mamertini minacciati da Siracusa nel </a:t>
            </a:r>
            <a:r>
              <a:rPr lang="it-IT" sz="1200" dirty="0"/>
              <a:t>265 a.C. chiedono aiuto prima a CARTAGINE e poi a ROMA</a:t>
            </a:r>
          </a:p>
          <a:p>
            <a:pPr algn="l"/>
            <a:r>
              <a:rPr lang="it-IT" sz="1200" dirty="0">
                <a:solidFill>
                  <a:schemeClr val="tx1"/>
                </a:solidFill>
              </a:rPr>
              <a:t>POSTA IN GIOCO: Controllo di un’area vitale del Mediterraneo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30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CORAGGIO DEI ROMANI? Investire tante risorse per costruire una flotta da guerra è una scelta molto coraggiosa per un popolo di contadini e pastori.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78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PERCHÉ I CARTAGINESI ALLA FINE SI ARRENDONO?</a:t>
            </a:r>
            <a:r>
              <a:rPr lang="it-IT" dirty="0"/>
              <a:t> Perché erano logorati dal lungo conflitto ed era impossibile per loro rifornire le basi in Sicilia.</a:t>
            </a:r>
          </a:p>
          <a:p>
            <a:r>
              <a:rPr lang="it-IT" b="1" dirty="0"/>
              <a:t>CHE COSA SIGNIFICA PROVINCIA?</a:t>
            </a:r>
            <a:r>
              <a:rPr lang="it-IT" dirty="0"/>
              <a:t> È il primo territorio «esterno» alla penisola governato da un magistrato di </a:t>
            </a:r>
            <a:r>
              <a:rPr lang="it-IT"/>
              <a:t>Roma.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15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43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PERCHÉ ANNIBALE ASSEDIA SAGUNTO? </a:t>
            </a:r>
            <a:r>
              <a:rPr lang="it-IT" b="0" dirty="0"/>
              <a:t>È un’azione provocatoria che puntava apertamente a indurre i romani a riaprire il conflitto. I romani preteso la consegna dello stesso Annibale e, di fronte, al prevedibile rifiuto cartaginese, dichiararono guerra.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5CD7-5ED4-4BFF-B09E-73A8E596A1A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19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73B220F-B6B7-410B-B1E9-C04EDF94CFAA}"/>
              </a:ext>
            </a:extLst>
          </p:cNvPr>
          <p:cNvSpPr txBox="1"/>
          <p:nvPr userDrawn="1"/>
        </p:nvSpPr>
        <p:spPr>
          <a:xfrm>
            <a:off x="0" y="64807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76A3FD-9013-4F3C-A8FD-F0839C17A1F6}"/>
              </a:ext>
            </a:extLst>
          </p:cNvPr>
          <p:cNvSpPr txBox="1"/>
          <p:nvPr userDrawn="1"/>
        </p:nvSpPr>
        <p:spPr>
          <a:xfrm>
            <a:off x="-13062" y="96736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75CD5E-B1FA-4C01-B51C-642A6B90B1E9}"/>
              </a:ext>
            </a:extLst>
          </p:cNvPr>
          <p:cNvSpPr txBox="1"/>
          <p:nvPr userDrawn="1"/>
        </p:nvSpPr>
        <p:spPr>
          <a:xfrm>
            <a:off x="-13063" y="15722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urriculum.media.pearsoncmg.com/curriculum/intl/it/newlab/9788869103131a/sto_ca/media/sto_ca_2guerpunica/index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urriculum.media.pearsoncmg.com/curriculum/intl/it/newlab/9788869103131a/sto_ca/media/sto_ca_1guerpunica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F003DA-8295-4C8C-83A2-DD7ED9865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59" r="-1" b="4860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95B6C8-F269-430B-9957-6F7E2BEE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 fontScale="90000"/>
          </a:bodyPr>
          <a:lstStyle/>
          <a:p>
            <a:r>
              <a:rPr lang="it-IT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GUERRE PUNICHE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Roma contro Cartagine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1EC829-3A2D-4A3E-97A2-F4DAB556C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Corso di storia 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505A63-FBC6-49C8-B18A-3C04C1C11B61}"/>
              </a:ext>
            </a:extLst>
          </p:cNvPr>
          <p:cNvSpPr txBox="1"/>
          <p:nvPr/>
        </p:nvSpPr>
        <p:spPr>
          <a:xfrm>
            <a:off x="1154954" y="5212080"/>
            <a:ext cx="286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Metropolis, vol.1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350AEF-F4F8-489D-89F2-741382D9F1F3}"/>
              </a:ext>
            </a:extLst>
          </p:cNvPr>
          <p:cNvSpPr txBox="1"/>
          <p:nvPr/>
        </p:nvSpPr>
        <p:spPr>
          <a:xfrm>
            <a:off x="0" y="64807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1821009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A08C35-7929-4150-AD3D-AA276A403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1" t="27476" r="25346" b="10339"/>
          <a:stretch/>
        </p:blipFill>
        <p:spPr>
          <a:xfrm>
            <a:off x="734846" y="731520"/>
            <a:ext cx="5505296" cy="35061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E85C051-993F-4187-AA3F-4925D30D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6" y="4517136"/>
            <a:ext cx="6341668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Vittoria </a:t>
            </a:r>
            <a:r>
              <a:rPr lang="en-US" sz="6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parziale</a:t>
            </a:r>
            <a:endParaRPr lang="en-US" sz="6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ttangolo con angoli diagonali arrotondati 19">
            <a:extLst>
              <a:ext uri="{FF2B5EF4-FFF2-40B4-BE49-F238E27FC236}">
                <a16:creationId xmlns:a16="http://schemas.microsoft.com/office/drawing/2014/main" id="{7B972E55-0B03-43B2-99C5-D88A8111872E}"/>
              </a:ext>
            </a:extLst>
          </p:cNvPr>
          <p:cNvSpPr/>
          <p:nvPr/>
        </p:nvSpPr>
        <p:spPr>
          <a:xfrm>
            <a:off x="6974988" y="3979919"/>
            <a:ext cx="4005360" cy="1007079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Costruzione della flotta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289D53BF-D6A1-4673-9FB0-D5AC09041ED9}"/>
              </a:ext>
            </a:extLst>
          </p:cNvPr>
          <p:cNvSpPr/>
          <p:nvPr/>
        </p:nvSpPr>
        <p:spPr>
          <a:xfrm>
            <a:off x="6575185" y="1394058"/>
            <a:ext cx="4835209" cy="2460722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Era impossibile cacciare i Cartaginesi dall’isola finché avessero mantenuto un predominio sul mare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2B959BC-336B-42B9-B31E-F2C63763997B}"/>
              </a:ext>
            </a:extLst>
          </p:cNvPr>
          <p:cNvSpPr txBox="1"/>
          <p:nvPr/>
        </p:nvSpPr>
        <p:spPr>
          <a:xfrm>
            <a:off x="0" y="64807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1987465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5AC77-4E29-4B54-B3D4-66A09486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F71114-7222-454E-810C-08A91C6CB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67C3E77-7011-4BEA-8CCE-2BF85ED7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163AD8F-ACE5-4FCB-A39E-DF84A721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988FCAC-BF3F-42E9-B084-E1BE6B91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56" r="37837" b="-1"/>
          <a:stretch/>
        </p:blipFill>
        <p:spPr>
          <a:xfrm>
            <a:off x="478965" y="471948"/>
            <a:ext cx="3751053" cy="5909207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EFF2A6C-1A5D-441A-926B-2AFB54E7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618978"/>
            <a:ext cx="5730960" cy="13364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4000" dirty="0"/>
              <a:t>Roma allestisce una grande flotta da guerra</a:t>
            </a: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FE055847-BEDF-4F6F-84CF-8C15093243CA}"/>
              </a:ext>
            </a:extLst>
          </p:cNvPr>
          <p:cNvSpPr/>
          <p:nvPr/>
        </p:nvSpPr>
        <p:spPr>
          <a:xfrm>
            <a:off x="4768948" y="2053883"/>
            <a:ext cx="6354664" cy="829994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 a.C. Gaio Duilio guida 120 navi</a:t>
            </a:r>
          </a:p>
        </p:txBody>
      </p:sp>
      <p:sp>
        <p:nvSpPr>
          <p:cNvPr id="8" name="Esplosione: 8 punte 7">
            <a:extLst>
              <a:ext uri="{FF2B5EF4-FFF2-40B4-BE49-F238E27FC236}">
                <a16:creationId xmlns:a16="http://schemas.microsoft.com/office/drawing/2014/main" id="{A870C2D4-EFA6-4AB8-847D-584FAE8626D4}"/>
              </a:ext>
            </a:extLst>
          </p:cNvPr>
          <p:cNvSpPr/>
          <p:nvPr/>
        </p:nvSpPr>
        <p:spPr>
          <a:xfrm>
            <a:off x="5246834" y="2468880"/>
            <a:ext cx="5190978" cy="1888588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Vittoria di Roma a Milazzo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37A4F944-ECBF-4AF5-AD7B-06BBD0264916}"/>
              </a:ext>
            </a:extLst>
          </p:cNvPr>
          <p:cNvSpPr/>
          <p:nvPr/>
        </p:nvSpPr>
        <p:spPr>
          <a:xfrm>
            <a:off x="4429446" y="4889384"/>
            <a:ext cx="690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un duro colpo per CARTAGINE che però mantiene il controllo sulla parte occidentale dell’isola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Callout: freccia in su 24">
            <a:extLst>
              <a:ext uri="{FF2B5EF4-FFF2-40B4-BE49-F238E27FC236}">
                <a16:creationId xmlns:a16="http://schemas.microsoft.com/office/drawing/2014/main" id="{3DE5A814-9CFF-485B-A656-6985D2962655}"/>
              </a:ext>
            </a:extLst>
          </p:cNvPr>
          <p:cNvSpPr/>
          <p:nvPr/>
        </p:nvSpPr>
        <p:spPr>
          <a:xfrm>
            <a:off x="6117285" y="3645342"/>
            <a:ext cx="3450075" cy="94424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CARTAGINE</a:t>
            </a:r>
          </a:p>
        </p:txBody>
      </p:sp>
      <p:sp>
        <p:nvSpPr>
          <p:cNvPr id="3" name="Segno di moltiplicazione 2">
            <a:extLst>
              <a:ext uri="{FF2B5EF4-FFF2-40B4-BE49-F238E27FC236}">
                <a16:creationId xmlns:a16="http://schemas.microsoft.com/office/drawing/2014/main" id="{21C2AE63-58B6-4186-AE55-3CEF950954C5}"/>
              </a:ext>
            </a:extLst>
          </p:cNvPr>
          <p:cNvSpPr/>
          <p:nvPr/>
        </p:nvSpPr>
        <p:spPr>
          <a:xfrm>
            <a:off x="6964680" y="3974124"/>
            <a:ext cx="1600200" cy="646331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27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4" grpId="0"/>
      <p:bldP spid="2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981999-BA8C-4B47-8D3C-B807A283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46" y="731520"/>
            <a:ext cx="5081424" cy="35061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B31D35A-CB00-4E4F-B2A3-2A90635C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6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Operazione terrestre</a:t>
            </a:r>
          </a:p>
        </p:txBody>
      </p:sp>
      <p:sp>
        <p:nvSpPr>
          <p:cNvPr id="12" name="Callout: freccia in giù 11">
            <a:extLst>
              <a:ext uri="{FF2B5EF4-FFF2-40B4-BE49-F238E27FC236}">
                <a16:creationId xmlns:a16="http://schemas.microsoft.com/office/drawing/2014/main" id="{F9C53BC9-31B8-405B-A0FD-6DE78D794468}"/>
              </a:ext>
            </a:extLst>
          </p:cNvPr>
          <p:cNvSpPr/>
          <p:nvPr/>
        </p:nvSpPr>
        <p:spPr>
          <a:xfrm>
            <a:off x="5207163" y="1457936"/>
            <a:ext cx="6354664" cy="114300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255 a.C. Attilio Regolo sbarca in Africa (operazione terrestre risolutiva)</a:t>
            </a:r>
          </a:p>
        </p:txBody>
      </p:sp>
      <p:sp>
        <p:nvSpPr>
          <p:cNvPr id="14" name="Esplosione: 8 punte 13">
            <a:extLst>
              <a:ext uri="{FF2B5EF4-FFF2-40B4-BE49-F238E27FC236}">
                <a16:creationId xmlns:a16="http://schemas.microsoft.com/office/drawing/2014/main" id="{38BFFB0C-1AE8-488D-8EDC-BB2F56A6CF6D}"/>
              </a:ext>
            </a:extLst>
          </p:cNvPr>
          <p:cNvSpPr/>
          <p:nvPr/>
        </p:nvSpPr>
        <p:spPr>
          <a:xfrm>
            <a:off x="5816270" y="2483819"/>
            <a:ext cx="5190978" cy="1573466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255 a.C. Roma è sconfitta</a:t>
            </a:r>
          </a:p>
        </p:txBody>
      </p:sp>
      <p:sp>
        <p:nvSpPr>
          <p:cNvPr id="16" name="Callout: freccia in su 15">
            <a:extLst>
              <a:ext uri="{FF2B5EF4-FFF2-40B4-BE49-F238E27FC236}">
                <a16:creationId xmlns:a16="http://schemas.microsoft.com/office/drawing/2014/main" id="{79DC3C5E-3D13-4B4F-9B4C-66D88AA957B5}"/>
              </a:ext>
            </a:extLst>
          </p:cNvPr>
          <p:cNvSpPr/>
          <p:nvPr/>
        </p:nvSpPr>
        <p:spPr>
          <a:xfrm>
            <a:off x="6659457" y="3626819"/>
            <a:ext cx="3450075" cy="944242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CARTAGINE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4DC64AA-C84D-488B-883A-9C430C0043CB}"/>
              </a:ext>
            </a:extLst>
          </p:cNvPr>
          <p:cNvSpPr txBox="1"/>
          <p:nvPr/>
        </p:nvSpPr>
        <p:spPr>
          <a:xfrm>
            <a:off x="0" y="64807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1258532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53EFA-C8A4-484A-AF3F-2DC05576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Continuano gli scontri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0F97D4D1-633C-4C03-9EFB-84B7B7E505B3}"/>
              </a:ext>
            </a:extLst>
          </p:cNvPr>
          <p:cNvSpPr/>
          <p:nvPr/>
        </p:nvSpPr>
        <p:spPr>
          <a:xfrm>
            <a:off x="1098488" y="2258072"/>
            <a:ext cx="1967360" cy="114300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</a:p>
        </p:txBody>
      </p:sp>
      <p:sp>
        <p:nvSpPr>
          <p:cNvPr id="4" name="Callout: freccia in su 3">
            <a:extLst>
              <a:ext uri="{FF2B5EF4-FFF2-40B4-BE49-F238E27FC236}">
                <a16:creationId xmlns:a16="http://schemas.microsoft.com/office/drawing/2014/main" id="{AFFEF963-6341-4305-AFF1-3C2B25FCD9F9}"/>
              </a:ext>
            </a:extLst>
          </p:cNvPr>
          <p:cNvSpPr/>
          <p:nvPr/>
        </p:nvSpPr>
        <p:spPr>
          <a:xfrm>
            <a:off x="357130" y="4750239"/>
            <a:ext cx="3450075" cy="944242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CARTAGINE</a:t>
            </a:r>
          </a:p>
        </p:txBody>
      </p:sp>
      <p:sp>
        <p:nvSpPr>
          <p:cNvPr id="6" name="Esplosione: 8 punte 5">
            <a:extLst>
              <a:ext uri="{FF2B5EF4-FFF2-40B4-BE49-F238E27FC236}">
                <a16:creationId xmlns:a16="http://schemas.microsoft.com/office/drawing/2014/main" id="{D1AC3BF5-A50A-4D87-A421-CE319556CF24}"/>
              </a:ext>
            </a:extLst>
          </p:cNvPr>
          <p:cNvSpPr/>
          <p:nvPr/>
        </p:nvSpPr>
        <p:spPr>
          <a:xfrm>
            <a:off x="794973" y="3204636"/>
            <a:ext cx="2574388" cy="157346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 ANNI di scontri</a:t>
            </a:r>
          </a:p>
        </p:txBody>
      </p:sp>
      <p:sp>
        <p:nvSpPr>
          <p:cNvPr id="7" name="Callout: linea con barra in risalto 6">
            <a:extLst>
              <a:ext uri="{FF2B5EF4-FFF2-40B4-BE49-F238E27FC236}">
                <a16:creationId xmlns:a16="http://schemas.microsoft.com/office/drawing/2014/main" id="{C77280AA-26A2-44E0-B43A-B68C9E80C3FC}"/>
              </a:ext>
            </a:extLst>
          </p:cNvPr>
          <p:cNvSpPr/>
          <p:nvPr/>
        </p:nvSpPr>
        <p:spPr>
          <a:xfrm>
            <a:off x="3976914" y="2641380"/>
            <a:ext cx="1757009" cy="706964"/>
          </a:xfrm>
          <a:prstGeom prst="accentCallout1">
            <a:avLst>
              <a:gd name="adj1" fmla="val 18750"/>
              <a:gd name="adj2" fmla="val -8333"/>
              <a:gd name="adj3" fmla="val 127398"/>
              <a:gd name="adj4" fmla="val -62185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254 a.C. Roma conquista Palermo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EF7CBB7-E2B5-486F-A1B6-8D93F47FA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6" r="37837" b="42798"/>
          <a:stretch/>
        </p:blipFill>
        <p:spPr>
          <a:xfrm>
            <a:off x="7635240" y="2400671"/>
            <a:ext cx="4081866" cy="3678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64253B70-EAC0-4238-B46A-8E4AE8171A58}"/>
              </a:ext>
            </a:extLst>
          </p:cNvPr>
          <p:cNvSpPr/>
          <p:nvPr/>
        </p:nvSpPr>
        <p:spPr>
          <a:xfrm>
            <a:off x="5834501" y="3204636"/>
            <a:ext cx="4081866" cy="114300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241 a.C. Gaio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Lutazio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Catulo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flotta</a:t>
            </a:r>
          </a:p>
        </p:txBody>
      </p:sp>
      <p:sp>
        <p:nvSpPr>
          <p:cNvPr id="10" name="Esplosione: 8 punte 9">
            <a:extLst>
              <a:ext uri="{FF2B5EF4-FFF2-40B4-BE49-F238E27FC236}">
                <a16:creationId xmlns:a16="http://schemas.microsoft.com/office/drawing/2014/main" id="{85EC6880-9303-4815-A8F4-C2D0FBF1CB3B}"/>
              </a:ext>
            </a:extLst>
          </p:cNvPr>
          <p:cNvSpPr/>
          <p:nvPr/>
        </p:nvSpPr>
        <p:spPr>
          <a:xfrm>
            <a:off x="5226245" y="3978411"/>
            <a:ext cx="5190978" cy="1888588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Battaglia navale alle isole Egadi</a:t>
            </a:r>
          </a:p>
        </p:txBody>
      </p:sp>
      <p:sp>
        <p:nvSpPr>
          <p:cNvPr id="11" name="Callout: freccia in su 10">
            <a:extLst>
              <a:ext uri="{FF2B5EF4-FFF2-40B4-BE49-F238E27FC236}">
                <a16:creationId xmlns:a16="http://schemas.microsoft.com/office/drawing/2014/main" id="{88728B97-06B5-43CD-83AD-6163E0AE0247}"/>
              </a:ext>
            </a:extLst>
          </p:cNvPr>
          <p:cNvSpPr/>
          <p:nvPr/>
        </p:nvSpPr>
        <p:spPr>
          <a:xfrm>
            <a:off x="6096000" y="5500836"/>
            <a:ext cx="3450075" cy="94424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CARTAGINE</a:t>
            </a:r>
          </a:p>
        </p:txBody>
      </p:sp>
      <p:sp>
        <p:nvSpPr>
          <p:cNvPr id="5" name="Segno di moltiplicazione 4">
            <a:extLst>
              <a:ext uri="{FF2B5EF4-FFF2-40B4-BE49-F238E27FC236}">
                <a16:creationId xmlns:a16="http://schemas.microsoft.com/office/drawing/2014/main" id="{6A3D22C7-334E-4018-A61B-3E86A25A57C1}"/>
              </a:ext>
            </a:extLst>
          </p:cNvPr>
          <p:cNvSpPr/>
          <p:nvPr/>
        </p:nvSpPr>
        <p:spPr>
          <a:xfrm>
            <a:off x="6594776" y="5586070"/>
            <a:ext cx="2423160" cy="113993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876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5AC77-4E29-4B54-B3D4-66A09486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F71114-7222-454E-810C-08A91C6CB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67C3E77-7011-4BEA-8CCE-2BF85ED7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163AD8F-ACE5-4FCB-A39E-DF84A721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988FCAC-BF3F-42E9-B084-E1BE6B91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56" r="37837" b="-1"/>
          <a:stretch/>
        </p:blipFill>
        <p:spPr>
          <a:xfrm>
            <a:off x="478965" y="471948"/>
            <a:ext cx="3751053" cy="5909207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EFF2A6C-1A5D-441A-926B-2AFB54E7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618979"/>
            <a:ext cx="5730960" cy="8299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4000" dirty="0"/>
              <a:t>Vittoria decisiva romana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37A4F944-ECBF-4AF5-AD7B-06BBD0264916}"/>
              </a:ext>
            </a:extLst>
          </p:cNvPr>
          <p:cNvSpPr/>
          <p:nvPr/>
        </p:nvSpPr>
        <p:spPr>
          <a:xfrm>
            <a:off x="4498944" y="4251907"/>
            <a:ext cx="6909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DURE CONDIZIONI DI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Rinuncia totale alla Sicilia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Pagamento di una pesante indennità di guerra </a:t>
            </a:r>
            <a:r>
              <a:rPr lang="it-IT" sz="2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7800 kg d’argento x 10 anni</a:t>
            </a:r>
            <a:endParaRPr lang="it-IT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ttangolo con angoli diagonali arrotondati 2">
            <a:extLst>
              <a:ext uri="{FF2B5EF4-FFF2-40B4-BE49-F238E27FC236}">
                <a16:creationId xmlns:a16="http://schemas.microsoft.com/office/drawing/2014/main" id="{002FD61A-3D10-49F6-886C-FE0491A5E374}"/>
              </a:ext>
            </a:extLst>
          </p:cNvPr>
          <p:cNvSpPr/>
          <p:nvPr/>
        </p:nvSpPr>
        <p:spPr>
          <a:xfrm>
            <a:off x="4498944" y="1771201"/>
            <a:ext cx="6909114" cy="829994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Siracusa e Messina </a:t>
            </a:r>
          </a:p>
          <a:p>
            <a:pPr algn="ctr"/>
            <a:r>
              <a:rPr lang="it-IT" sz="2400" dirty="0"/>
              <a:t>ottengono lo status di alleate di Roma</a:t>
            </a:r>
          </a:p>
        </p:txBody>
      </p:sp>
      <p:sp>
        <p:nvSpPr>
          <p:cNvPr id="20" name="Rettangolo con angoli diagonali arrotondati 19">
            <a:extLst>
              <a:ext uri="{FF2B5EF4-FFF2-40B4-BE49-F238E27FC236}">
                <a16:creationId xmlns:a16="http://schemas.microsoft.com/office/drawing/2014/main" id="{13E87489-000A-44B1-9992-C72D968AEBA9}"/>
              </a:ext>
            </a:extLst>
          </p:cNvPr>
          <p:cNvSpPr/>
          <p:nvPr/>
        </p:nvSpPr>
        <p:spPr>
          <a:xfrm>
            <a:off x="5484954" y="3011554"/>
            <a:ext cx="4615469" cy="829994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SICILIA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provincia romana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F0A92A-2131-49EA-988E-A4A713462984}"/>
              </a:ext>
            </a:extLst>
          </p:cNvPr>
          <p:cNvSpPr/>
          <p:nvPr/>
        </p:nvSpPr>
        <p:spPr>
          <a:xfrm>
            <a:off x="1324726" y="3011554"/>
            <a:ext cx="2634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Impero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34C890-B097-4BE2-8882-957F7E560CF1}"/>
              </a:ext>
            </a:extLst>
          </p:cNvPr>
          <p:cNvSpPr txBox="1"/>
          <p:nvPr/>
        </p:nvSpPr>
        <p:spPr>
          <a:xfrm>
            <a:off x="0" y="64807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1156345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C9DBAB-E853-490C-93E6-2897DC79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Altre conquiste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10130C19-8D6F-4DF7-B175-A2166FF5D009}"/>
              </a:ext>
            </a:extLst>
          </p:cNvPr>
          <p:cNvSpPr/>
          <p:nvPr/>
        </p:nvSpPr>
        <p:spPr>
          <a:xfrm>
            <a:off x="576776" y="2092570"/>
            <a:ext cx="3305907" cy="114300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237 a.C. ROMA occupa</a:t>
            </a:r>
          </a:p>
        </p:txBody>
      </p:sp>
      <p:sp>
        <p:nvSpPr>
          <p:cNvPr id="4" name="Rettangolo con angoli diagonali arrotondati 3">
            <a:extLst>
              <a:ext uri="{FF2B5EF4-FFF2-40B4-BE49-F238E27FC236}">
                <a16:creationId xmlns:a16="http://schemas.microsoft.com/office/drawing/2014/main" id="{87AFF3A9-74E9-4443-8C0F-89399637DA84}"/>
              </a:ext>
            </a:extLst>
          </p:cNvPr>
          <p:cNvSpPr/>
          <p:nvPr/>
        </p:nvSpPr>
        <p:spPr>
          <a:xfrm>
            <a:off x="576776" y="3429000"/>
            <a:ext cx="3305907" cy="829994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SARDEGNA e CORSICA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provincia di Roma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BEE1A20-7C02-458C-8908-611FA31FC3BF}"/>
              </a:ext>
            </a:extLst>
          </p:cNvPr>
          <p:cNvSpPr/>
          <p:nvPr/>
        </p:nvSpPr>
        <p:spPr>
          <a:xfrm>
            <a:off x="824671" y="4595119"/>
            <a:ext cx="2810116" cy="1266093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ROMA Egemonia sul Tirreno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AB27BE78-57E7-4B71-995D-F0AEC3F1C704}"/>
              </a:ext>
            </a:extLst>
          </p:cNvPr>
          <p:cNvSpPr/>
          <p:nvPr/>
        </p:nvSpPr>
        <p:spPr>
          <a:xfrm>
            <a:off x="6373207" y="584975"/>
            <a:ext cx="3305907" cy="114300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244 a.C. ROMA aveva occupato</a:t>
            </a:r>
          </a:p>
        </p:txBody>
      </p:sp>
      <p:sp>
        <p:nvSpPr>
          <p:cNvPr id="10" name="Rettangolo con angoli diagonali arrotondati 9">
            <a:extLst>
              <a:ext uri="{FF2B5EF4-FFF2-40B4-BE49-F238E27FC236}">
                <a16:creationId xmlns:a16="http://schemas.microsoft.com/office/drawing/2014/main" id="{14E80A88-E921-4460-82D5-8A961F789A8A}"/>
              </a:ext>
            </a:extLst>
          </p:cNvPr>
          <p:cNvSpPr/>
          <p:nvPr/>
        </p:nvSpPr>
        <p:spPr>
          <a:xfrm>
            <a:off x="7206716" y="1921801"/>
            <a:ext cx="1638887" cy="829994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BRINDISI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llout: linea con barra in risalto 10">
            <a:extLst>
              <a:ext uri="{FF2B5EF4-FFF2-40B4-BE49-F238E27FC236}">
                <a16:creationId xmlns:a16="http://schemas.microsoft.com/office/drawing/2014/main" id="{299F7E21-CCE8-47AB-8419-F8E09CF60A8D}"/>
              </a:ext>
            </a:extLst>
          </p:cNvPr>
          <p:cNvSpPr/>
          <p:nvPr/>
        </p:nvSpPr>
        <p:spPr>
          <a:xfrm>
            <a:off x="9916367" y="1629834"/>
            <a:ext cx="1757009" cy="706964"/>
          </a:xfrm>
          <a:prstGeom prst="accentCallout1">
            <a:avLst>
              <a:gd name="adj1" fmla="val 18750"/>
              <a:gd name="adj2" fmla="val -8333"/>
              <a:gd name="adj3" fmla="val 127398"/>
              <a:gd name="adj4" fmla="val -62185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Primo segnale di espansione verso la GRECIA</a:t>
            </a:r>
          </a:p>
        </p:txBody>
      </p:sp>
      <p:sp>
        <p:nvSpPr>
          <p:cNvPr id="12" name="Callout: freccia in giù 11">
            <a:extLst>
              <a:ext uri="{FF2B5EF4-FFF2-40B4-BE49-F238E27FC236}">
                <a16:creationId xmlns:a16="http://schemas.microsoft.com/office/drawing/2014/main" id="{3022F64D-A985-46AE-8417-6D1ED977C178}"/>
              </a:ext>
            </a:extLst>
          </p:cNvPr>
          <p:cNvSpPr/>
          <p:nvPr/>
        </p:nvSpPr>
        <p:spPr>
          <a:xfrm>
            <a:off x="4397140" y="2937803"/>
            <a:ext cx="3305907" cy="114300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229-228 a.C. ROMA interviene</a:t>
            </a:r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9949D769-0BC6-4D74-9430-D5D8770B7057}"/>
              </a:ext>
            </a:extLst>
          </p:cNvPr>
          <p:cNvSpPr/>
          <p:nvPr/>
        </p:nvSpPr>
        <p:spPr>
          <a:xfrm>
            <a:off x="4397140" y="4230789"/>
            <a:ext cx="3305907" cy="829994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ILLIRIA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(azioni di pirateria contro le coste italiane)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llout: freccia in giù 13">
            <a:extLst>
              <a:ext uri="{FF2B5EF4-FFF2-40B4-BE49-F238E27FC236}">
                <a16:creationId xmlns:a16="http://schemas.microsoft.com/office/drawing/2014/main" id="{7BF19C62-AB3B-4F04-B8A6-05AF9BB70382}"/>
              </a:ext>
            </a:extLst>
          </p:cNvPr>
          <p:cNvSpPr/>
          <p:nvPr/>
        </p:nvSpPr>
        <p:spPr>
          <a:xfrm>
            <a:off x="8263411" y="3408494"/>
            <a:ext cx="3305907" cy="114300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222 a.C. ROMA vince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presso Pavia</a:t>
            </a:r>
          </a:p>
        </p:txBody>
      </p:sp>
      <p:sp>
        <p:nvSpPr>
          <p:cNvPr id="15" name="Rettangolo con angoli diagonali arrotondati 14">
            <a:extLst>
              <a:ext uri="{FF2B5EF4-FFF2-40B4-BE49-F238E27FC236}">
                <a16:creationId xmlns:a16="http://schemas.microsoft.com/office/drawing/2014/main" id="{C7A87D39-6176-4E2E-B699-54AD5F19D748}"/>
              </a:ext>
            </a:extLst>
          </p:cNvPr>
          <p:cNvSpPr/>
          <p:nvPr/>
        </p:nvSpPr>
        <p:spPr>
          <a:xfrm>
            <a:off x="8309317" y="4702182"/>
            <a:ext cx="3305907" cy="407444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Coalizione di GALLI</a:t>
            </a:r>
          </a:p>
        </p:txBody>
      </p:sp>
      <p:sp>
        <p:nvSpPr>
          <p:cNvPr id="16" name="Rettangolo con angoli diagonali arrotondati 15">
            <a:extLst>
              <a:ext uri="{FF2B5EF4-FFF2-40B4-BE49-F238E27FC236}">
                <a16:creationId xmlns:a16="http://schemas.microsoft.com/office/drawing/2014/main" id="{4FE3E832-9478-4D44-AB9F-BC6D70B8166F}"/>
              </a:ext>
            </a:extLst>
          </p:cNvPr>
          <p:cNvSpPr/>
          <p:nvPr/>
        </p:nvSpPr>
        <p:spPr>
          <a:xfrm>
            <a:off x="8263412" y="5228166"/>
            <a:ext cx="3305907" cy="135850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Mediolanum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assume il controllo della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pianura padana </a:t>
            </a:r>
            <a:endParaRPr lang="it-I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 militari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(Piacenza e Cremona)</a:t>
            </a:r>
          </a:p>
        </p:txBody>
      </p:sp>
    </p:spTree>
    <p:extLst>
      <p:ext uri="{BB962C8B-B14F-4D97-AF65-F5344CB8AC3E}">
        <p14:creationId xmlns:p14="http://schemas.microsoft.com/office/powerpoint/2010/main" val="68088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6022CC-00F4-4E26-A0DB-B26F98BF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Cartagine verso la rivincita</a:t>
            </a:r>
          </a:p>
        </p:txBody>
      </p:sp>
      <p:sp>
        <p:nvSpPr>
          <p:cNvPr id="3" name="Callout: freccia a destra 2">
            <a:extLst>
              <a:ext uri="{FF2B5EF4-FFF2-40B4-BE49-F238E27FC236}">
                <a16:creationId xmlns:a16="http://schemas.microsoft.com/office/drawing/2014/main" id="{E08D7274-CEFF-470B-8166-8025BFE5F946}"/>
              </a:ext>
            </a:extLst>
          </p:cNvPr>
          <p:cNvSpPr/>
          <p:nvPr/>
        </p:nvSpPr>
        <p:spPr>
          <a:xfrm>
            <a:off x="520504" y="2209942"/>
            <a:ext cx="2405575" cy="12801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97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CARTAGINE ha perso Sicilia, Sardegna e Corsica</a:t>
            </a:r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C1EF8FA2-9AAC-4615-ACA2-27BA0B634BC6}"/>
              </a:ext>
            </a:extLst>
          </p:cNvPr>
          <p:cNvSpPr/>
          <p:nvPr/>
        </p:nvSpPr>
        <p:spPr>
          <a:xfrm>
            <a:off x="2996418" y="2419643"/>
            <a:ext cx="1688123" cy="11394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>
                <a:solidFill>
                  <a:schemeClr val="tx1"/>
                </a:solidFill>
              </a:rPr>
              <a:t>Perdita economica</a:t>
            </a:r>
          </a:p>
        </p:txBody>
      </p:sp>
      <p:sp>
        <p:nvSpPr>
          <p:cNvPr id="5" name="Callout: freccia a destra 4">
            <a:extLst>
              <a:ext uri="{FF2B5EF4-FFF2-40B4-BE49-F238E27FC236}">
                <a16:creationId xmlns:a16="http://schemas.microsoft.com/office/drawing/2014/main" id="{C886AB91-20AE-4F0D-8C28-561787149710}"/>
              </a:ext>
            </a:extLst>
          </p:cNvPr>
          <p:cNvSpPr/>
          <p:nvPr/>
        </p:nvSpPr>
        <p:spPr>
          <a:xfrm>
            <a:off x="520504" y="3658058"/>
            <a:ext cx="2616591" cy="17439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06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Potente famiglia BARCA (Amilcare e Asdrubale) decide di puntare</a:t>
            </a:r>
          </a:p>
        </p:txBody>
      </p:sp>
      <p:sp>
        <p:nvSpPr>
          <p:cNvPr id="6" name="Elaborazione alternativa 5">
            <a:extLst>
              <a:ext uri="{FF2B5EF4-FFF2-40B4-BE49-F238E27FC236}">
                <a16:creationId xmlns:a16="http://schemas.microsoft.com/office/drawing/2014/main" id="{CAA4A681-C1FC-4D78-99EA-6955EC5C9610}"/>
              </a:ext>
            </a:extLst>
          </p:cNvPr>
          <p:cNvSpPr/>
          <p:nvPr/>
        </p:nvSpPr>
        <p:spPr>
          <a:xfrm>
            <a:off x="2996418" y="3853861"/>
            <a:ext cx="1688123" cy="113948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Penisola iberica</a:t>
            </a:r>
          </a:p>
        </p:txBody>
      </p:sp>
      <p:sp>
        <p:nvSpPr>
          <p:cNvPr id="7" name="Callout: freccia a sinistra 6">
            <a:extLst>
              <a:ext uri="{FF2B5EF4-FFF2-40B4-BE49-F238E27FC236}">
                <a16:creationId xmlns:a16="http://schemas.microsoft.com/office/drawing/2014/main" id="{1EAE4DF0-398A-45A0-8B6F-8D450BC2BC2C}"/>
              </a:ext>
            </a:extLst>
          </p:cNvPr>
          <p:cNvSpPr/>
          <p:nvPr/>
        </p:nvSpPr>
        <p:spPr>
          <a:xfrm>
            <a:off x="4684542" y="3799193"/>
            <a:ext cx="4642340" cy="11680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225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Interesse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ROMA</a:t>
            </a:r>
          </a:p>
        </p:txBody>
      </p:sp>
      <p:sp>
        <p:nvSpPr>
          <p:cNvPr id="8" name="Scorrimento verticale 7">
            <a:extLst>
              <a:ext uri="{FF2B5EF4-FFF2-40B4-BE49-F238E27FC236}">
                <a16:creationId xmlns:a16="http://schemas.microsoft.com/office/drawing/2014/main" id="{D21026AD-877F-4298-98B8-1BE63091A2E5}"/>
              </a:ext>
            </a:extLst>
          </p:cNvPr>
          <p:cNvSpPr/>
          <p:nvPr/>
        </p:nvSpPr>
        <p:spPr>
          <a:xfrm>
            <a:off x="4923693" y="2343790"/>
            <a:ext cx="2405575" cy="2945662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226 a.C. accordo ROMA-CARTAGINE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Fissa il limite punico a sud dell’Ebro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3D6ED86-D170-43A9-A138-069514095FAF}"/>
              </a:ext>
            </a:extLst>
          </p:cNvPr>
          <p:cNvSpPr/>
          <p:nvPr/>
        </p:nvSpPr>
        <p:spPr>
          <a:xfrm>
            <a:off x="5064369" y="5603437"/>
            <a:ext cx="2124222" cy="98473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Sagunto </a:t>
            </a:r>
            <a:r>
              <a:rPr lang="it-IT" sz="1400" dirty="0"/>
              <a:t>(città a sud dell’Ebro)</a:t>
            </a:r>
            <a:endParaRPr lang="it-IT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F29169B-74D2-4A39-B732-CAB7BF3E8DF3}"/>
              </a:ext>
            </a:extLst>
          </p:cNvPr>
          <p:cNvGrpSpPr/>
          <p:nvPr/>
        </p:nvGrpSpPr>
        <p:grpSpPr>
          <a:xfrm>
            <a:off x="7188591" y="4967269"/>
            <a:ext cx="1157598" cy="1128537"/>
            <a:chOff x="7188591" y="4967269"/>
            <a:chExt cx="1157598" cy="1128537"/>
          </a:xfrm>
        </p:grpSpPr>
        <p:cxnSp>
          <p:nvCxnSpPr>
            <p:cNvPr id="11" name="Connettore curvo 10">
              <a:extLst>
                <a:ext uri="{FF2B5EF4-FFF2-40B4-BE49-F238E27FC236}">
                  <a16:creationId xmlns:a16="http://schemas.microsoft.com/office/drawing/2014/main" id="{9F19D177-3D1D-45F1-B5EC-432262647AB4}"/>
                </a:ext>
              </a:extLst>
            </p:cNvPr>
            <p:cNvCxnSpPr>
              <a:stCxn id="7" idx="2"/>
              <a:endCxn id="9" idx="6"/>
            </p:cNvCxnSpPr>
            <p:nvPr/>
          </p:nvCxnSpPr>
          <p:spPr>
            <a:xfrm rot="5400000">
              <a:off x="7203122" y="4952739"/>
              <a:ext cx="1128537" cy="1157597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279B2DA-AF52-4DAB-8C0B-C522AC26D45D}"/>
                </a:ext>
              </a:extLst>
            </p:cNvPr>
            <p:cNvSpPr txBox="1"/>
            <p:nvPr/>
          </p:nvSpPr>
          <p:spPr>
            <a:xfrm>
              <a:off x="7188591" y="5416062"/>
              <a:ext cx="1157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Si allea</a:t>
              </a:r>
            </a:p>
          </p:txBody>
        </p:sp>
      </p:grpSp>
      <p:sp>
        <p:nvSpPr>
          <p:cNvPr id="13" name="Callout: freccia a destra 12">
            <a:extLst>
              <a:ext uri="{FF2B5EF4-FFF2-40B4-BE49-F238E27FC236}">
                <a16:creationId xmlns:a16="http://schemas.microsoft.com/office/drawing/2014/main" id="{774084AE-0AB6-47EF-A214-F3C509B3F6F7}"/>
              </a:ext>
            </a:extLst>
          </p:cNvPr>
          <p:cNvSpPr/>
          <p:nvPr/>
        </p:nvSpPr>
        <p:spPr>
          <a:xfrm>
            <a:off x="520504" y="5892133"/>
            <a:ext cx="4543864" cy="46537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3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ANNIBALE</a:t>
            </a:r>
          </a:p>
        </p:txBody>
      </p:sp>
      <p:sp>
        <p:nvSpPr>
          <p:cNvPr id="14" name="Esplosione: 8 punte 13">
            <a:extLst>
              <a:ext uri="{FF2B5EF4-FFF2-40B4-BE49-F238E27FC236}">
                <a16:creationId xmlns:a16="http://schemas.microsoft.com/office/drawing/2014/main" id="{F636DD03-0D2A-4B56-9A3A-7D0A44DBB4D2}"/>
              </a:ext>
            </a:extLst>
          </p:cNvPr>
          <p:cNvSpPr/>
          <p:nvPr/>
        </p:nvSpPr>
        <p:spPr>
          <a:xfrm>
            <a:off x="2166426" y="5569950"/>
            <a:ext cx="2897942" cy="116807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Assedia e conquista</a:t>
            </a:r>
          </a:p>
        </p:txBody>
      </p:sp>
      <p:sp>
        <p:nvSpPr>
          <p:cNvPr id="15" name="Esplosione: 14 punte 14">
            <a:extLst>
              <a:ext uri="{FF2B5EF4-FFF2-40B4-BE49-F238E27FC236}">
                <a16:creationId xmlns:a16="http://schemas.microsoft.com/office/drawing/2014/main" id="{CA72B75F-A51C-4212-BB7B-A3A92F42B1C6}"/>
              </a:ext>
            </a:extLst>
          </p:cNvPr>
          <p:cNvSpPr/>
          <p:nvPr/>
        </p:nvSpPr>
        <p:spPr>
          <a:xfrm>
            <a:off x="8857961" y="2858913"/>
            <a:ext cx="2935457" cy="2864926"/>
          </a:xfrm>
          <a:prstGeom prst="irregularSeal2">
            <a:avLst/>
          </a:prstGeom>
          <a:solidFill>
            <a:schemeClr val="tx1"/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Dichiara guerra</a:t>
            </a:r>
          </a:p>
        </p:txBody>
      </p:sp>
    </p:spTree>
    <p:extLst>
      <p:ext uri="{BB962C8B-B14F-4D97-AF65-F5344CB8AC3E}">
        <p14:creationId xmlns:p14="http://schemas.microsoft.com/office/powerpoint/2010/main" val="297238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74EBD7-1B46-4ED9-90D6-A1B39FF26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23335" y="396836"/>
            <a:ext cx="4992157" cy="6058999"/>
            <a:chOff x="6776508" y="396836"/>
            <a:chExt cx="4992157" cy="6058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2EB7D3-3AD8-4ED1-9E1A-2906E1463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FB59AF4-ED1B-4D96-A1A9-AF52B02AC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D529E20-662F-4915-ACD7-970C026F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66FA9967-BF0A-4C71-940B-6C737C004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39" b="1"/>
          <a:stretch/>
        </p:blipFill>
        <p:spPr>
          <a:xfrm>
            <a:off x="1119124" y="1769657"/>
            <a:ext cx="3531619" cy="4628758"/>
          </a:xfrm>
          <a:prstGeom prst="roundRect">
            <a:avLst>
              <a:gd name="adj" fmla="val 16098"/>
            </a:avLst>
          </a:prstGeom>
          <a:ln>
            <a:solidFill>
              <a:schemeClr val="tx1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0280909-0539-4E3B-8C29-D4F318B0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28" y="626657"/>
            <a:ext cx="8502332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5400" dirty="0">
                <a:solidFill>
                  <a:schemeClr val="accent6">
                    <a:lumMod val="50000"/>
                  </a:schemeClr>
                </a:solidFill>
              </a:rPr>
              <a:t>Seconda</a:t>
            </a:r>
            <a:r>
              <a:rPr lang="it-IT" sz="5400" dirty="0"/>
              <a:t> guerra punica</a:t>
            </a:r>
            <a:br>
              <a:rPr lang="it-IT" sz="5400" dirty="0"/>
            </a:br>
            <a:r>
              <a:rPr lang="it-IT" sz="4000" dirty="0">
                <a:solidFill>
                  <a:schemeClr val="accent6"/>
                </a:solidFill>
              </a:rPr>
              <a:t>219-202 a.C.</a:t>
            </a:r>
            <a:endParaRPr lang="it-IT" sz="5400" dirty="0">
              <a:solidFill>
                <a:schemeClr val="accent6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68E787-34BF-46E7-8D32-C54B07865383}"/>
              </a:ext>
            </a:extLst>
          </p:cNvPr>
          <p:cNvSpPr txBox="1"/>
          <p:nvPr/>
        </p:nvSpPr>
        <p:spPr>
          <a:xfrm>
            <a:off x="5547802" y="3604914"/>
            <a:ext cx="5348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Combattere via terra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Penetrare in Italia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Far sollevare le popolazioni galliche e italiche contro Roma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Attaccare Roma direttamente</a:t>
            </a:r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F43472EA-6278-44E4-875B-4AF28CB84AF3}"/>
              </a:ext>
            </a:extLst>
          </p:cNvPr>
          <p:cNvSpPr/>
          <p:nvPr/>
        </p:nvSpPr>
        <p:spPr>
          <a:xfrm>
            <a:off x="5583213" y="2582386"/>
            <a:ext cx="5313387" cy="7464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Nuova strategia di Annibale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DFCE97-E5C5-4474-8430-D0FD88278604}"/>
              </a:ext>
            </a:extLst>
          </p:cNvPr>
          <p:cNvSpPr txBox="1"/>
          <p:nvPr/>
        </p:nvSpPr>
        <p:spPr>
          <a:xfrm>
            <a:off x="0" y="64807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80864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4396F2-E84F-4A6C-BFDA-B9850EA93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003" y="1429782"/>
            <a:ext cx="6470907" cy="43193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AB4BF5-D41D-4E0B-8236-0DA90F64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33" y="0"/>
            <a:ext cx="9441427" cy="12677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5400" dirty="0">
                <a:solidFill>
                  <a:schemeClr val="tx1"/>
                </a:solidFill>
              </a:rPr>
              <a:t>Seconda guerra punica</a:t>
            </a:r>
            <a:endParaRPr lang="en-US" sz="5400" b="0" i="0" kern="1200" dirty="0">
              <a:solidFill>
                <a:schemeClr val="tx1"/>
              </a:solidFill>
            </a:endParaRPr>
          </a:p>
        </p:txBody>
      </p:sp>
      <p:sp>
        <p:nvSpPr>
          <p:cNvPr id="12" name="Elaborazione alternativa 11">
            <a:extLst>
              <a:ext uri="{FF2B5EF4-FFF2-40B4-BE49-F238E27FC236}">
                <a16:creationId xmlns:a16="http://schemas.microsoft.com/office/drawing/2014/main" id="{3510070A-42C6-48BC-B472-E3AD4B149B14}"/>
              </a:ext>
            </a:extLst>
          </p:cNvPr>
          <p:cNvSpPr/>
          <p:nvPr/>
        </p:nvSpPr>
        <p:spPr>
          <a:xfrm>
            <a:off x="8326499" y="1316702"/>
            <a:ext cx="2111313" cy="7464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Nuova via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CE87CB5-D8F1-4513-AF41-4327D2C84BB5}"/>
              </a:ext>
            </a:extLst>
          </p:cNvPr>
          <p:cNvSpPr txBox="1"/>
          <p:nvPr/>
        </p:nvSpPr>
        <p:spPr>
          <a:xfrm>
            <a:off x="7595910" y="2112119"/>
            <a:ext cx="3849330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Attraversa le Alpi con 7000 uomini e 37 elefanti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Attraverso il Passo del </a:t>
            </a:r>
            <a:r>
              <a:rPr lang="it-IT" sz="2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Monginevro</a:t>
            </a:r>
            <a:r>
              <a:rPr lang="it-IT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arriva nella Pianura padana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4BF2826-BB11-4DF6-AF07-CF27E65707EB}"/>
              </a:ext>
            </a:extLst>
          </p:cNvPr>
          <p:cNvSpPr/>
          <p:nvPr/>
        </p:nvSpPr>
        <p:spPr>
          <a:xfrm>
            <a:off x="7818120" y="4712792"/>
            <a:ext cx="3627120" cy="1036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marcia forzata decima uomini e animali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9D1ACE-D6E3-4EB4-B493-72BE895F0059}"/>
              </a:ext>
            </a:extLst>
          </p:cNvPr>
          <p:cNvSpPr txBox="1"/>
          <p:nvPr/>
        </p:nvSpPr>
        <p:spPr>
          <a:xfrm>
            <a:off x="0" y="64807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959726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2636DA-A33F-4EF9-8A9D-15D7325B5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625" t="14206" r="10625" b="5757"/>
          <a:stretch/>
        </p:blipFill>
        <p:spPr>
          <a:xfrm>
            <a:off x="1310640" y="691298"/>
            <a:ext cx="9646919" cy="54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21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6C48425-8FA3-4A2F-A023-BD9248C9B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1625" t="32658" r="4750" b="33548"/>
          <a:stretch/>
        </p:blipFill>
        <p:spPr>
          <a:xfrm>
            <a:off x="0" y="2349426"/>
            <a:ext cx="12190362" cy="3145900"/>
          </a:xfrm>
          <a:prstGeom prst="rect">
            <a:avLst/>
          </a:prstGeom>
        </p:spPr>
      </p:pic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1F1434FA-B0BC-4017-B1AC-783AF274D816}"/>
              </a:ext>
            </a:extLst>
          </p:cNvPr>
          <p:cNvSpPr/>
          <p:nvPr/>
        </p:nvSpPr>
        <p:spPr>
          <a:xfrm flipV="1">
            <a:off x="12445740" y="2035321"/>
            <a:ext cx="425768" cy="3141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55BFA7B-B7AB-4EE0-813C-F8F2F59518B8}"/>
              </a:ext>
            </a:extLst>
          </p:cNvPr>
          <p:cNvSpPr txBox="1">
            <a:spLocks/>
          </p:cNvSpPr>
          <p:nvPr/>
        </p:nvSpPr>
        <p:spPr>
          <a:xfrm>
            <a:off x="1415482" y="551768"/>
            <a:ext cx="6722677" cy="8116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799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Guerre puniche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58406FB-F7D5-4DE1-A50C-0C9668B50F93}"/>
              </a:ext>
            </a:extLst>
          </p:cNvPr>
          <p:cNvSpPr/>
          <p:nvPr/>
        </p:nvSpPr>
        <p:spPr>
          <a:xfrm>
            <a:off x="3188812" y="2386220"/>
            <a:ext cx="3176016" cy="3145899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389FBAAA-2349-4EBD-9DA9-8B2BA054A5D1}"/>
              </a:ext>
            </a:extLst>
          </p:cNvPr>
          <p:cNvSpPr txBox="1">
            <a:spLocks/>
          </p:cNvSpPr>
          <p:nvPr/>
        </p:nvSpPr>
        <p:spPr>
          <a:xfrm>
            <a:off x="1937456" y="5703992"/>
            <a:ext cx="5914191" cy="8116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5398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 secolo a.C.</a:t>
            </a:r>
          </a:p>
        </p:txBody>
      </p:sp>
    </p:spTree>
    <p:extLst>
      <p:ext uri="{BB962C8B-B14F-4D97-AF65-F5344CB8AC3E}">
        <p14:creationId xmlns:p14="http://schemas.microsoft.com/office/powerpoint/2010/main" val="20250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94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3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64219 -0.00741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3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53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0569632E-5221-4E81-AA65-ADC47373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625" t="14206" r="28900" b="5757"/>
          <a:stretch/>
        </p:blipFill>
        <p:spPr>
          <a:xfrm>
            <a:off x="4783834" y="2125067"/>
            <a:ext cx="6526686" cy="47807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2267AC6-12B7-4826-87E7-909E4172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Seconda guerra punica</a:t>
            </a:r>
          </a:p>
        </p:txBody>
      </p:sp>
      <p:sp>
        <p:nvSpPr>
          <p:cNvPr id="3" name="Callout: freccia a destra 2">
            <a:extLst>
              <a:ext uri="{FF2B5EF4-FFF2-40B4-BE49-F238E27FC236}">
                <a16:creationId xmlns:a16="http://schemas.microsoft.com/office/drawing/2014/main" id="{7A3600F8-48E9-4187-9B9E-D019923A9965}"/>
              </a:ext>
            </a:extLst>
          </p:cNvPr>
          <p:cNvSpPr/>
          <p:nvPr/>
        </p:nvSpPr>
        <p:spPr>
          <a:xfrm>
            <a:off x="685800" y="2423160"/>
            <a:ext cx="2407920" cy="9743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43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galli si alleano</a:t>
            </a:r>
          </a:p>
          <a:p>
            <a:pPr algn="ctr"/>
            <a:r>
              <a:rPr lang="it-IT" dirty="0"/>
              <a:t>con i</a:t>
            </a:r>
          </a:p>
        </p:txBody>
      </p:sp>
      <p:sp>
        <p:nvSpPr>
          <p:cNvPr id="9" name="Rettangolo con angoli diagonali arrotondati 8">
            <a:extLst>
              <a:ext uri="{FF2B5EF4-FFF2-40B4-BE49-F238E27FC236}">
                <a16:creationId xmlns:a16="http://schemas.microsoft.com/office/drawing/2014/main" id="{1BBAAF74-A8DC-403C-9AA3-5A48FDE0D2C2}"/>
              </a:ext>
            </a:extLst>
          </p:cNvPr>
          <p:cNvSpPr/>
          <p:nvPr/>
        </p:nvSpPr>
        <p:spPr>
          <a:xfrm>
            <a:off x="7700395" y="4014529"/>
            <a:ext cx="3117647" cy="842006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ROMA si prepara all’assedio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B398F0E-61CC-453D-991F-C8D776AE1AB0}"/>
              </a:ext>
            </a:extLst>
          </p:cNvPr>
          <p:cNvGrpSpPr/>
          <p:nvPr/>
        </p:nvGrpSpPr>
        <p:grpSpPr>
          <a:xfrm>
            <a:off x="502920" y="3270354"/>
            <a:ext cx="3890621" cy="2382626"/>
            <a:chOff x="502920" y="3270354"/>
            <a:chExt cx="3890621" cy="2382626"/>
          </a:xfrm>
        </p:grpSpPr>
        <p:sp>
          <p:nvSpPr>
            <p:cNvPr id="11" name="Rettangolo con angoli diagonali arrotondati 10">
              <a:extLst>
                <a:ext uri="{FF2B5EF4-FFF2-40B4-BE49-F238E27FC236}">
                  <a16:creationId xmlns:a16="http://schemas.microsoft.com/office/drawing/2014/main" id="{A5917A3B-AA43-4412-820E-1162AF7BB721}"/>
                </a:ext>
              </a:extLst>
            </p:cNvPr>
            <p:cNvSpPr/>
            <p:nvPr/>
          </p:nvSpPr>
          <p:spPr>
            <a:xfrm>
              <a:off x="502920" y="4678680"/>
              <a:ext cx="3890620" cy="974300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Devia verso l’Umbria per organizzare una grande coalizione di italici</a:t>
              </a:r>
            </a:p>
          </p:txBody>
        </p:sp>
        <p:cxnSp>
          <p:nvCxnSpPr>
            <p:cNvPr id="13" name="Connettore curvo 12">
              <a:extLst>
                <a:ext uri="{FF2B5EF4-FFF2-40B4-BE49-F238E27FC236}">
                  <a16:creationId xmlns:a16="http://schemas.microsoft.com/office/drawing/2014/main" id="{35CE9F83-88F0-43D3-8509-504AC22844C5}"/>
                </a:ext>
              </a:extLst>
            </p:cNvPr>
            <p:cNvCxnSpPr>
              <a:cxnSpLocks/>
              <a:stCxn id="14" idx="4"/>
              <a:endCxn id="11" idx="3"/>
            </p:cNvCxnSpPr>
            <p:nvPr/>
          </p:nvCxnSpPr>
          <p:spPr>
            <a:xfrm rot="5400000">
              <a:off x="2716723" y="3001862"/>
              <a:ext cx="1408325" cy="1945310"/>
            </a:xfrm>
            <a:prstGeom prst="curved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6E38D2DE-F740-4653-908D-FBA5D0AD5254}"/>
              </a:ext>
            </a:extLst>
          </p:cNvPr>
          <p:cNvSpPr/>
          <p:nvPr/>
        </p:nvSpPr>
        <p:spPr>
          <a:xfrm>
            <a:off x="3133039" y="2550265"/>
            <a:ext cx="2521001" cy="720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CARTAGINESI</a:t>
            </a:r>
          </a:p>
        </p:txBody>
      </p:sp>
      <p:cxnSp>
        <p:nvCxnSpPr>
          <p:cNvPr id="17" name="Connettore curvo 16">
            <a:extLst>
              <a:ext uri="{FF2B5EF4-FFF2-40B4-BE49-F238E27FC236}">
                <a16:creationId xmlns:a16="http://schemas.microsoft.com/office/drawing/2014/main" id="{2045BE37-4205-4FFD-A227-45CA8B6FD968}"/>
              </a:ext>
            </a:extLst>
          </p:cNvPr>
          <p:cNvCxnSpPr>
            <a:cxnSpLocks/>
            <a:stCxn id="14" idx="4"/>
            <a:endCxn id="9" idx="2"/>
          </p:cNvCxnSpPr>
          <p:nvPr/>
        </p:nvCxnSpPr>
        <p:spPr>
          <a:xfrm rot="16200000" flipH="1">
            <a:off x="5464379" y="2199515"/>
            <a:ext cx="1165177" cy="3306855"/>
          </a:xfrm>
          <a:prstGeom prst="curvedConnector2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7644D9A4-36B4-4814-9097-C7F2C8BB033E}"/>
              </a:ext>
            </a:extLst>
          </p:cNvPr>
          <p:cNvSpPr/>
          <p:nvPr/>
        </p:nvSpPr>
        <p:spPr>
          <a:xfrm>
            <a:off x="8351220" y="1766725"/>
            <a:ext cx="907999" cy="553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218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718BE92-77B0-4F73-8B5F-77F40725388E}"/>
              </a:ext>
            </a:extLst>
          </p:cNvPr>
          <p:cNvSpPr/>
          <p:nvPr/>
        </p:nvSpPr>
        <p:spPr>
          <a:xfrm>
            <a:off x="8351220" y="2423160"/>
            <a:ext cx="640380" cy="5638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60C8491A-BC3D-4CBB-8787-A0210C0ADD34}"/>
              </a:ext>
            </a:extLst>
          </p:cNvPr>
          <p:cNvSpPr/>
          <p:nvPr/>
        </p:nvSpPr>
        <p:spPr>
          <a:xfrm>
            <a:off x="8530596" y="2865120"/>
            <a:ext cx="640380" cy="5638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57CDD51-444F-4348-A976-0F134E29DC9B}"/>
              </a:ext>
            </a:extLst>
          </p:cNvPr>
          <p:cNvSpPr/>
          <p:nvPr/>
        </p:nvSpPr>
        <p:spPr>
          <a:xfrm>
            <a:off x="8671409" y="3297079"/>
            <a:ext cx="907999" cy="56388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FE49B8E-47BB-4B3F-AD8D-3A83F6267976}"/>
              </a:ext>
            </a:extLst>
          </p:cNvPr>
          <p:cNvSpPr/>
          <p:nvPr/>
        </p:nvSpPr>
        <p:spPr>
          <a:xfrm>
            <a:off x="9332748" y="2793043"/>
            <a:ext cx="907999" cy="55351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217</a:t>
            </a:r>
          </a:p>
        </p:txBody>
      </p:sp>
      <p:sp>
        <p:nvSpPr>
          <p:cNvPr id="10" name="Onda 2 9">
            <a:extLst>
              <a:ext uri="{FF2B5EF4-FFF2-40B4-BE49-F238E27FC236}">
                <a16:creationId xmlns:a16="http://schemas.microsoft.com/office/drawing/2014/main" id="{BA906546-847F-41BF-8932-EA3E7309ECDD}"/>
              </a:ext>
            </a:extLst>
          </p:cNvPr>
          <p:cNvSpPr/>
          <p:nvPr/>
        </p:nvSpPr>
        <p:spPr>
          <a:xfrm>
            <a:off x="7859726" y="549088"/>
            <a:ext cx="3450794" cy="1129228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ROMA viene sconfitta e l’esercito consolare distrutto</a:t>
            </a:r>
          </a:p>
        </p:txBody>
      </p:sp>
    </p:spTree>
    <p:extLst>
      <p:ext uri="{BB962C8B-B14F-4D97-AF65-F5344CB8AC3E}">
        <p14:creationId xmlns:p14="http://schemas.microsoft.com/office/powerpoint/2010/main" val="1618611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 animBg="1"/>
      <p:bldP spid="23" grpId="0" animBg="1"/>
      <p:bldP spid="4" grpId="0" animBg="1"/>
      <p:bldP spid="18" grpId="0" animBg="1"/>
      <p:bldP spid="19" grpId="0" animBg="1"/>
      <p:bldP spid="20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3E6D86E8-63A1-4263-94C9-49848D72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308" t="14206" r="28900" b="5757"/>
          <a:stretch/>
        </p:blipFill>
        <p:spPr>
          <a:xfrm>
            <a:off x="9494520" y="2077283"/>
            <a:ext cx="2783552" cy="47807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4052C65-E5FD-49B3-9390-43CE7A47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0" y="973668"/>
            <a:ext cx="5009087" cy="706964"/>
          </a:xfrm>
        </p:spPr>
        <p:txBody>
          <a:bodyPr/>
          <a:lstStyle/>
          <a:p>
            <a:r>
              <a:rPr lang="it-IT" dirty="0"/>
              <a:t>Il disastro di Canne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AE7609-AB64-4A62-A55C-B78D90DF7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10" y="1485318"/>
            <a:ext cx="2540579" cy="5106563"/>
          </a:xfrm>
          <a:prstGeom prst="rect">
            <a:avLst/>
          </a:prstGeom>
        </p:spPr>
      </p:pic>
      <p:sp>
        <p:nvSpPr>
          <p:cNvPr id="5" name="Rettangolo con angoli diagonali arrotondati 4">
            <a:extLst>
              <a:ext uri="{FF2B5EF4-FFF2-40B4-BE49-F238E27FC236}">
                <a16:creationId xmlns:a16="http://schemas.microsoft.com/office/drawing/2014/main" id="{A800D315-492A-450C-961E-FE6D6A930D31}"/>
              </a:ext>
            </a:extLst>
          </p:cNvPr>
          <p:cNvSpPr/>
          <p:nvPr/>
        </p:nvSpPr>
        <p:spPr>
          <a:xfrm>
            <a:off x="2840009" y="3129284"/>
            <a:ext cx="2920711" cy="1036320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DITTATORE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Quinto Fabio Massimo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«TEMPOREGGIATORE»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70517851-26BA-44B9-AF46-ABD8BFD62330}"/>
              </a:ext>
            </a:extLst>
          </p:cNvPr>
          <p:cNvSpPr/>
          <p:nvPr/>
        </p:nvSpPr>
        <p:spPr>
          <a:xfrm>
            <a:off x="2672368" y="2123708"/>
            <a:ext cx="3255991" cy="901438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Il comando viene affidato</a:t>
            </a:r>
          </a:p>
        </p:txBody>
      </p:sp>
      <p:sp>
        <p:nvSpPr>
          <p:cNvPr id="7" name="Doppia parentesi quadra 6">
            <a:extLst>
              <a:ext uri="{FF2B5EF4-FFF2-40B4-BE49-F238E27FC236}">
                <a16:creationId xmlns:a16="http://schemas.microsoft.com/office/drawing/2014/main" id="{B0107AD0-117D-42FE-B46E-66B1BE2BC2B3}"/>
              </a:ext>
            </a:extLst>
          </p:cNvPr>
          <p:cNvSpPr/>
          <p:nvPr/>
        </p:nvSpPr>
        <p:spPr>
          <a:xfrm>
            <a:off x="2840009" y="4373880"/>
            <a:ext cx="3255991" cy="998802"/>
          </a:xfrm>
          <a:prstGeom prst="bracketPair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it-IT" dirty="0"/>
              <a:t>Adotta azioni di logoramento e guerriglia (ESTRANEE AL MODO DI COMBATTERE ROMANO)</a:t>
            </a:r>
          </a:p>
        </p:txBody>
      </p:sp>
      <p:sp>
        <p:nvSpPr>
          <p:cNvPr id="8" name="Callout: freccia in su 7">
            <a:extLst>
              <a:ext uri="{FF2B5EF4-FFF2-40B4-BE49-F238E27FC236}">
                <a16:creationId xmlns:a16="http://schemas.microsoft.com/office/drawing/2014/main" id="{DC80EFD0-2968-4C62-B00E-DD02D3381C40}"/>
              </a:ext>
            </a:extLst>
          </p:cNvPr>
          <p:cNvSpPr/>
          <p:nvPr/>
        </p:nvSpPr>
        <p:spPr>
          <a:xfrm>
            <a:off x="2946689" y="5445764"/>
            <a:ext cx="3591271" cy="1146117"/>
          </a:xfrm>
          <a:prstGeom prst="up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Modalità non condivisa né dal SENATO né dal POPOLO</a:t>
            </a:r>
          </a:p>
        </p:txBody>
      </p:sp>
      <p:sp>
        <p:nvSpPr>
          <p:cNvPr id="9" name="Rettangolo con angoli diagonali arrotondati 8">
            <a:extLst>
              <a:ext uri="{FF2B5EF4-FFF2-40B4-BE49-F238E27FC236}">
                <a16:creationId xmlns:a16="http://schemas.microsoft.com/office/drawing/2014/main" id="{2243B954-0930-4DFF-84C9-C06B1446ABE2}"/>
              </a:ext>
            </a:extLst>
          </p:cNvPr>
          <p:cNvSpPr/>
          <p:nvPr/>
        </p:nvSpPr>
        <p:spPr>
          <a:xfrm>
            <a:off x="3060989" y="3129284"/>
            <a:ext cx="2920711" cy="1036320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Consoli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Terenzio Varrone ed Emilio Paolo</a:t>
            </a:r>
          </a:p>
        </p:txBody>
      </p:sp>
      <p:sp>
        <p:nvSpPr>
          <p:cNvPr id="12" name="Bolla: nuvola 11">
            <a:extLst>
              <a:ext uri="{FF2B5EF4-FFF2-40B4-BE49-F238E27FC236}">
                <a16:creationId xmlns:a16="http://schemas.microsoft.com/office/drawing/2014/main" id="{EB838C16-180F-4BB1-9255-948D4D4B7D28}"/>
              </a:ext>
            </a:extLst>
          </p:cNvPr>
          <p:cNvSpPr/>
          <p:nvPr/>
        </p:nvSpPr>
        <p:spPr>
          <a:xfrm>
            <a:off x="1006708" y="266119"/>
            <a:ext cx="3255991" cy="1414513"/>
          </a:xfrm>
          <a:prstGeom prst="cloudCallout">
            <a:avLst>
              <a:gd name="adj1" fmla="val -24160"/>
              <a:gd name="adj2" fmla="val 11103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>
                <a:solidFill>
                  <a:schemeClr val="tx1"/>
                </a:solidFill>
              </a:rPr>
              <a:t>non è saggio attaccare i Cartaginesi in campo aperto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EEF50C0-CB89-4F25-B0E7-CD15C298FB0A}"/>
              </a:ext>
            </a:extLst>
          </p:cNvPr>
          <p:cNvSpPr/>
          <p:nvPr/>
        </p:nvSpPr>
        <p:spPr>
          <a:xfrm>
            <a:off x="11138271" y="3647444"/>
            <a:ext cx="907999" cy="56388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769B9FD-67D5-443F-A72B-C69F207FC165}"/>
              </a:ext>
            </a:extLst>
          </p:cNvPr>
          <p:cNvSpPr/>
          <p:nvPr/>
        </p:nvSpPr>
        <p:spPr>
          <a:xfrm>
            <a:off x="11138270" y="3009688"/>
            <a:ext cx="907999" cy="55351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216</a:t>
            </a:r>
          </a:p>
        </p:txBody>
      </p:sp>
      <p:sp>
        <p:nvSpPr>
          <p:cNvPr id="16" name="Onda 2 15">
            <a:extLst>
              <a:ext uri="{FF2B5EF4-FFF2-40B4-BE49-F238E27FC236}">
                <a16:creationId xmlns:a16="http://schemas.microsoft.com/office/drawing/2014/main" id="{98EF8E1C-3F04-41B1-A672-88B902DA4FDB}"/>
              </a:ext>
            </a:extLst>
          </p:cNvPr>
          <p:cNvSpPr/>
          <p:nvPr/>
        </p:nvSpPr>
        <p:spPr>
          <a:xfrm>
            <a:off x="7028325" y="4542372"/>
            <a:ext cx="3450794" cy="1129228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Muoiono 40.000 romani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anche il console Emilio Paolo</a:t>
            </a:r>
          </a:p>
        </p:txBody>
      </p:sp>
    </p:spTree>
    <p:extLst>
      <p:ext uri="{BB962C8B-B14F-4D97-AF65-F5344CB8AC3E}">
        <p14:creationId xmlns:p14="http://schemas.microsoft.com/office/powerpoint/2010/main" val="63870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27D0D6-4407-4693-BC10-713254B1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Debolezza di Annibale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CE75CF-C67C-4FD6-8ADF-CF40EDAA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627" y="2499360"/>
            <a:ext cx="5736294" cy="338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tangolo con angoli diagonali arrotondati 4">
            <a:extLst>
              <a:ext uri="{FF2B5EF4-FFF2-40B4-BE49-F238E27FC236}">
                <a16:creationId xmlns:a16="http://schemas.microsoft.com/office/drawing/2014/main" id="{37EE5564-3CDB-478A-9A1D-2F1F8AEEE393}"/>
              </a:ext>
            </a:extLst>
          </p:cNvPr>
          <p:cNvSpPr/>
          <p:nvPr/>
        </p:nvSpPr>
        <p:spPr>
          <a:xfrm>
            <a:off x="563880" y="2499360"/>
            <a:ext cx="5059680" cy="51816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Esercito duramente provato</a:t>
            </a:r>
          </a:p>
        </p:txBody>
      </p:sp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4F72B0AC-E299-4CA5-A4D2-8D99E1B50FFD}"/>
              </a:ext>
            </a:extLst>
          </p:cNvPr>
          <p:cNvSpPr/>
          <p:nvPr/>
        </p:nvSpPr>
        <p:spPr>
          <a:xfrm>
            <a:off x="563880" y="3185160"/>
            <a:ext cx="5059680" cy="651087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Attende aiuti e rifornimenti  che però sono insufficienti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92038E70-587F-4B3B-928C-4885E19ED188}"/>
              </a:ext>
            </a:extLst>
          </p:cNvPr>
          <p:cNvSpPr/>
          <p:nvPr/>
        </p:nvSpPr>
        <p:spPr>
          <a:xfrm>
            <a:off x="5535660" y="2865754"/>
            <a:ext cx="2758440" cy="1289897"/>
          </a:xfrm>
          <a:prstGeom prst="lef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Ostacolati dalla ROMA in Spagna</a:t>
            </a:r>
          </a:p>
        </p:txBody>
      </p:sp>
      <p:sp>
        <p:nvSpPr>
          <p:cNvPr id="8" name="Rettangolo con angoli diagonali arrotondati 7">
            <a:extLst>
              <a:ext uri="{FF2B5EF4-FFF2-40B4-BE49-F238E27FC236}">
                <a16:creationId xmlns:a16="http://schemas.microsoft.com/office/drawing/2014/main" id="{5E429E19-AF04-4A64-8483-A4D49C53CB3F}"/>
              </a:ext>
            </a:extLst>
          </p:cNvPr>
          <p:cNvSpPr/>
          <p:nvPr/>
        </p:nvSpPr>
        <p:spPr>
          <a:xfrm>
            <a:off x="563880" y="4043361"/>
            <a:ext cx="5059680" cy="863919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Appoggio parziale dei popoli italici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(Galli, alcune città Magna Grecia e Sicilia)</a:t>
            </a:r>
          </a:p>
        </p:txBody>
      </p:sp>
      <p:sp>
        <p:nvSpPr>
          <p:cNvPr id="9" name="Callout: freccia in su 8">
            <a:extLst>
              <a:ext uri="{FF2B5EF4-FFF2-40B4-BE49-F238E27FC236}">
                <a16:creationId xmlns:a16="http://schemas.microsoft.com/office/drawing/2014/main" id="{92F11294-FAEA-45D0-BA64-37F594B1174A}"/>
              </a:ext>
            </a:extLst>
          </p:cNvPr>
          <p:cNvSpPr/>
          <p:nvPr/>
        </p:nvSpPr>
        <p:spPr>
          <a:xfrm>
            <a:off x="563880" y="4725037"/>
            <a:ext cx="5059680" cy="1020444"/>
          </a:xfrm>
          <a:prstGeom prst="up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di dominio romano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funziona</a:t>
            </a:r>
          </a:p>
        </p:txBody>
      </p:sp>
    </p:spTree>
    <p:extLst>
      <p:ext uri="{BB962C8B-B14F-4D97-AF65-F5344CB8AC3E}">
        <p14:creationId xmlns:p14="http://schemas.microsoft.com/office/powerpoint/2010/main" val="140043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losione: 14 punte 7">
            <a:extLst>
              <a:ext uri="{FF2B5EF4-FFF2-40B4-BE49-F238E27FC236}">
                <a16:creationId xmlns:a16="http://schemas.microsoft.com/office/drawing/2014/main" id="{153ED4A1-914D-45FF-AE73-0AA4019BC8CF}"/>
              </a:ext>
            </a:extLst>
          </p:cNvPr>
          <p:cNvSpPr/>
          <p:nvPr/>
        </p:nvSpPr>
        <p:spPr>
          <a:xfrm>
            <a:off x="4816580" y="2590800"/>
            <a:ext cx="3013980" cy="1565488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Assedia e conquista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8AAA16-C33B-4700-8BC6-4053C84D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riscossa di Roma</a:t>
            </a:r>
          </a:p>
        </p:txBody>
      </p:sp>
      <p:sp>
        <p:nvSpPr>
          <p:cNvPr id="3" name="Freccia a pentagono 2">
            <a:extLst>
              <a:ext uri="{FF2B5EF4-FFF2-40B4-BE49-F238E27FC236}">
                <a16:creationId xmlns:a16="http://schemas.microsoft.com/office/drawing/2014/main" id="{65B654E6-3FDE-427A-A6FC-0796831A715C}"/>
              </a:ext>
            </a:extLst>
          </p:cNvPr>
          <p:cNvSpPr/>
          <p:nvPr/>
        </p:nvSpPr>
        <p:spPr>
          <a:xfrm>
            <a:off x="409900" y="2636520"/>
            <a:ext cx="1815140" cy="88392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216-211 a.C.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2E81330-790C-4BE1-A4D0-AB4F647512D5}"/>
              </a:ext>
            </a:extLst>
          </p:cNvPr>
          <p:cNvSpPr/>
          <p:nvPr/>
        </p:nvSpPr>
        <p:spPr>
          <a:xfrm>
            <a:off x="2225040" y="2078144"/>
            <a:ext cx="2682240" cy="883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Minano le forze e la strategia di Annibale</a:t>
            </a:r>
          </a:p>
          <a:p>
            <a:pPr algn="ctr"/>
            <a:r>
              <a:rPr lang="it-IT" dirty="0"/>
              <a:t>fermo a CAPUA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F5C36FA2-FA17-4B64-9985-E5C373B53705}"/>
              </a:ext>
            </a:extLst>
          </p:cNvPr>
          <p:cNvSpPr/>
          <p:nvPr/>
        </p:nvSpPr>
        <p:spPr>
          <a:xfrm>
            <a:off x="2289640" y="3109596"/>
            <a:ext cx="2682240" cy="88392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Roma si rafforza (esercito 20 legioni)</a:t>
            </a:r>
          </a:p>
        </p:txBody>
      </p:sp>
      <p:sp>
        <p:nvSpPr>
          <p:cNvPr id="7" name="Rettangolo con angoli diagonali arrotondati 6">
            <a:extLst>
              <a:ext uri="{FF2B5EF4-FFF2-40B4-BE49-F238E27FC236}">
                <a16:creationId xmlns:a16="http://schemas.microsoft.com/office/drawing/2014/main" id="{BF7B8A1A-23F3-4331-934F-CF630F922D80}"/>
              </a:ext>
            </a:extLst>
          </p:cNvPr>
          <p:cNvSpPr/>
          <p:nvPr/>
        </p:nvSpPr>
        <p:spPr>
          <a:xfrm>
            <a:off x="7563420" y="2382100"/>
            <a:ext cx="3977640" cy="117348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Siracusa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passata con i Cartaginesi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difesa dalle macchine di Archimede</a:t>
            </a:r>
          </a:p>
        </p:txBody>
      </p:sp>
      <p:sp>
        <p:nvSpPr>
          <p:cNvPr id="9" name="Callout: freccia in su 8">
            <a:extLst>
              <a:ext uri="{FF2B5EF4-FFF2-40B4-BE49-F238E27FC236}">
                <a16:creationId xmlns:a16="http://schemas.microsoft.com/office/drawing/2014/main" id="{6FCF5F96-C3CE-4A50-82DD-90880EFDB16A}"/>
              </a:ext>
            </a:extLst>
          </p:cNvPr>
          <p:cNvSpPr/>
          <p:nvPr/>
        </p:nvSpPr>
        <p:spPr>
          <a:xfrm>
            <a:off x="655320" y="5350512"/>
            <a:ext cx="5196840" cy="1294128"/>
          </a:xfrm>
          <a:prstGeom prst="upArrowCallou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Filippo V di Macedonia preoccupato per la presenza in Illiria</a:t>
            </a:r>
          </a:p>
        </p:txBody>
      </p:sp>
      <p:sp>
        <p:nvSpPr>
          <p:cNvPr id="10" name="Esplosione: 14 punte 9">
            <a:extLst>
              <a:ext uri="{FF2B5EF4-FFF2-40B4-BE49-F238E27FC236}">
                <a16:creationId xmlns:a16="http://schemas.microsoft.com/office/drawing/2014/main" id="{89385DC4-31D6-443A-A23E-1BCEF54FFC85}"/>
              </a:ext>
            </a:extLst>
          </p:cNvPr>
          <p:cNvSpPr/>
          <p:nvPr/>
        </p:nvSpPr>
        <p:spPr>
          <a:xfrm>
            <a:off x="1274894" y="4013520"/>
            <a:ext cx="3977640" cy="1642532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1° guerra macedonica 215-205 a.C.</a:t>
            </a:r>
          </a:p>
        </p:txBody>
      </p:sp>
      <p:sp>
        <p:nvSpPr>
          <p:cNvPr id="11" name="Scorrimento verticale 10">
            <a:extLst>
              <a:ext uri="{FF2B5EF4-FFF2-40B4-BE49-F238E27FC236}">
                <a16:creationId xmlns:a16="http://schemas.microsoft.com/office/drawing/2014/main" id="{3163602C-3F4C-49DB-82AD-098C89D254D8}"/>
              </a:ext>
            </a:extLst>
          </p:cNvPr>
          <p:cNvSpPr/>
          <p:nvPr/>
        </p:nvSpPr>
        <p:spPr>
          <a:xfrm>
            <a:off x="4857874" y="4280428"/>
            <a:ext cx="3337560" cy="1281432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Roma stringe alleanze con città greche avversarie di Filippo V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90DB468-65F5-472B-9BB8-4EA5B8B584CF}"/>
              </a:ext>
            </a:extLst>
          </p:cNvPr>
          <p:cNvSpPr/>
          <p:nvPr/>
        </p:nvSpPr>
        <p:spPr>
          <a:xfrm>
            <a:off x="8795060" y="4471668"/>
            <a:ext cx="2987040" cy="1990092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strategia di Annibale di allargare il fronte dei nemici di Roma FALLISCE</a:t>
            </a:r>
          </a:p>
        </p:txBody>
      </p:sp>
    </p:spTree>
    <p:extLst>
      <p:ext uri="{BB962C8B-B14F-4D97-AF65-F5344CB8AC3E}">
        <p14:creationId xmlns:p14="http://schemas.microsoft.com/office/powerpoint/2010/main" val="1090628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AF6ADBBA-E550-4F2A-999A-B1A08C201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852" t="14206" r="28900" b="5757"/>
          <a:stretch/>
        </p:blipFill>
        <p:spPr>
          <a:xfrm>
            <a:off x="5483199" y="2034301"/>
            <a:ext cx="6502112" cy="47807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22CE77-6574-47C2-ADE2-D3CA7E72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Spagna all’Africa</a:t>
            </a:r>
          </a:p>
        </p:txBody>
      </p:sp>
      <p:sp>
        <p:nvSpPr>
          <p:cNvPr id="3" name="Callout: freccia a destra 2">
            <a:extLst>
              <a:ext uri="{FF2B5EF4-FFF2-40B4-BE49-F238E27FC236}">
                <a16:creationId xmlns:a16="http://schemas.microsoft.com/office/drawing/2014/main" id="{FEA3008F-6AF6-4F7E-BC6A-EAA4674D6647}"/>
              </a:ext>
            </a:extLst>
          </p:cNvPr>
          <p:cNvSpPr/>
          <p:nvPr/>
        </p:nvSpPr>
        <p:spPr>
          <a:xfrm>
            <a:off x="472440" y="2316480"/>
            <a:ext cx="1645920" cy="9448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256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211 a.C.</a:t>
            </a:r>
          </a:p>
          <a:p>
            <a:pPr algn="ctr"/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Roma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EDC19037-C56F-4423-AE8E-4A22B117A688}"/>
              </a:ext>
            </a:extLst>
          </p:cNvPr>
          <p:cNvSpPr/>
          <p:nvPr/>
        </p:nvSpPr>
        <p:spPr>
          <a:xfrm>
            <a:off x="2118360" y="2171700"/>
            <a:ext cx="1920240" cy="123444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Distrugge Capua</a:t>
            </a:r>
          </a:p>
        </p:txBody>
      </p:sp>
      <p:sp>
        <p:nvSpPr>
          <p:cNvPr id="8" name="Callout: freccia a destra 7">
            <a:extLst>
              <a:ext uri="{FF2B5EF4-FFF2-40B4-BE49-F238E27FC236}">
                <a16:creationId xmlns:a16="http://schemas.microsoft.com/office/drawing/2014/main" id="{40713346-701D-45AA-A0DB-258894D31B08}"/>
              </a:ext>
            </a:extLst>
          </p:cNvPr>
          <p:cNvSpPr/>
          <p:nvPr/>
        </p:nvSpPr>
        <p:spPr>
          <a:xfrm flipH="1">
            <a:off x="7294075" y="3657728"/>
            <a:ext cx="2880360" cy="7669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256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210 a.C. </a:t>
            </a:r>
            <a:r>
              <a:rPr lang="it-IT" b="1" dirty="0">
                <a:solidFill>
                  <a:schemeClr val="tx1"/>
                </a:solidFill>
              </a:rPr>
              <a:t>Publio Cornelio Scipione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BA3EC17B-2915-4D06-8FE8-DADE5F127101}"/>
              </a:ext>
            </a:extLst>
          </p:cNvPr>
          <p:cNvSpPr/>
          <p:nvPr/>
        </p:nvSpPr>
        <p:spPr>
          <a:xfrm>
            <a:off x="2708641" y="3772581"/>
            <a:ext cx="3379740" cy="123444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206</a:t>
            </a:r>
            <a:r>
              <a:rPr lang="it-IT" dirty="0">
                <a:solidFill>
                  <a:schemeClr val="tx1"/>
                </a:solidFill>
              </a:rPr>
              <a:t> a.C. Cartaginesi lasciano la penisola iberica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5620736-40B6-4F4A-83FF-460DEF34C7B6}"/>
              </a:ext>
            </a:extLst>
          </p:cNvPr>
          <p:cNvGrpSpPr/>
          <p:nvPr/>
        </p:nvGrpSpPr>
        <p:grpSpPr>
          <a:xfrm>
            <a:off x="4038600" y="2316480"/>
            <a:ext cx="2590800" cy="944880"/>
            <a:chOff x="4038600" y="2316480"/>
            <a:chExt cx="2590800" cy="944880"/>
          </a:xfrm>
        </p:grpSpPr>
        <p:sp>
          <p:nvSpPr>
            <p:cNvPr id="7" name="Rettangolo con angoli diagonali arrotondati 6">
              <a:extLst>
                <a:ext uri="{FF2B5EF4-FFF2-40B4-BE49-F238E27FC236}">
                  <a16:creationId xmlns:a16="http://schemas.microsoft.com/office/drawing/2014/main" id="{CD053FE0-F405-4B7B-A058-308B3C9A9CA7}"/>
                </a:ext>
              </a:extLst>
            </p:cNvPr>
            <p:cNvSpPr/>
            <p:nvPr/>
          </p:nvSpPr>
          <p:spPr>
            <a:xfrm>
              <a:off x="4846322" y="2316480"/>
              <a:ext cx="1783078" cy="94488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Annibale si ritira più a sud</a:t>
              </a:r>
            </a:p>
          </p:txBody>
        </p:sp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CA00FB77-1186-499F-BA16-A27380ACC36E}"/>
                </a:ext>
              </a:extLst>
            </p:cNvPr>
            <p:cNvSpPr/>
            <p:nvPr/>
          </p:nvSpPr>
          <p:spPr>
            <a:xfrm>
              <a:off x="4038600" y="2636520"/>
              <a:ext cx="807722" cy="41148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Ovale 16">
            <a:extLst>
              <a:ext uri="{FF2B5EF4-FFF2-40B4-BE49-F238E27FC236}">
                <a16:creationId xmlns:a16="http://schemas.microsoft.com/office/drawing/2014/main" id="{700991B8-E38E-442E-8FF3-238A7E367A52}"/>
              </a:ext>
            </a:extLst>
          </p:cNvPr>
          <p:cNvSpPr/>
          <p:nvPr/>
        </p:nvSpPr>
        <p:spPr>
          <a:xfrm>
            <a:off x="10244770" y="2982475"/>
            <a:ext cx="907999" cy="56388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6CEF3BE-B44C-443E-9680-28ED28060BA4}"/>
              </a:ext>
            </a:extLst>
          </p:cNvPr>
          <p:cNvSpPr/>
          <p:nvPr/>
        </p:nvSpPr>
        <p:spPr>
          <a:xfrm>
            <a:off x="10995890" y="2795592"/>
            <a:ext cx="907999" cy="55351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207</a:t>
            </a:r>
          </a:p>
        </p:txBody>
      </p:sp>
      <p:sp>
        <p:nvSpPr>
          <p:cNvPr id="12" name="Callout: freccia a sinistra 11">
            <a:extLst>
              <a:ext uri="{FF2B5EF4-FFF2-40B4-BE49-F238E27FC236}">
                <a16:creationId xmlns:a16="http://schemas.microsoft.com/office/drawing/2014/main" id="{2E88312D-52E1-445C-87AF-50BFC29238B9}"/>
              </a:ext>
            </a:extLst>
          </p:cNvPr>
          <p:cNvSpPr/>
          <p:nvPr/>
        </p:nvSpPr>
        <p:spPr>
          <a:xfrm rot="1083113" flipH="1">
            <a:off x="7143051" y="2047471"/>
            <a:ext cx="3124200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88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Asdrubale (fratello di Annibale) entra in Italia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697068B-E55E-4011-A195-5254545EFAA7}"/>
              </a:ext>
            </a:extLst>
          </p:cNvPr>
          <p:cNvSpPr/>
          <p:nvPr/>
        </p:nvSpPr>
        <p:spPr>
          <a:xfrm>
            <a:off x="7808339" y="899477"/>
            <a:ext cx="136287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600" dirty="0"/>
              <a:t>†</a:t>
            </a:r>
          </a:p>
        </p:txBody>
      </p:sp>
    </p:spTree>
    <p:extLst>
      <p:ext uri="{BB962C8B-B14F-4D97-AF65-F5344CB8AC3E}">
        <p14:creationId xmlns:p14="http://schemas.microsoft.com/office/powerpoint/2010/main" val="369487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  <p:bldP spid="17" grpId="0" animBg="1"/>
      <p:bldP spid="18" grpId="0" animBg="1"/>
      <p:bldP spid="12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3B40F7E0-2C92-4147-998A-C4C4B23FE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4049" t="14206" r="28900" b="5757"/>
          <a:stretch/>
        </p:blipFill>
        <p:spPr>
          <a:xfrm>
            <a:off x="7770774" y="210131"/>
            <a:ext cx="4002497" cy="65543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2A57EDA-1145-44A5-8784-FF6A0FD24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225" y="2444169"/>
            <a:ext cx="2579639" cy="3509713"/>
          </a:xfrm>
          <a:prstGeom prst="rect">
            <a:avLst/>
          </a:prstGeom>
        </p:spPr>
      </p:pic>
      <p:sp>
        <p:nvSpPr>
          <p:cNvPr id="12" name="Callout: freccia in su 11">
            <a:extLst>
              <a:ext uri="{FF2B5EF4-FFF2-40B4-BE49-F238E27FC236}">
                <a16:creationId xmlns:a16="http://schemas.microsoft.com/office/drawing/2014/main" id="{03BA7A8F-2A82-4E99-8B18-CB050C901B62}"/>
              </a:ext>
            </a:extLst>
          </p:cNvPr>
          <p:cNvSpPr/>
          <p:nvPr/>
        </p:nvSpPr>
        <p:spPr>
          <a:xfrm>
            <a:off x="8026244" y="5478780"/>
            <a:ext cx="2667000" cy="1143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Cartagine richiama Annibale</a:t>
            </a:r>
          </a:p>
        </p:txBody>
      </p:sp>
      <p:sp>
        <p:nvSpPr>
          <p:cNvPr id="19" name="Freccia a pentagono 18">
            <a:extLst>
              <a:ext uri="{FF2B5EF4-FFF2-40B4-BE49-F238E27FC236}">
                <a16:creationId xmlns:a16="http://schemas.microsoft.com/office/drawing/2014/main" id="{4141BBB2-F41E-43FD-A0E0-2745594BAAF3}"/>
              </a:ext>
            </a:extLst>
          </p:cNvPr>
          <p:cNvSpPr/>
          <p:nvPr/>
        </p:nvSpPr>
        <p:spPr>
          <a:xfrm flipH="1">
            <a:off x="418729" y="5109618"/>
            <a:ext cx="2447159" cy="67542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Scipione soprannome di «africano»</a:t>
            </a:r>
          </a:p>
        </p:txBody>
      </p:sp>
      <p:sp>
        <p:nvSpPr>
          <p:cNvPr id="20" name="Freccia a pentagono 19">
            <a:extLst>
              <a:ext uri="{FF2B5EF4-FFF2-40B4-BE49-F238E27FC236}">
                <a16:creationId xmlns:a16="http://schemas.microsoft.com/office/drawing/2014/main" id="{E51C047C-BCF3-41F7-B21E-102E21F11B5B}"/>
              </a:ext>
            </a:extLst>
          </p:cNvPr>
          <p:cNvSpPr/>
          <p:nvPr/>
        </p:nvSpPr>
        <p:spPr>
          <a:xfrm>
            <a:off x="2442068" y="6050280"/>
            <a:ext cx="2447160" cy="64633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Annibale fugge in Oriente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B4E77FC7-103E-4EC5-A38F-82A7AF6B677F}"/>
              </a:ext>
            </a:extLst>
          </p:cNvPr>
          <p:cNvSpPr/>
          <p:nvPr/>
        </p:nvSpPr>
        <p:spPr>
          <a:xfrm>
            <a:off x="8233820" y="4939442"/>
            <a:ext cx="907999" cy="56388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FC6F9CF6-E08A-4AE6-9314-ED526AD03D5C}"/>
              </a:ext>
            </a:extLst>
          </p:cNvPr>
          <p:cNvSpPr/>
          <p:nvPr/>
        </p:nvSpPr>
        <p:spPr>
          <a:xfrm>
            <a:off x="9150868" y="4893823"/>
            <a:ext cx="907999" cy="55351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202</a:t>
            </a:r>
          </a:p>
        </p:txBody>
      </p:sp>
      <p:sp>
        <p:nvSpPr>
          <p:cNvPr id="25" name="Callout: freccia a destra 24">
            <a:extLst>
              <a:ext uri="{FF2B5EF4-FFF2-40B4-BE49-F238E27FC236}">
                <a16:creationId xmlns:a16="http://schemas.microsoft.com/office/drawing/2014/main" id="{52FC1061-C01B-4885-B40F-B42DED2C5226}"/>
              </a:ext>
            </a:extLst>
          </p:cNvPr>
          <p:cNvSpPr/>
          <p:nvPr/>
        </p:nvSpPr>
        <p:spPr>
          <a:xfrm rot="19350493" flipH="1">
            <a:off x="8439947" y="3191622"/>
            <a:ext cx="2039834" cy="7669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256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Publio Cornelio Scipione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15EC703-3EF7-4F57-8CAB-D710494E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Guerra in Africa</a:t>
            </a:r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629C6DD1-1B30-42E6-A86D-B58612C01287}"/>
              </a:ext>
            </a:extLst>
          </p:cNvPr>
          <p:cNvSpPr/>
          <p:nvPr/>
        </p:nvSpPr>
        <p:spPr>
          <a:xfrm>
            <a:off x="5014458" y="4457236"/>
            <a:ext cx="2712720" cy="1091597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Aiuto di MASSINISSA re della Numidia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26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5C9DF-6303-48CB-93E0-0CC31A6E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Condizioni di pace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73F554FD-4F2A-464A-B10F-D106D4C6BAE8}"/>
              </a:ext>
            </a:extLst>
          </p:cNvPr>
          <p:cNvSpPr/>
          <p:nvPr/>
        </p:nvSpPr>
        <p:spPr>
          <a:xfrm>
            <a:off x="746760" y="3200400"/>
            <a:ext cx="286512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CARTAGINE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30400E7-FBDD-47A5-9E34-9DD359A92974}"/>
              </a:ext>
            </a:extLst>
          </p:cNvPr>
          <p:cNvSpPr/>
          <p:nvPr/>
        </p:nvSpPr>
        <p:spPr>
          <a:xfrm>
            <a:off x="4099560" y="2590800"/>
            <a:ext cx="361188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Rinuncia alla Spagna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92F0B92-87A6-40A2-9918-6E2870482ED7}"/>
              </a:ext>
            </a:extLst>
          </p:cNvPr>
          <p:cNvSpPr/>
          <p:nvPr/>
        </p:nvSpPr>
        <p:spPr>
          <a:xfrm>
            <a:off x="4099560" y="3200400"/>
            <a:ext cx="361188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Consegna la flotta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968D47-81C1-45C4-8696-C83D11668E3E}"/>
              </a:ext>
            </a:extLst>
          </p:cNvPr>
          <p:cNvSpPr/>
          <p:nvPr/>
        </p:nvSpPr>
        <p:spPr>
          <a:xfrm>
            <a:off x="4099560" y="3810000"/>
            <a:ext cx="361188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Paga un’enorme indennità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4374C36-80E9-4E50-80CE-290CAD1D8D54}"/>
              </a:ext>
            </a:extLst>
          </p:cNvPr>
          <p:cNvSpPr/>
          <p:nvPr/>
        </p:nvSpPr>
        <p:spPr>
          <a:xfrm>
            <a:off x="4099560" y="4434840"/>
            <a:ext cx="3611880" cy="742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Non può dichiarare guerra senza il consenso di Roma</a:t>
            </a:r>
          </a:p>
        </p:txBody>
      </p:sp>
      <p:sp>
        <p:nvSpPr>
          <p:cNvPr id="9" name="Doppia parentesi quadra 8">
            <a:extLst>
              <a:ext uri="{FF2B5EF4-FFF2-40B4-BE49-F238E27FC236}">
                <a16:creationId xmlns:a16="http://schemas.microsoft.com/office/drawing/2014/main" id="{FB74650B-57CF-4DDD-963C-77DA1014E2A9}"/>
              </a:ext>
            </a:extLst>
          </p:cNvPr>
          <p:cNvSpPr/>
          <p:nvPr/>
        </p:nvSpPr>
        <p:spPr>
          <a:xfrm>
            <a:off x="441960" y="4506808"/>
            <a:ext cx="3474720" cy="1341120"/>
          </a:xfrm>
          <a:prstGeom prst="bracketPair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Città è intatta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La sua potenza irrimediabilmente minata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56346BF-F796-471D-B48E-D643A6ACCFE0}"/>
              </a:ext>
            </a:extLst>
          </p:cNvPr>
          <p:cNvSpPr/>
          <p:nvPr/>
        </p:nvSpPr>
        <p:spPr>
          <a:xfrm>
            <a:off x="7894320" y="3657600"/>
            <a:ext cx="4206240" cy="276182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 il MEDITERRANEO OCCIDENTALE</a:t>
            </a:r>
          </a:p>
        </p:txBody>
      </p:sp>
    </p:spTree>
    <p:extLst>
      <p:ext uri="{BB962C8B-B14F-4D97-AF65-F5344CB8AC3E}">
        <p14:creationId xmlns:p14="http://schemas.microsoft.com/office/powerpoint/2010/main" val="361855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8E397D-AF85-4B41-84B9-6A76D17FF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00" t="28655" r="5250" b="9981"/>
          <a:stretch/>
        </p:blipFill>
        <p:spPr>
          <a:xfrm>
            <a:off x="1874942" y="707542"/>
            <a:ext cx="9768761" cy="54367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ttangolo con angoli arrotondati 4">
            <a:hlinkClick r:id="rId4"/>
            <a:extLst>
              <a:ext uri="{FF2B5EF4-FFF2-40B4-BE49-F238E27FC236}">
                <a16:creationId xmlns:a16="http://schemas.microsoft.com/office/drawing/2014/main" id="{9F23FDD7-2742-4EDD-BABE-2FE842FE7569}"/>
              </a:ext>
            </a:extLst>
          </p:cNvPr>
          <p:cNvSpPr/>
          <p:nvPr/>
        </p:nvSpPr>
        <p:spPr>
          <a:xfrm>
            <a:off x="10302240" y="365760"/>
            <a:ext cx="1036320" cy="77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attiva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02C7867-F775-4DCF-8267-AA61C2C65459}"/>
              </a:ext>
            </a:extLst>
          </p:cNvPr>
          <p:cNvSpPr/>
          <p:nvPr/>
        </p:nvSpPr>
        <p:spPr>
          <a:xfrm rot="16200000">
            <a:off x="-1727837" y="2737063"/>
            <a:ext cx="5974082" cy="1231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/>
              <a:t>       </a:t>
            </a:r>
            <a:r>
              <a:rPr lang="it-IT" sz="3600" dirty="0"/>
              <a:t>Seconda </a:t>
            </a:r>
          </a:p>
          <a:p>
            <a:pPr algn="r"/>
            <a:r>
              <a:rPr lang="it-IT" sz="3600" dirty="0"/>
              <a:t>guerra punica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33BE46A-30CB-4D96-A934-0D258C04A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0" t="73122" r="38625" b="12307"/>
          <a:stretch/>
        </p:blipFill>
        <p:spPr>
          <a:xfrm>
            <a:off x="774870" y="4656856"/>
            <a:ext cx="5016330" cy="14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F003DA-8295-4C8C-83A2-DD7ED9865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59" r="-1" b="4860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95B6C8-F269-430B-9957-6F7E2BEE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Roma contro Cartagine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1EC829-3A2D-4A3E-97A2-F4DAB556C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Corso di storia 1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DAEB61D-A47D-44E5-8325-18B11A8AE0DD}"/>
              </a:ext>
            </a:extLst>
          </p:cNvPr>
          <p:cNvSpPr/>
          <p:nvPr/>
        </p:nvSpPr>
        <p:spPr>
          <a:xfrm>
            <a:off x="9652291" y="3732539"/>
            <a:ext cx="1372784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/>
              <a:t>fine</a:t>
            </a:r>
            <a:endParaRPr lang="it-IT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8D53A0-293D-4E4E-815F-640CF0369312}"/>
              </a:ext>
            </a:extLst>
          </p:cNvPr>
          <p:cNvSpPr txBox="1"/>
          <p:nvPr/>
        </p:nvSpPr>
        <p:spPr>
          <a:xfrm>
            <a:off x="1154954" y="5212080"/>
            <a:ext cx="286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Metropolis, vol.1</a:t>
            </a:r>
          </a:p>
        </p:txBody>
      </p:sp>
    </p:spTree>
    <p:extLst>
      <p:ext uri="{BB962C8B-B14F-4D97-AF65-F5344CB8AC3E}">
        <p14:creationId xmlns:p14="http://schemas.microsoft.com/office/powerpoint/2010/main" val="39816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E04A8-3536-4AD2-B970-5E4106D4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grande rivale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031D16-3870-4A6E-B47F-253E2AF0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686754"/>
            <a:ext cx="3867212" cy="14049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secolo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bacino del Mediterraneo</a:t>
            </a:r>
          </a:p>
          <a:p>
            <a:r>
              <a:rPr lang="it-IT" dirty="0">
                <a:solidFill>
                  <a:schemeClr val="tx1"/>
                </a:solidFill>
              </a:rPr>
              <a:t>Sicilia</a:t>
            </a:r>
          </a:p>
          <a:p>
            <a:r>
              <a:rPr lang="it-IT" dirty="0">
                <a:solidFill>
                  <a:schemeClr val="tx1"/>
                </a:solidFill>
              </a:rPr>
              <a:t>Coste del Nord Africa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623F127B-A1CD-4FB4-8DBE-960DAA302E8E}"/>
              </a:ext>
            </a:extLst>
          </p:cNvPr>
          <p:cNvSpPr/>
          <p:nvPr/>
        </p:nvSpPr>
        <p:spPr>
          <a:xfrm>
            <a:off x="1285053" y="2308120"/>
            <a:ext cx="3319976" cy="1378634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Potenza economica e politica</a:t>
            </a:r>
          </a:p>
        </p:txBody>
      </p:sp>
      <p:sp>
        <p:nvSpPr>
          <p:cNvPr id="7" name="Callout: freccia in su 6">
            <a:extLst>
              <a:ext uri="{FF2B5EF4-FFF2-40B4-BE49-F238E27FC236}">
                <a16:creationId xmlns:a16="http://schemas.microsoft.com/office/drawing/2014/main" id="{29B4A4E1-8D4A-4866-B170-E40B39A29646}"/>
              </a:ext>
            </a:extLst>
          </p:cNvPr>
          <p:cNvSpPr/>
          <p:nvPr/>
        </p:nvSpPr>
        <p:spPr>
          <a:xfrm>
            <a:off x="1220003" y="5091714"/>
            <a:ext cx="3450075" cy="1219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CARTAGINE</a:t>
            </a:r>
          </a:p>
          <a:p>
            <a:pPr algn="ctr"/>
            <a:r>
              <a:rPr lang="it-IT" dirty="0"/>
              <a:t>Dominio marittimo e commerciale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EB1CF8A-A423-4FF9-BCF8-BDD904C6A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127" y="2546146"/>
            <a:ext cx="7334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0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A5035FA8-C71B-4C34-BD8B-0EF769BD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599" y="2775951"/>
            <a:ext cx="5265515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A5E042C-6B43-4CFA-BAF3-71851E1C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Dominio marittimo e mercantile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B0E76F-65D6-456D-AE2E-5D86D0DC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10" y="2087880"/>
            <a:ext cx="4771990" cy="2325094"/>
          </a:xfrm>
        </p:spPr>
        <p:txBody>
          <a:bodyPr anchor="ctr">
            <a:norm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Città grande e ricca</a:t>
            </a:r>
          </a:p>
          <a:p>
            <a:r>
              <a:rPr lang="it-IT" sz="1600" dirty="0">
                <a:solidFill>
                  <a:schemeClr val="tx1"/>
                </a:solidFill>
              </a:rPr>
              <a:t>400.000 abitanti</a:t>
            </a:r>
          </a:p>
          <a:p>
            <a:r>
              <a:rPr lang="it-IT" sz="1600" dirty="0">
                <a:solidFill>
                  <a:schemeClr val="tx1"/>
                </a:solidFill>
              </a:rPr>
              <a:t>Controlla dall’Africa alla Sicilia occidentale, dalla Sardegna e dalla Corsica a parte della Spagna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C423CA5-3E0A-4BFC-B844-2A4FCAC36A88}"/>
              </a:ext>
            </a:extLst>
          </p:cNvPr>
          <p:cNvSpPr/>
          <p:nvPr/>
        </p:nvSpPr>
        <p:spPr>
          <a:xfrm>
            <a:off x="169668" y="4602374"/>
            <a:ext cx="2650435" cy="706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DOMINIO marittimo e mercantile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9FEB1039-370E-436D-86AC-8D7C4BAF7452}"/>
              </a:ext>
            </a:extLst>
          </p:cNvPr>
          <p:cNvSpPr/>
          <p:nvPr/>
        </p:nvSpPr>
        <p:spPr>
          <a:xfrm>
            <a:off x="2895482" y="4137344"/>
            <a:ext cx="2703443" cy="1637023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Cartagine è interessata ai commerci</a:t>
            </a:r>
          </a:p>
        </p:txBody>
      </p:sp>
    </p:spTree>
    <p:extLst>
      <p:ext uri="{BB962C8B-B14F-4D97-AF65-F5344CB8AC3E}">
        <p14:creationId xmlns:p14="http://schemas.microsoft.com/office/powerpoint/2010/main" val="2684918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51BE4C7-0A48-462C-9FC7-86D3B299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Roma e Cartagine a confronto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7E22B6A-4879-491A-B321-FED6FA0D1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556529" cy="34163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ROMA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Repubblica</a:t>
            </a:r>
          </a:p>
          <a:p>
            <a:pPr lvl="1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consoli</a:t>
            </a:r>
          </a:p>
          <a:p>
            <a:pPr lvl="1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Senato</a:t>
            </a:r>
          </a:p>
          <a:p>
            <a:pPr lvl="1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Comizi centuriati, tributi (e curiati), Concili della plebe</a:t>
            </a:r>
          </a:p>
          <a:p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politica dominante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aristocrazia terriera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terra (formato dai cittadini)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1B7D31-7CAD-4FE4-BA8C-4B6BA18CA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102907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CARTAGINE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Punici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Repubblica</a:t>
            </a:r>
          </a:p>
          <a:p>
            <a:pPr lvl="1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sufeti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degli anziani</a:t>
            </a:r>
          </a:p>
          <a:p>
            <a:pPr lvl="1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Assemblea popolare</a:t>
            </a:r>
          </a:p>
          <a:p>
            <a:pPr marL="457200" lvl="1" indent="0">
              <a:buNone/>
            </a:pPr>
            <a:endParaRPr lang="it-IT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2"/>
              </a:buClr>
            </a:pPr>
            <a:r>
              <a:rPr lang="it-IT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politica dominante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oligarchia di mercanti</a:t>
            </a:r>
          </a:p>
          <a:p>
            <a:pPr>
              <a:buClr>
                <a:schemeClr val="accent2"/>
              </a:buClr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flotta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esercito di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mercenari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guidati dai generali cartaginesi</a:t>
            </a:r>
          </a:p>
        </p:txBody>
      </p:sp>
      <p:sp>
        <p:nvSpPr>
          <p:cNvPr id="7" name="Doppia parentesi quadra 6">
            <a:extLst>
              <a:ext uri="{FF2B5EF4-FFF2-40B4-BE49-F238E27FC236}">
                <a16:creationId xmlns:a16="http://schemas.microsoft.com/office/drawing/2014/main" id="{8503E1E7-5C0D-4910-981D-9974A0DAB68F}"/>
              </a:ext>
            </a:extLst>
          </p:cNvPr>
          <p:cNvSpPr/>
          <p:nvPr/>
        </p:nvSpPr>
        <p:spPr>
          <a:xfrm>
            <a:off x="6096000" y="4431323"/>
            <a:ext cx="4215618" cy="158847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975657-1309-4B93-AAB2-65544DA7BFDE}"/>
              </a:ext>
            </a:extLst>
          </p:cNvPr>
          <p:cNvSpPr txBox="1"/>
          <p:nvPr/>
        </p:nvSpPr>
        <p:spPr>
          <a:xfrm>
            <a:off x="21271" y="96736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913186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51BE4C7-0A48-462C-9FC7-86D3B299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Amicizia tra Roma e Cartagine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7E22B6A-4879-491A-B321-FED6FA0D1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556529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agricola</a:t>
            </a:r>
          </a:p>
          <a:p>
            <a:pPr lvl="1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 legati alla terraferma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1B7D31-7CAD-4FE4-BA8C-4B6BA18CA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5791031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CARTAGINE (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Punici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basata sui commerci</a:t>
            </a:r>
          </a:p>
          <a:p>
            <a:pPr lvl="1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Egemonia sul mare</a:t>
            </a:r>
          </a:p>
          <a:p>
            <a:pPr marL="457200" lvl="1" indent="0">
              <a:buNone/>
            </a:pPr>
            <a:endParaRPr lang="it-IT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ore 1">
            <a:extLst>
              <a:ext uri="{FF2B5EF4-FFF2-40B4-BE49-F238E27FC236}">
                <a16:creationId xmlns:a16="http://schemas.microsoft.com/office/drawing/2014/main" id="{0824F4EE-8F39-456E-A3C2-7E67BA42C97D}"/>
              </a:ext>
            </a:extLst>
          </p:cNvPr>
          <p:cNvSpPr/>
          <p:nvPr/>
        </p:nvSpPr>
        <p:spPr>
          <a:xfrm>
            <a:off x="4298769" y="4695031"/>
            <a:ext cx="3416105" cy="1818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Trattati di amicizia </a:t>
            </a:r>
          </a:p>
          <a:p>
            <a:pPr algn="ctr"/>
            <a:r>
              <a:rPr lang="it-IT" dirty="0"/>
              <a:t>1° nel </a:t>
            </a:r>
            <a:r>
              <a:rPr lang="it-IT" b="1" dirty="0"/>
              <a:t>509</a:t>
            </a:r>
            <a:r>
              <a:rPr lang="it-IT" dirty="0"/>
              <a:t> a.C.</a:t>
            </a:r>
          </a:p>
          <a:p>
            <a:pPr algn="ctr"/>
            <a:r>
              <a:rPr lang="it-IT" b="1" dirty="0"/>
              <a:t> </a:t>
            </a:r>
            <a:r>
              <a:rPr lang="it-IT" dirty="0"/>
              <a:t>e nel </a:t>
            </a:r>
            <a:r>
              <a:rPr lang="it-IT" b="1" dirty="0"/>
              <a:t>280 a.C.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4FBF25A-0D39-4376-A457-99B69B473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4478805"/>
            <a:ext cx="3609283" cy="203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B033FC0-4A34-4C5B-96BD-04B0D8896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634" y="4478805"/>
            <a:ext cx="3609283" cy="203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losione: 14 punte 2">
            <a:extLst>
              <a:ext uri="{FF2B5EF4-FFF2-40B4-BE49-F238E27FC236}">
                <a16:creationId xmlns:a16="http://schemas.microsoft.com/office/drawing/2014/main" id="{FB62C26D-EA5D-43CB-A634-98393E275861}"/>
              </a:ext>
            </a:extLst>
          </p:cNvPr>
          <p:cNvSpPr/>
          <p:nvPr/>
        </p:nvSpPr>
        <p:spPr>
          <a:xfrm>
            <a:off x="7950357" y="1031373"/>
            <a:ext cx="3932019" cy="1572127"/>
          </a:xfrm>
          <a:prstGeom prst="irregularSeal2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Ostilità con città greche Sicilia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948557-412C-44B2-BF77-4854213F4E1E}"/>
              </a:ext>
            </a:extLst>
          </p:cNvPr>
          <p:cNvSpPr txBox="1"/>
          <p:nvPr/>
        </p:nvSpPr>
        <p:spPr>
          <a:xfrm>
            <a:off x="5862" y="96736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272352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FBC161-A622-45F2-8240-0871E84B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«pomo» della discordia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5DEB48C-E3FF-4E21-9958-08638C8BFA74}"/>
              </a:ext>
            </a:extLst>
          </p:cNvPr>
          <p:cNvSpPr/>
          <p:nvPr/>
        </p:nvSpPr>
        <p:spPr>
          <a:xfrm>
            <a:off x="450164" y="2461846"/>
            <a:ext cx="4346917" cy="819900"/>
          </a:xfrm>
          <a:prstGeom prst="roundRect">
            <a:avLst/>
          </a:prstGeom>
          <a:solidFill>
            <a:schemeClr val="accent5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SICILIA</a:t>
            </a:r>
            <a:endParaRPr lang="it-IT" dirty="0"/>
          </a:p>
          <a:p>
            <a:pPr algn="ctr"/>
            <a:r>
              <a:rPr lang="it-IT" dirty="0"/>
              <a:t>Ricca di risorse agricole e minerarie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544F7B-B988-49B2-9BCD-726B257B6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1" t="27476" r="25346" b="10339"/>
          <a:stretch/>
        </p:blipFill>
        <p:spPr>
          <a:xfrm>
            <a:off x="5219113" y="2461846"/>
            <a:ext cx="6696223" cy="4262511"/>
          </a:xfrm>
          <a:prstGeom prst="rect">
            <a:avLst/>
          </a:prstGeom>
        </p:spPr>
      </p:pic>
      <p:sp>
        <p:nvSpPr>
          <p:cNvPr id="7" name="Rettangolo con angoli arrotondati 6">
            <a:hlinkClick r:id="rId4"/>
            <a:extLst>
              <a:ext uri="{FF2B5EF4-FFF2-40B4-BE49-F238E27FC236}">
                <a16:creationId xmlns:a16="http://schemas.microsoft.com/office/drawing/2014/main" id="{67B73BFE-24EF-4CAD-8420-2F2965949A25}"/>
              </a:ext>
            </a:extLst>
          </p:cNvPr>
          <p:cNvSpPr/>
          <p:nvPr/>
        </p:nvSpPr>
        <p:spPr>
          <a:xfrm>
            <a:off x="10371967" y="719563"/>
            <a:ext cx="844061" cy="508209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Carta attiva</a:t>
            </a:r>
          </a:p>
        </p:txBody>
      </p:sp>
      <p:sp>
        <p:nvSpPr>
          <p:cNvPr id="8" name="Callout: freccia in giù 7">
            <a:extLst>
              <a:ext uri="{FF2B5EF4-FFF2-40B4-BE49-F238E27FC236}">
                <a16:creationId xmlns:a16="http://schemas.microsoft.com/office/drawing/2014/main" id="{2154306A-10D8-4878-AC21-5220876259DD}"/>
              </a:ext>
            </a:extLst>
          </p:cNvPr>
          <p:cNvSpPr/>
          <p:nvPr/>
        </p:nvSpPr>
        <p:spPr>
          <a:xfrm>
            <a:off x="450163" y="3429000"/>
            <a:ext cx="4346917" cy="682678"/>
          </a:xfrm>
          <a:prstGeom prst="down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Città greche: SIRACUSA</a:t>
            </a:r>
          </a:p>
        </p:txBody>
      </p:sp>
      <p:sp>
        <p:nvSpPr>
          <p:cNvPr id="9" name="Callout: freccia in su 8">
            <a:extLst>
              <a:ext uri="{FF2B5EF4-FFF2-40B4-BE49-F238E27FC236}">
                <a16:creationId xmlns:a16="http://schemas.microsoft.com/office/drawing/2014/main" id="{AA4C7461-7E28-4C63-9F48-47B5D42D0F9D}"/>
              </a:ext>
            </a:extLst>
          </p:cNvPr>
          <p:cNvSpPr/>
          <p:nvPr/>
        </p:nvSpPr>
        <p:spPr>
          <a:xfrm>
            <a:off x="898583" y="5274732"/>
            <a:ext cx="3450075" cy="1219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CARTAGINE</a:t>
            </a:r>
          </a:p>
          <a:p>
            <a:pPr algn="ctr"/>
            <a:r>
              <a:rPr lang="it-IT" dirty="0"/>
              <a:t>Dominio marittimo e commerciale</a:t>
            </a:r>
          </a:p>
        </p:txBody>
      </p:sp>
      <p:sp>
        <p:nvSpPr>
          <p:cNvPr id="10" name="Esplosione: 8 punte 9">
            <a:extLst>
              <a:ext uri="{FF2B5EF4-FFF2-40B4-BE49-F238E27FC236}">
                <a16:creationId xmlns:a16="http://schemas.microsoft.com/office/drawing/2014/main" id="{34C601F9-1D12-435C-A697-B5A250550819}"/>
              </a:ext>
            </a:extLst>
          </p:cNvPr>
          <p:cNvSpPr/>
          <p:nvPr/>
        </p:nvSpPr>
        <p:spPr>
          <a:xfrm>
            <a:off x="450162" y="3816806"/>
            <a:ext cx="4468533" cy="1752798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306 Agatocle (</a:t>
            </a:r>
            <a:r>
              <a: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SIracusa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sbarco fallimentare in Africa</a:t>
            </a:r>
          </a:p>
        </p:txBody>
      </p:sp>
      <p:sp>
        <p:nvSpPr>
          <p:cNvPr id="11" name="Callout: freccia a sinistra 10">
            <a:extLst>
              <a:ext uri="{FF2B5EF4-FFF2-40B4-BE49-F238E27FC236}">
                <a16:creationId xmlns:a16="http://schemas.microsoft.com/office/drawing/2014/main" id="{071B7844-1837-4185-8098-E009D38F6F0F}"/>
              </a:ext>
            </a:extLst>
          </p:cNvPr>
          <p:cNvSpPr/>
          <p:nvPr/>
        </p:nvSpPr>
        <p:spPr>
          <a:xfrm>
            <a:off x="4918696" y="2313679"/>
            <a:ext cx="2606601" cy="111532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93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266 a.C. Roma conquista la Magna Grecia</a:t>
            </a:r>
          </a:p>
        </p:txBody>
      </p:sp>
    </p:spTree>
    <p:extLst>
      <p:ext uri="{BB962C8B-B14F-4D97-AF65-F5344CB8AC3E}">
        <p14:creationId xmlns:p14="http://schemas.microsoft.com/office/powerpoint/2010/main" val="995001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E0C2D2-75EF-4DFB-AE48-E1CECDBD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Casus belli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4552A0CE-66DB-4920-9445-25E6A95FE52C}"/>
              </a:ext>
            </a:extLst>
          </p:cNvPr>
          <p:cNvSpPr/>
          <p:nvPr/>
        </p:nvSpPr>
        <p:spPr>
          <a:xfrm>
            <a:off x="309794" y="2433711"/>
            <a:ext cx="2574387" cy="995289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Gerone II </a:t>
            </a:r>
          </a:p>
          <a:p>
            <a:pPr algn="ctr"/>
            <a:r>
              <a:rPr lang="it-IT" dirty="0"/>
              <a:t>tiranno di Siracusa</a:t>
            </a:r>
          </a:p>
        </p:txBody>
      </p:sp>
      <p:sp>
        <p:nvSpPr>
          <p:cNvPr id="5" name="Elaborazione alternativa 4">
            <a:extLst>
              <a:ext uri="{FF2B5EF4-FFF2-40B4-BE49-F238E27FC236}">
                <a16:creationId xmlns:a16="http://schemas.microsoft.com/office/drawing/2014/main" id="{D8C68CA4-DFF9-4C16-9908-5DD67B379143}"/>
              </a:ext>
            </a:extLst>
          </p:cNvPr>
          <p:cNvSpPr/>
          <p:nvPr/>
        </p:nvSpPr>
        <p:spPr>
          <a:xfrm>
            <a:off x="4276578" y="2500533"/>
            <a:ext cx="6567885" cy="995289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Mamertini</a:t>
            </a:r>
            <a:r>
              <a:rPr lang="it-IT" dirty="0"/>
              <a:t> (mercenari campani)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</a:rPr>
              <a:t>si stabiliscono a Messina</a:t>
            </a:r>
            <a:endParaRPr lang="it-IT" sz="2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D71B95-7D17-4379-A99A-CBC1EC8C4D96}"/>
              </a:ext>
            </a:extLst>
          </p:cNvPr>
          <p:cNvSpPr txBox="1"/>
          <p:nvPr/>
        </p:nvSpPr>
        <p:spPr>
          <a:xfrm>
            <a:off x="2884180" y="2264898"/>
            <a:ext cx="1392397" cy="36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assolda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DB9779-801F-4791-A5B0-039EF2AC6D28}"/>
              </a:ext>
            </a:extLst>
          </p:cNvPr>
          <p:cNvSpPr txBox="1"/>
          <p:nvPr/>
        </p:nvSpPr>
        <p:spPr>
          <a:xfrm>
            <a:off x="2884180" y="2690572"/>
            <a:ext cx="1392397" cy="36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caccia</a:t>
            </a:r>
          </a:p>
        </p:txBody>
      </p:sp>
      <p:sp>
        <p:nvSpPr>
          <p:cNvPr id="21" name="Bolla: nuvola 20">
            <a:extLst>
              <a:ext uri="{FF2B5EF4-FFF2-40B4-BE49-F238E27FC236}">
                <a16:creationId xmlns:a16="http://schemas.microsoft.com/office/drawing/2014/main" id="{130E7431-1ECA-4B9E-822D-B8592208481C}"/>
              </a:ext>
            </a:extLst>
          </p:cNvPr>
          <p:cNvSpPr/>
          <p:nvPr/>
        </p:nvSpPr>
        <p:spPr>
          <a:xfrm>
            <a:off x="9500079" y="3511621"/>
            <a:ext cx="2382127" cy="1734363"/>
          </a:xfrm>
          <a:prstGeom prst="cloudCallout">
            <a:avLst>
              <a:gd name="adj1" fmla="val -67783"/>
              <a:gd name="adj2" fmla="val -4969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Preoccupati per la presenza di un presidio cartaginese nella loro città</a:t>
            </a:r>
          </a:p>
        </p:txBody>
      </p:sp>
      <p:sp>
        <p:nvSpPr>
          <p:cNvPr id="25" name="Callout: linea con barra in risalto 24">
            <a:extLst>
              <a:ext uri="{FF2B5EF4-FFF2-40B4-BE49-F238E27FC236}">
                <a16:creationId xmlns:a16="http://schemas.microsoft.com/office/drawing/2014/main" id="{E916DA1F-D566-4B9B-A58B-393746532825}"/>
              </a:ext>
            </a:extLst>
          </p:cNvPr>
          <p:cNvSpPr/>
          <p:nvPr/>
        </p:nvSpPr>
        <p:spPr>
          <a:xfrm>
            <a:off x="309794" y="5227320"/>
            <a:ext cx="2574387" cy="749624"/>
          </a:xfrm>
          <a:prstGeom prst="accentCallout1">
            <a:avLst>
              <a:gd name="adj1" fmla="val 733"/>
              <a:gd name="adj2" fmla="val 100558"/>
              <a:gd name="adj3" fmla="val -24671"/>
              <a:gd name="adj4" fmla="val 1104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Aiutare una soldataglia di ladri non è onorevole</a:t>
            </a:r>
          </a:p>
        </p:txBody>
      </p:sp>
      <p:sp>
        <p:nvSpPr>
          <p:cNvPr id="26" name="Callout: linea con barra in risalto 25">
            <a:extLst>
              <a:ext uri="{FF2B5EF4-FFF2-40B4-BE49-F238E27FC236}">
                <a16:creationId xmlns:a16="http://schemas.microsoft.com/office/drawing/2014/main" id="{8C143499-33EB-4022-A408-3004BCDFC562}"/>
              </a:ext>
            </a:extLst>
          </p:cNvPr>
          <p:cNvSpPr/>
          <p:nvPr/>
        </p:nvSpPr>
        <p:spPr>
          <a:xfrm>
            <a:off x="3688080" y="5470357"/>
            <a:ext cx="2574386" cy="496595"/>
          </a:xfrm>
          <a:prstGeom prst="accentCallout1">
            <a:avLst>
              <a:gd name="adj1" fmla="val 14078"/>
              <a:gd name="adj2" fmla="val -4795"/>
              <a:gd name="adj3" fmla="val -86514"/>
              <a:gd name="adj4" fmla="val -2372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Conflitto con Cartagine</a:t>
            </a:r>
          </a:p>
        </p:txBody>
      </p:sp>
      <p:sp>
        <p:nvSpPr>
          <p:cNvPr id="27" name="Bolla: nuvola 26">
            <a:extLst>
              <a:ext uri="{FF2B5EF4-FFF2-40B4-BE49-F238E27FC236}">
                <a16:creationId xmlns:a16="http://schemas.microsoft.com/office/drawing/2014/main" id="{F1287A8D-0C9B-4098-A7B8-1BDE8C9242AE}"/>
              </a:ext>
            </a:extLst>
          </p:cNvPr>
          <p:cNvSpPr/>
          <p:nvPr/>
        </p:nvSpPr>
        <p:spPr>
          <a:xfrm>
            <a:off x="2303963" y="4525625"/>
            <a:ext cx="1302568" cy="591710"/>
          </a:xfrm>
          <a:prstGeom prst="cloudCallout">
            <a:avLst>
              <a:gd name="adj1" fmla="val 113788"/>
              <a:gd name="adj2" fmla="val -1525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esita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068090-21B0-4A54-8195-2288FB9A7D55}"/>
              </a:ext>
            </a:extLst>
          </p:cNvPr>
          <p:cNvSpPr/>
          <p:nvPr/>
        </p:nvSpPr>
        <p:spPr>
          <a:xfrm>
            <a:off x="1529605" y="6007650"/>
            <a:ext cx="75456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>
                <a:ln/>
                <a:solidFill>
                  <a:schemeClr val="accent3"/>
                </a:solidFill>
                <a:effectLst/>
              </a:rPr>
              <a:t>Controllo del Mediterraneo</a:t>
            </a:r>
          </a:p>
        </p:txBody>
      </p:sp>
      <p:sp>
        <p:nvSpPr>
          <p:cNvPr id="12" name="Callout: freccia in su 11">
            <a:extLst>
              <a:ext uri="{FF2B5EF4-FFF2-40B4-BE49-F238E27FC236}">
                <a16:creationId xmlns:a16="http://schemas.microsoft.com/office/drawing/2014/main" id="{E1E8C27C-49A6-48E4-BDE9-18B55C13258C}"/>
              </a:ext>
            </a:extLst>
          </p:cNvPr>
          <p:cNvSpPr/>
          <p:nvPr/>
        </p:nvSpPr>
        <p:spPr>
          <a:xfrm>
            <a:off x="7275333" y="4204573"/>
            <a:ext cx="2382127" cy="99528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CARTAGINE</a:t>
            </a:r>
          </a:p>
        </p:txBody>
      </p:sp>
      <p:sp>
        <p:nvSpPr>
          <p:cNvPr id="29" name="Callout: freccia in su 28">
            <a:extLst>
              <a:ext uri="{FF2B5EF4-FFF2-40B4-BE49-F238E27FC236}">
                <a16:creationId xmlns:a16="http://schemas.microsoft.com/office/drawing/2014/main" id="{F72A021C-1DD3-4135-9068-E4F27B0C667E}"/>
              </a:ext>
            </a:extLst>
          </p:cNvPr>
          <p:cNvSpPr/>
          <p:nvPr/>
        </p:nvSpPr>
        <p:spPr>
          <a:xfrm>
            <a:off x="4427560" y="4201691"/>
            <a:ext cx="2382127" cy="995289"/>
          </a:xfrm>
          <a:prstGeom prst="up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86C44C3-7DD2-47EC-B605-8FEEF8AA6265}"/>
              </a:ext>
            </a:extLst>
          </p:cNvPr>
          <p:cNvSpPr/>
          <p:nvPr/>
        </p:nvSpPr>
        <p:spPr>
          <a:xfrm>
            <a:off x="6096000" y="3511621"/>
            <a:ext cx="17620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6600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Aiuto!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02A3B49-CC7F-4F7B-B8C9-A906AD3C3C89}"/>
              </a:ext>
            </a:extLst>
          </p:cNvPr>
          <p:cNvSpPr txBox="1"/>
          <p:nvPr/>
        </p:nvSpPr>
        <p:spPr>
          <a:xfrm>
            <a:off x="2884180" y="3140932"/>
            <a:ext cx="139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minaccia</a:t>
            </a:r>
          </a:p>
        </p:txBody>
      </p:sp>
    </p:spTree>
    <p:extLst>
      <p:ext uri="{BB962C8B-B14F-4D97-AF65-F5344CB8AC3E}">
        <p14:creationId xmlns:p14="http://schemas.microsoft.com/office/powerpoint/2010/main" val="199675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6" grpId="1"/>
      <p:bldP spid="7" grpId="0"/>
      <p:bldP spid="7" grpId="1"/>
      <p:bldP spid="21" grpId="0" animBg="1"/>
      <p:bldP spid="25" grpId="0" animBg="1"/>
      <p:bldP spid="26" grpId="0" animBg="1"/>
      <p:bldP spid="27" grpId="0" animBg="1"/>
      <p:bldP spid="8" grpId="0"/>
      <p:bldP spid="12" grpId="0" animBg="1"/>
      <p:bldP spid="29" grpId="0" animBg="1"/>
      <p:bldP spid="19" grpId="0"/>
      <p:bldP spid="19" grpId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3E9AA4F9-E0B7-4358-9238-47A5076F3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1" t="27476" r="25346" b="10339"/>
          <a:stretch/>
        </p:blipFill>
        <p:spPr>
          <a:xfrm>
            <a:off x="6248781" y="2884485"/>
            <a:ext cx="5505296" cy="35061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14397ED-FFD2-4676-810F-6D7265BA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guerra punica (264-241 a.C.)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60D46A45-E124-4586-9241-DE407A3EAD75}"/>
              </a:ext>
            </a:extLst>
          </p:cNvPr>
          <p:cNvSpPr/>
          <p:nvPr/>
        </p:nvSpPr>
        <p:spPr>
          <a:xfrm>
            <a:off x="1154954" y="2497624"/>
            <a:ext cx="3249637" cy="773723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ROMA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035D64A-80DA-406F-9788-523F3A330BC8}"/>
              </a:ext>
            </a:extLst>
          </p:cNvPr>
          <p:cNvSpPr/>
          <p:nvPr/>
        </p:nvSpPr>
        <p:spPr>
          <a:xfrm>
            <a:off x="1154954" y="3271347"/>
            <a:ext cx="1533379" cy="835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Occupa Messina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38C9AA7-425A-4F90-9D4A-F01F4234940C}"/>
              </a:ext>
            </a:extLst>
          </p:cNvPr>
          <p:cNvSpPr/>
          <p:nvPr/>
        </p:nvSpPr>
        <p:spPr>
          <a:xfrm>
            <a:off x="2927483" y="3271346"/>
            <a:ext cx="2250831" cy="8356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Costringe Siracusa alla resa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D9AA805-2863-4AD4-AB11-A1DA30F5B7DB}"/>
              </a:ext>
            </a:extLst>
          </p:cNvPr>
          <p:cNvSpPr/>
          <p:nvPr/>
        </p:nvSpPr>
        <p:spPr>
          <a:xfrm>
            <a:off x="5034763" y="3849109"/>
            <a:ext cx="2428036" cy="99528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Alleata con CARTAGINE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92A857-3812-42BA-BDB8-194DEE0A08C4}"/>
              </a:ext>
            </a:extLst>
          </p:cNvPr>
          <p:cNvSpPr txBox="1"/>
          <p:nvPr/>
        </p:nvSpPr>
        <p:spPr>
          <a:xfrm>
            <a:off x="5316170" y="2906638"/>
            <a:ext cx="2170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7200" dirty="0">
                <a:latin typeface="Comic Sans MS" panose="030F0702030302020204" pitchFamily="66" charset="0"/>
              </a:rPr>
              <a:t>!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FBF02D5-0E11-419F-9B5F-E666C9DC2177}"/>
              </a:ext>
            </a:extLst>
          </p:cNvPr>
          <p:cNvSpPr/>
          <p:nvPr/>
        </p:nvSpPr>
        <p:spPr>
          <a:xfrm>
            <a:off x="1154954" y="4586540"/>
            <a:ext cx="4023360" cy="12977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Conquista tutta la Sicilia orientale + Agrigento </a:t>
            </a:r>
            <a:br>
              <a:rPr lang="it-IT" sz="2400" dirty="0"/>
            </a:br>
            <a:r>
              <a:rPr lang="it-IT" sz="2400" dirty="0"/>
              <a:t>261 a.C.</a:t>
            </a:r>
          </a:p>
        </p:txBody>
      </p:sp>
    </p:spTree>
    <p:extLst>
      <p:ext uri="{BB962C8B-B14F-4D97-AF65-F5344CB8AC3E}">
        <p14:creationId xmlns:p14="http://schemas.microsoft.com/office/powerpoint/2010/main" val="3541271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1389</Words>
  <Application>Microsoft Office PowerPoint</Application>
  <PresentationFormat>Widescreen</PresentationFormat>
  <Paragraphs>269</Paragraphs>
  <Slides>28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Comic Sans MS</vt:lpstr>
      <vt:lpstr>Wingdings 3</vt:lpstr>
      <vt:lpstr>Sala riunioni ione</vt:lpstr>
      <vt:lpstr>LE GUERRE PUNICHE Roma contro Cartagine</vt:lpstr>
      <vt:lpstr>Presentazione standard di PowerPoint</vt:lpstr>
      <vt:lpstr>La grande rivale</vt:lpstr>
      <vt:lpstr>Dominio marittimo e mercantile</vt:lpstr>
      <vt:lpstr>Roma e Cartagine a confronto</vt:lpstr>
      <vt:lpstr>Amicizia tra Roma e Cartagine</vt:lpstr>
      <vt:lpstr>Il «pomo» della discordia</vt:lpstr>
      <vt:lpstr>Casus belli</vt:lpstr>
      <vt:lpstr>Prima guerra punica (264-241 a.C.)</vt:lpstr>
      <vt:lpstr>Vittoria parziale</vt:lpstr>
      <vt:lpstr>Roma allestisce una grande flotta da guerra</vt:lpstr>
      <vt:lpstr>Operazione terrestre</vt:lpstr>
      <vt:lpstr>Continuano gli scontri</vt:lpstr>
      <vt:lpstr>Vittoria decisiva romana</vt:lpstr>
      <vt:lpstr>Altre conquiste</vt:lpstr>
      <vt:lpstr>Cartagine verso la rivincita</vt:lpstr>
      <vt:lpstr>Seconda guerra punica 219-202 a.C.</vt:lpstr>
      <vt:lpstr>Seconda guerra punica</vt:lpstr>
      <vt:lpstr>Presentazione standard di PowerPoint</vt:lpstr>
      <vt:lpstr>Seconda guerra punica</vt:lpstr>
      <vt:lpstr>Il disastro di Canne</vt:lpstr>
      <vt:lpstr>Debolezza di Annibale</vt:lpstr>
      <vt:lpstr>La riscossa di Roma</vt:lpstr>
      <vt:lpstr>Dalla Spagna all’Africa</vt:lpstr>
      <vt:lpstr>Guerra in Africa</vt:lpstr>
      <vt:lpstr>Condizioni di pace</vt:lpstr>
      <vt:lpstr>Presentazione standard di PowerPoint</vt:lpstr>
      <vt:lpstr>Roma contro Cartagine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GUERRE PUNICHE Roma contro Cartagine</dc:title>
  <dc:creator>JesCen</dc:creator>
  <cp:lastModifiedBy>JesCen</cp:lastModifiedBy>
  <cp:revision>2</cp:revision>
  <dcterms:created xsi:type="dcterms:W3CDTF">2019-09-29T08:49:17Z</dcterms:created>
  <dcterms:modified xsi:type="dcterms:W3CDTF">2019-09-29T09:09:42Z</dcterms:modified>
</cp:coreProperties>
</file>