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19"/>
  </p:notesMasterIdLst>
  <p:handoutMasterIdLst>
    <p:handoutMasterId r:id="rId20"/>
  </p:handoutMasterIdLst>
  <p:sldIdLst>
    <p:sldId id="257" r:id="rId2"/>
    <p:sldId id="325" r:id="rId3"/>
    <p:sldId id="335" r:id="rId4"/>
    <p:sldId id="259" r:id="rId5"/>
    <p:sldId id="260" r:id="rId6"/>
    <p:sldId id="336" r:id="rId7"/>
    <p:sldId id="326" r:id="rId8"/>
    <p:sldId id="337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78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4787" autoAdjust="0"/>
  </p:normalViewPr>
  <p:slideViewPr>
    <p:cSldViewPr snapToGrid="0">
      <p:cViewPr varScale="1">
        <p:scale>
          <a:sx n="61" d="100"/>
          <a:sy n="61" d="100"/>
        </p:scale>
        <p:origin x="2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F60AFAF-CF54-453F-85A6-EE7AE76A6D38}" type="datetime1">
              <a:rPr lang="it-IT" smtClean="0"/>
              <a:t>03/03/2020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1013D0E-6236-446F-904B-E774D9F98961}" type="datetime1">
              <a:rPr lang="it-IT" smtClean="0"/>
              <a:t>03/03/2020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"/>
              <a:t>Fare clic per modificare gli stili del testo dello schema</a:t>
            </a:r>
            <a:endParaRPr lang="en-US"/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Greco: lingua ufficiale, parlata e scritta. Nell’età classica esistevano vari dialetti (ionico-attico, dorico, eolico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41013D0E-6236-446F-904B-E774D9F98961}" type="datetime1">
              <a:rPr lang="it-IT" smtClean="0"/>
              <a:t>03/03/2020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05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Sudditi di un sovrano ma cittadini del mondo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41013D0E-6236-446F-904B-E774D9F98961}" type="datetime1">
              <a:rPr lang="it-IT" smtClean="0"/>
              <a:t>03/03/2020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28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 contadini e gli artigiani sono più  numerosi; inoltre la loro forza lavoro subiva la concorrenza degli innumerevoli schiavi presenti sul mercato.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41013D0E-6236-446F-904B-E774D9F98961}" type="datetime1">
              <a:rPr lang="it-IT" smtClean="0"/>
              <a:t>03/03/2020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6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Nella </a:t>
            </a:r>
            <a:r>
              <a:rPr lang="it-IT" dirty="0" err="1"/>
              <a:t>pòlis</a:t>
            </a:r>
            <a:r>
              <a:rPr lang="it-IT" dirty="0"/>
              <a:t> la scrittura era infatti un mezzo per la conservazione piuttosto che per la diffusione del sapere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41013D0E-6236-446F-904B-E774D9F98961}" type="datetime1">
              <a:rPr lang="it-IT" smtClean="0"/>
              <a:t>03/03/2020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79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grammatico-filologo commenta le diverse opere con note di carattere grammaticale ed erudito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41013D0E-6236-446F-904B-E774D9F98961}" type="datetime1">
              <a:rPr lang="it-IT" smtClean="0"/>
              <a:t>03/03/2020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66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chemeClr val="tx1"/>
                </a:solidFill>
              </a:rPr>
              <a:t>SERAPIDE: introdotto da Tolomeo I si diffuse rapidamente e presto giunse anche a Roma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chemeClr val="tx1"/>
                </a:solidFill>
              </a:rPr>
              <a:t>Religione olimpica (era tipicamente cittadina) fatta di cerimonie pubbliche e offerte a dei ed eroi</a:t>
            </a:r>
          </a:p>
          <a:p>
            <a:r>
              <a:rPr lang="it-IT" dirty="0"/>
              <a:t>Nasce un nuovo rapporto con il divino nel tentativo di vincere le ansie della vita in una società profondamente cambiata.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41013D0E-6236-446F-904B-E774D9F98961}" type="datetime1">
              <a:rPr lang="it-IT" smtClean="0"/>
              <a:t>03/03/2020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48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41013D0E-6236-446F-904B-E774D9F98961}" type="datetime1">
              <a:rPr lang="it-IT" smtClean="0"/>
              <a:t>03/03/2020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57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La presenza dell’elemento magico e miracoloso fa comprendere il profondo allontanamento di quest’epoca dalla razionalità che aveva dominato i secoli precedenti.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41013D0E-6236-446F-904B-E774D9F98961}" type="datetime1">
              <a:rPr lang="it-IT" smtClean="0"/>
              <a:t>03/03/2020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57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ttango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ttango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ttango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nettore diritto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56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20" name="Segnaposto data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AB36474-6F91-425C-BA3E-6B12C4C4BB9A}" type="datetime1">
              <a:rPr lang="it-IT" smtClean="0"/>
              <a:t>03/03/2020</a:t>
            </a:fld>
            <a:endParaRPr lang="en-US" dirty="0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3F3710-490B-4740-B6D7-B9792C8AB872}" type="datetime1">
              <a:rPr lang="it-IT" smtClean="0"/>
              <a:t>03/03/2020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318586-27FC-4E59-A573-09A0053DE2D5}" type="datetime1">
              <a:rPr lang="it-IT" smtClean="0"/>
              <a:t>03/03/2020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FEEA0C-1FCD-40E6-A1D4-23BFBD0CE371}" type="datetime1">
              <a:rPr lang="it-IT" smtClean="0"/>
              <a:t>03/03/2020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ttango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ttango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ttango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56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448F23ED-F6BB-4CDB-8CED-5F2E9AE92607}" type="datetime1">
              <a:rPr lang="it-IT" smtClean="0"/>
              <a:t>03/03/2020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D466EC-ACF2-4AF5-A2DE-2C9D1A6828FD}" type="datetime1">
              <a:rPr lang="it-IT" smtClean="0"/>
              <a:t>03/03/2020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48AAC1-8B74-4EE6-9B7A-D8C2183B6272}" type="datetime1">
              <a:rPr lang="it-IT" smtClean="0"/>
              <a:t>03/03/2020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50629"/>
          </a:xfrm>
          <a:solidFill>
            <a:schemeClr val="accent1">
              <a:lumMod val="50000"/>
            </a:schemeClr>
          </a:solidFill>
        </p:spPr>
        <p:txBody>
          <a:bodyPr rtlCol="0"/>
          <a:lstStyle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DA23A08-28BC-4D0B-A802-E178270E514B}"/>
              </a:ext>
            </a:extLst>
          </p:cNvPr>
          <p:cNvSpPr txBox="1"/>
          <p:nvPr userDrawn="1"/>
        </p:nvSpPr>
        <p:spPr>
          <a:xfrm>
            <a:off x="0" y="6544314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9F376C-F698-4333-9878-8CD80B2B39D3}" type="datetime1">
              <a:rPr lang="it-IT" smtClean="0"/>
              <a:t>03/03/2020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" dirty="0"/>
              <a:t>Fare clic per modificare lo stile del titolo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7579D569-2C97-4786-A562-991193493077}" type="datetime1">
              <a:rPr lang="it-IT" smtClean="0"/>
              <a:t>03/03/2020</a:t>
            </a:fld>
            <a:endParaRPr lang="en-US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3D5E0B24-8B1C-463E-9C62-AF58AAE602D6}" type="datetime1">
              <a:rPr lang="it-IT" smtClean="0"/>
              <a:t>03/03/2020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ttangolo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ttango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"/>
              <a:t>Fare clic per modificare gli stili del testo dello schema</a:t>
            </a:r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7732347-0869-477C-BE48-3F9F51733ED7}" type="datetime1">
              <a:rPr lang="it-IT" smtClean="0"/>
              <a:t>03/03/2020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blogs.ubc.ca/etec540sept09/category/research-paper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ithra_Mus%C3%A9es_de_la_Cour_d'Or_100109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flickr.com/photos/21536074@N00/256007754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on tessuto, tabella, rosso, coperto&#10;&#10;Descrizione generata automaticamente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Rettangolo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ttangolo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1975104"/>
            <a:ext cx="4775075" cy="2005819"/>
          </a:xfrm>
        </p:spPr>
        <p:txBody>
          <a:bodyPr rtlCol="0">
            <a:normAutofit/>
          </a:bodyPr>
          <a:lstStyle/>
          <a:p>
            <a:pPr rtl="0"/>
            <a:r>
              <a:rPr lang="it-IT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Società ellenistica</a:t>
            </a:r>
            <a:br>
              <a:rPr lang="it-IT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Verso una società individualista</a:t>
            </a:r>
            <a:endParaRPr lang="it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it-IT" dirty="0">
                <a:solidFill>
                  <a:schemeClr val="tx1"/>
                </a:solidFill>
              </a:rPr>
              <a:t>CORSO DI STORIA 1</a:t>
            </a:r>
          </a:p>
          <a:p>
            <a:pPr rtl="0"/>
            <a:r>
              <a:rPr lang="it-IT" sz="15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Mirabilia</a:t>
            </a:r>
            <a:r>
              <a:rPr lang="it-IT" sz="15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Mondadori</a:t>
            </a:r>
            <a:endParaRPr lang="it" sz="15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9566D1-16A2-4136-B555-480A6297F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Trasmissione del sapere</a:t>
            </a:r>
          </a:p>
        </p:txBody>
      </p:sp>
      <p:sp>
        <p:nvSpPr>
          <p:cNvPr id="3" name="Callout: freccia in giù 2">
            <a:extLst>
              <a:ext uri="{FF2B5EF4-FFF2-40B4-BE49-F238E27FC236}">
                <a16:creationId xmlns:a16="http://schemas.microsoft.com/office/drawing/2014/main" id="{F5F67AF4-F8A7-4E6B-91DF-99A886B93D2D}"/>
              </a:ext>
            </a:extLst>
          </p:cNvPr>
          <p:cNvSpPr/>
          <p:nvPr/>
        </p:nvSpPr>
        <p:spPr>
          <a:xfrm>
            <a:off x="1066800" y="1576552"/>
            <a:ext cx="4056993" cy="1087820"/>
          </a:xfrm>
          <a:prstGeom prst="down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Società greca</a:t>
            </a:r>
          </a:p>
          <a:p>
            <a:pPr algn="ctr"/>
            <a:r>
              <a:rPr lang="it-IT" dirty="0"/>
              <a:t>(occidentale)</a:t>
            </a:r>
          </a:p>
        </p:txBody>
      </p:sp>
      <p:sp>
        <p:nvSpPr>
          <p:cNvPr id="4" name="Rettangolo con due angoli in diagonale arrotondati 3">
            <a:extLst>
              <a:ext uri="{FF2B5EF4-FFF2-40B4-BE49-F238E27FC236}">
                <a16:creationId xmlns:a16="http://schemas.microsoft.com/office/drawing/2014/main" id="{37F787B4-F40F-4DEF-AEEA-3427B99372B3}"/>
              </a:ext>
            </a:extLst>
          </p:cNvPr>
          <p:cNvSpPr/>
          <p:nvPr/>
        </p:nvSpPr>
        <p:spPr>
          <a:xfrm>
            <a:off x="1066800" y="2695095"/>
            <a:ext cx="4056993" cy="733905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maggior parte della popolazione cerca una </a:t>
            </a:r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formazione di base</a:t>
            </a:r>
          </a:p>
        </p:txBody>
      </p:sp>
      <p:sp>
        <p:nvSpPr>
          <p:cNvPr id="5" name="Rettangolo con due angoli in diagonale arrotondati 4">
            <a:extLst>
              <a:ext uri="{FF2B5EF4-FFF2-40B4-BE49-F238E27FC236}">
                <a16:creationId xmlns:a16="http://schemas.microsoft.com/office/drawing/2014/main" id="{3A797502-956A-4712-B12C-123E38803566}"/>
              </a:ext>
            </a:extLst>
          </p:cNvPr>
          <p:cNvSpPr/>
          <p:nvPr/>
        </p:nvSpPr>
        <p:spPr>
          <a:xfrm>
            <a:off x="1066799" y="3698833"/>
            <a:ext cx="4056993" cy="733905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Opere letterarie destinate (oralmente) ai cittadini </a:t>
            </a:r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città</a:t>
            </a:r>
          </a:p>
        </p:txBody>
      </p:sp>
      <p:sp>
        <p:nvSpPr>
          <p:cNvPr id="6" name="Rettangolo con due angoli in diagonale arrotondati 5">
            <a:extLst>
              <a:ext uri="{FF2B5EF4-FFF2-40B4-BE49-F238E27FC236}">
                <a16:creationId xmlns:a16="http://schemas.microsoft.com/office/drawing/2014/main" id="{4427BD97-8527-4F13-B9C5-DE26DA4A1A7A}"/>
              </a:ext>
            </a:extLst>
          </p:cNvPr>
          <p:cNvSpPr/>
          <p:nvPr/>
        </p:nvSpPr>
        <p:spPr>
          <a:xfrm>
            <a:off x="1066798" y="4702571"/>
            <a:ext cx="4056993" cy="733905"/>
          </a:xfrm>
          <a:prstGeom prst="round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Scrittura strumento di 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conservazione</a:t>
            </a:r>
          </a:p>
        </p:txBody>
      </p:sp>
      <p:sp>
        <p:nvSpPr>
          <p:cNvPr id="7" name="Callout: freccia in giù 6">
            <a:extLst>
              <a:ext uri="{FF2B5EF4-FFF2-40B4-BE49-F238E27FC236}">
                <a16:creationId xmlns:a16="http://schemas.microsoft.com/office/drawing/2014/main" id="{DD1BF39A-B199-4E74-B5DD-D956BAEB528D}"/>
              </a:ext>
            </a:extLst>
          </p:cNvPr>
          <p:cNvSpPr/>
          <p:nvPr/>
        </p:nvSpPr>
        <p:spPr>
          <a:xfrm>
            <a:off x="6957848" y="1607275"/>
            <a:ext cx="4056993" cy="1087820"/>
          </a:xfrm>
          <a:prstGeom prst="down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Società ellenistica</a:t>
            </a:r>
            <a:endParaRPr lang="it-IT" dirty="0"/>
          </a:p>
        </p:txBody>
      </p:sp>
      <p:sp>
        <p:nvSpPr>
          <p:cNvPr id="8" name="Rettangolo con due angoli in diagonale arrotondati 7">
            <a:extLst>
              <a:ext uri="{FF2B5EF4-FFF2-40B4-BE49-F238E27FC236}">
                <a16:creationId xmlns:a16="http://schemas.microsoft.com/office/drawing/2014/main" id="{812CBBAC-703C-4E45-9887-E935729F9565}"/>
              </a:ext>
            </a:extLst>
          </p:cNvPr>
          <p:cNvSpPr/>
          <p:nvPr/>
        </p:nvSpPr>
        <p:spPr>
          <a:xfrm>
            <a:off x="6957848" y="2725818"/>
            <a:ext cx="4056993" cy="733905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Solo gli uomini benestanti e colti sono alfabetizzati</a:t>
            </a:r>
          </a:p>
        </p:txBody>
      </p:sp>
      <p:sp>
        <p:nvSpPr>
          <p:cNvPr id="10" name="Callout: freccia in su 9">
            <a:extLst>
              <a:ext uri="{FF2B5EF4-FFF2-40B4-BE49-F238E27FC236}">
                <a16:creationId xmlns:a16="http://schemas.microsoft.com/office/drawing/2014/main" id="{8B5C9F7E-94AF-44C6-BEBE-9DF64AAFB9D2}"/>
              </a:ext>
            </a:extLst>
          </p:cNvPr>
          <p:cNvSpPr/>
          <p:nvPr/>
        </p:nvSpPr>
        <p:spPr>
          <a:xfrm rot="5400000">
            <a:off x="4507625" y="3277914"/>
            <a:ext cx="4167352" cy="76462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Intellettuali destinano le loro opere</a:t>
            </a:r>
          </a:p>
        </p:txBody>
      </p:sp>
      <p:sp>
        <p:nvSpPr>
          <p:cNvPr id="11" name="Rettangolo con due angoli in diagonale arrotondati 10">
            <a:extLst>
              <a:ext uri="{FF2B5EF4-FFF2-40B4-BE49-F238E27FC236}">
                <a16:creationId xmlns:a16="http://schemas.microsoft.com/office/drawing/2014/main" id="{DE3F93CC-1FD7-4CD6-9ABF-DAE58AFF1546}"/>
              </a:ext>
            </a:extLst>
          </p:cNvPr>
          <p:cNvSpPr/>
          <p:nvPr/>
        </p:nvSpPr>
        <p:spPr>
          <a:xfrm>
            <a:off x="6973615" y="3644563"/>
            <a:ext cx="4056993" cy="518343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Dislocati </a:t>
            </a:r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vari regni</a:t>
            </a:r>
          </a:p>
        </p:txBody>
      </p:sp>
      <p:sp>
        <p:nvSpPr>
          <p:cNvPr id="12" name="Rettangolo con due angoli in diagonale arrotondati 11">
            <a:extLst>
              <a:ext uri="{FF2B5EF4-FFF2-40B4-BE49-F238E27FC236}">
                <a16:creationId xmlns:a16="http://schemas.microsoft.com/office/drawing/2014/main" id="{A14344C1-41AD-40C8-991E-37CF65BBEB8A}"/>
              </a:ext>
            </a:extLst>
          </p:cNvPr>
          <p:cNvSpPr/>
          <p:nvPr/>
        </p:nvSpPr>
        <p:spPr>
          <a:xfrm>
            <a:off x="6973615" y="4702571"/>
            <a:ext cx="4056993" cy="71430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Scrittura strumento di </a:t>
            </a:r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trasmissione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1F012D6-0073-44B4-A2F8-4CDB1BBB43DC}"/>
              </a:ext>
            </a:extLst>
          </p:cNvPr>
          <p:cNvSpPr/>
          <p:nvPr/>
        </p:nvSpPr>
        <p:spPr>
          <a:xfrm>
            <a:off x="7110960" y="5441244"/>
            <a:ext cx="4014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biblioteche</a:t>
            </a:r>
          </a:p>
        </p:txBody>
      </p:sp>
    </p:spTree>
    <p:extLst>
      <p:ext uri="{BB962C8B-B14F-4D97-AF65-F5344CB8AC3E}">
        <p14:creationId xmlns:p14="http://schemas.microsoft.com/office/powerpoint/2010/main" val="1194156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E8AE75-6E99-4A56-BD41-F05B7F487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it-IT" dirty="0"/>
              <a:t>Biblioteca di Alessandria d’Egitto</a:t>
            </a:r>
          </a:p>
        </p:txBody>
      </p:sp>
      <p:pic>
        <p:nvPicPr>
          <p:cNvPr id="4" name="Immagine 3" descr="Immagine che contiene edificio, tavolo, biblioteca, persone&#10;&#10;Descrizione generata automaticamente">
            <a:extLst>
              <a:ext uri="{FF2B5EF4-FFF2-40B4-BE49-F238E27FC236}">
                <a16:creationId xmlns:a16="http://schemas.microsoft.com/office/drawing/2014/main" id="{965DC182-95E9-460C-8254-FFA3D9C352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1733" b="2"/>
          <a:stretch/>
        </p:blipFill>
        <p:spPr>
          <a:xfrm>
            <a:off x="1066800" y="2103120"/>
            <a:ext cx="4663440" cy="374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504C207-44FD-4EBB-AAED-1B98468B9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1507183"/>
          </a:xfrm>
        </p:spPr>
        <p:txBody>
          <a:bodyPr>
            <a:normAutofit fontScale="92500"/>
          </a:bodyPr>
          <a:lstStyle/>
          <a:p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700.000 volumi</a:t>
            </a:r>
          </a:p>
          <a:p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di raccolta e consultazione</a:t>
            </a:r>
          </a:p>
          <a:p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di conservazione e trasmissione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B6E2948-50EB-46B5-9629-AFE316D8341D}"/>
              </a:ext>
            </a:extLst>
          </p:cNvPr>
          <p:cNvSpPr txBox="1"/>
          <p:nvPr/>
        </p:nvSpPr>
        <p:spPr>
          <a:xfrm>
            <a:off x="2846117" y="5652105"/>
            <a:ext cx="28841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>
                <a:solidFill>
                  <a:srgbClr val="FFFFFF"/>
                </a:solidFill>
                <a:hlinkClick r:id="rId4" tooltip="http://blogs.ubc.ca/etec540sept09/category/research-paper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Questa foto</a:t>
            </a:r>
            <a:r>
              <a:rPr lang="it-IT" sz="700">
                <a:solidFill>
                  <a:srgbClr val="FFFFFF"/>
                </a:solidFill>
              </a:rPr>
              <a:t> di Autore sconosciuto è concesso in licenza da </a:t>
            </a:r>
            <a:r>
              <a:rPr lang="it-IT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it-IT" sz="700">
              <a:solidFill>
                <a:srgbClr val="FFFFFF"/>
              </a:solidFill>
            </a:endParaRPr>
          </a:p>
        </p:txBody>
      </p:sp>
      <p:sp>
        <p:nvSpPr>
          <p:cNvPr id="6" name="Freccia a pentagono 5">
            <a:extLst>
              <a:ext uri="{FF2B5EF4-FFF2-40B4-BE49-F238E27FC236}">
                <a16:creationId xmlns:a16="http://schemas.microsoft.com/office/drawing/2014/main" id="{6D25C731-2B00-467D-B66D-9DBDF74B54B0}"/>
              </a:ext>
            </a:extLst>
          </p:cNvPr>
          <p:cNvSpPr/>
          <p:nvPr/>
        </p:nvSpPr>
        <p:spPr>
          <a:xfrm flipH="1">
            <a:off x="8229600" y="3977640"/>
            <a:ext cx="3247695" cy="95381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Nasce la figura del </a:t>
            </a:r>
          </a:p>
          <a:p>
            <a:pPr algn="ctr"/>
            <a:r>
              <a:rPr lang="it-IT" dirty="0"/>
              <a:t>GRAMMATICO-FILOLOGO</a:t>
            </a:r>
          </a:p>
        </p:txBody>
      </p:sp>
      <p:sp>
        <p:nvSpPr>
          <p:cNvPr id="7" name="Scorrimento verticale 6">
            <a:extLst>
              <a:ext uri="{FF2B5EF4-FFF2-40B4-BE49-F238E27FC236}">
                <a16:creationId xmlns:a16="http://schemas.microsoft.com/office/drawing/2014/main" id="{A86A41EF-64AF-48CF-B454-2D385BCB4D18}"/>
              </a:ext>
            </a:extLst>
          </p:cNvPr>
          <p:cNvSpPr/>
          <p:nvPr/>
        </p:nvSpPr>
        <p:spPr>
          <a:xfrm>
            <a:off x="5967776" y="3610303"/>
            <a:ext cx="2261824" cy="2041802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Cataloga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testi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Corregge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gli errori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Commenta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opere</a:t>
            </a:r>
          </a:p>
        </p:txBody>
      </p:sp>
    </p:spTree>
    <p:extLst>
      <p:ext uri="{BB962C8B-B14F-4D97-AF65-F5344CB8AC3E}">
        <p14:creationId xmlns:p14="http://schemas.microsoft.com/office/powerpoint/2010/main" val="3706553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F5719F2-5A2D-438A-90BE-0CF2513EB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642594"/>
            <a:ext cx="4663440" cy="1371600"/>
          </a:xfrm>
        </p:spPr>
        <p:txBody>
          <a:bodyPr/>
          <a:lstStyle/>
          <a:p>
            <a:r>
              <a:rPr lang="en-US" dirty="0"/>
              <a:t>Che </a:t>
            </a:r>
            <a:r>
              <a:rPr lang="en-US" dirty="0" err="1"/>
              <a:t>cosa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le…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9F2CCCC-1A30-4504-B3C4-E7B9D892B0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49819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it-IT" dirty="0"/>
              <a:t>Dal greco </a:t>
            </a:r>
            <a:r>
              <a:rPr lang="it-IT" b="1" dirty="0" err="1"/>
              <a:t>myo</a:t>
            </a:r>
            <a:r>
              <a:rPr lang="it-IT" dirty="0"/>
              <a:t> “taccio”</a:t>
            </a:r>
          </a:p>
        </p:txBody>
      </p:sp>
      <p:pic>
        <p:nvPicPr>
          <p:cNvPr id="7" name="Segnaposto contenuto 6" descr="Immagine che contiene edificio, sedendo, fotografia, diverso&#10;&#10;Descrizione generata automaticamente">
            <a:extLst>
              <a:ext uri="{FF2B5EF4-FFF2-40B4-BE49-F238E27FC236}">
                <a16:creationId xmlns:a16="http://schemas.microsoft.com/office/drawing/2014/main" id="{39C32EB4-5BB8-4D52-8C94-715936F7AB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488" r="-2" b="21173"/>
          <a:stretch/>
        </p:blipFill>
        <p:spPr>
          <a:xfrm>
            <a:off x="6461760" y="2103120"/>
            <a:ext cx="4663440" cy="3749040"/>
          </a:xfrm>
          <a:prstGeom prst="rect">
            <a:avLst/>
          </a:prstGeom>
          <a:noFill/>
        </p:spPr>
      </p:pic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7EEA043-F4D2-45D0-B98B-2477B0CBA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5BD466EC-ACF2-4AF5-A2DE-2C9D1A6828FD}" type="datetime1">
              <a:rPr lang="it-IT" smtClean="0"/>
              <a:pPr rtl="0">
                <a:spcAft>
                  <a:spcPts val="600"/>
                </a:spcAft>
              </a:pPr>
              <a:t>03/03/2020</a:t>
            </a:fld>
            <a:endParaRPr lang="en-US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84AA0B1-A4B1-4488-A418-64EAD91772C5}"/>
              </a:ext>
            </a:extLst>
          </p:cNvPr>
          <p:cNvSpPr txBox="1"/>
          <p:nvPr/>
        </p:nvSpPr>
        <p:spPr>
          <a:xfrm>
            <a:off x="8098410" y="5652105"/>
            <a:ext cx="302679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>
                <a:solidFill>
                  <a:srgbClr val="FFFFFF"/>
                </a:solidFill>
                <a:hlinkClick r:id="rId3" tooltip="https://commons.wikimedia.org/wiki/File:Mithra_Mus%C3%A9es_de_la_Cour_d'Or_100109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Questa foto</a:t>
            </a:r>
            <a:r>
              <a:rPr lang="it-IT" sz="700">
                <a:solidFill>
                  <a:srgbClr val="FFFFFF"/>
                </a:solidFill>
              </a:rPr>
              <a:t> di Autore sconosciuto è concesso in licenza da </a:t>
            </a:r>
            <a:r>
              <a:rPr lang="it-IT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it-IT" sz="700">
              <a:solidFill>
                <a:srgbClr val="FFFFFF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B4F041B-4BB6-4AE6-B2E9-90880558F27C}"/>
              </a:ext>
            </a:extLst>
          </p:cNvPr>
          <p:cNvSpPr/>
          <p:nvPr/>
        </p:nvSpPr>
        <p:spPr>
          <a:xfrm>
            <a:off x="5335914" y="821876"/>
            <a:ext cx="64705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Religioni misteriche?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ADA5794-8B95-42C1-94A9-D2C1EA9DB2EB}"/>
              </a:ext>
            </a:extLst>
          </p:cNvPr>
          <p:cNvSpPr txBox="1">
            <a:spLocks/>
          </p:cNvSpPr>
          <p:nvPr/>
        </p:nvSpPr>
        <p:spPr>
          <a:xfrm>
            <a:off x="1066800" y="3200400"/>
            <a:ext cx="4663440" cy="2651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religioni di questo tipo erano rivelate soltanto a una cerchia, più o meno ristretta, di iniziati, ai quali era fatto divieto di divulgare il culto all’esterno.</a:t>
            </a:r>
          </a:p>
        </p:txBody>
      </p:sp>
    </p:spTree>
    <p:extLst>
      <p:ext uri="{BB962C8B-B14F-4D97-AF65-F5344CB8AC3E}">
        <p14:creationId xmlns:p14="http://schemas.microsoft.com/office/powerpoint/2010/main" val="83857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build="p" animBg="1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2701E5-E1A5-4361-8EF3-D452C6A0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Nuove forme di religione</a:t>
            </a:r>
          </a:p>
        </p:txBody>
      </p:sp>
      <p:sp>
        <p:nvSpPr>
          <p:cNvPr id="5" name="Connettore 4">
            <a:extLst>
              <a:ext uri="{FF2B5EF4-FFF2-40B4-BE49-F238E27FC236}">
                <a16:creationId xmlns:a16="http://schemas.microsoft.com/office/drawing/2014/main" id="{F8B124EA-3486-4B05-BE43-52773A027DF3}"/>
              </a:ext>
            </a:extLst>
          </p:cNvPr>
          <p:cNvSpPr/>
          <p:nvPr/>
        </p:nvSpPr>
        <p:spPr>
          <a:xfrm>
            <a:off x="4593020" y="1457713"/>
            <a:ext cx="3005959" cy="1600200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Sincretismo religioso</a:t>
            </a:r>
          </a:p>
        </p:txBody>
      </p:sp>
      <p:sp>
        <p:nvSpPr>
          <p:cNvPr id="6" name="Callout: freccia in giù 5">
            <a:extLst>
              <a:ext uri="{FF2B5EF4-FFF2-40B4-BE49-F238E27FC236}">
                <a16:creationId xmlns:a16="http://schemas.microsoft.com/office/drawing/2014/main" id="{6D43DCFE-E4C1-4940-8140-DF84F2036C16}"/>
              </a:ext>
            </a:extLst>
          </p:cNvPr>
          <p:cNvSpPr/>
          <p:nvPr/>
        </p:nvSpPr>
        <p:spPr>
          <a:xfrm>
            <a:off x="2146739" y="3878867"/>
            <a:ext cx="1941786" cy="1957297"/>
          </a:xfrm>
          <a:prstGeom prst="downArrowCallou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Culto di Dioniso (Culto di Demetra)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72559D7-BD73-49A4-9D4D-D372A4D33CBF}"/>
              </a:ext>
            </a:extLst>
          </p:cNvPr>
          <p:cNvSpPr/>
          <p:nvPr/>
        </p:nvSpPr>
        <p:spPr>
          <a:xfrm>
            <a:off x="2164485" y="5710041"/>
            <a:ext cx="19062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misteri</a:t>
            </a:r>
            <a:endParaRPr lang="it-IT" sz="5400" b="1" i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Callout: freccia in giù 7">
            <a:extLst>
              <a:ext uri="{FF2B5EF4-FFF2-40B4-BE49-F238E27FC236}">
                <a16:creationId xmlns:a16="http://schemas.microsoft.com/office/drawing/2014/main" id="{71EDF287-30E8-479E-AEBF-E83FAD19ACB5}"/>
              </a:ext>
            </a:extLst>
          </p:cNvPr>
          <p:cNvSpPr/>
          <p:nvPr/>
        </p:nvSpPr>
        <p:spPr>
          <a:xfrm>
            <a:off x="336331" y="3878866"/>
            <a:ext cx="1692166" cy="1957297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Religione olimpica</a:t>
            </a:r>
          </a:p>
        </p:txBody>
      </p:sp>
      <p:sp>
        <p:nvSpPr>
          <p:cNvPr id="9" name="Callout: freccia in giù 8">
            <a:extLst>
              <a:ext uri="{FF2B5EF4-FFF2-40B4-BE49-F238E27FC236}">
                <a16:creationId xmlns:a16="http://schemas.microsoft.com/office/drawing/2014/main" id="{8D9B71D4-9D6E-4F16-9D51-355DE3B4CB13}"/>
              </a:ext>
            </a:extLst>
          </p:cNvPr>
          <p:cNvSpPr/>
          <p:nvPr/>
        </p:nvSpPr>
        <p:spPr>
          <a:xfrm>
            <a:off x="6430704" y="3878867"/>
            <a:ext cx="1941786" cy="1957297"/>
          </a:xfrm>
          <a:prstGeom prst="down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Culto indo-iranico (divinità positiva dello zoroastrismo)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47E61AD5-F077-4968-8FEF-C458090415E9}"/>
              </a:ext>
            </a:extLst>
          </p:cNvPr>
          <p:cNvSpPr/>
          <p:nvPr/>
        </p:nvSpPr>
        <p:spPr>
          <a:xfrm>
            <a:off x="6446703" y="5733689"/>
            <a:ext cx="18210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4000" b="1" dirty="0" err="1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</a:rPr>
              <a:t>Mithra</a:t>
            </a:r>
            <a:endParaRPr lang="it-IT" sz="5400" b="1" dirty="0">
              <a:ln>
                <a:solidFill>
                  <a:sysClr val="windowText" lastClr="000000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11" name="Callout: freccia in giù 10">
            <a:extLst>
              <a:ext uri="{FF2B5EF4-FFF2-40B4-BE49-F238E27FC236}">
                <a16:creationId xmlns:a16="http://schemas.microsoft.com/office/drawing/2014/main" id="{C6E89B71-7CA9-4983-91FA-AE7D53BD6B9F}"/>
              </a:ext>
            </a:extLst>
          </p:cNvPr>
          <p:cNvSpPr/>
          <p:nvPr/>
        </p:nvSpPr>
        <p:spPr>
          <a:xfrm>
            <a:off x="8455572" y="3878867"/>
            <a:ext cx="1524000" cy="1957297"/>
          </a:xfrm>
          <a:prstGeom prst="downArrow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</a:t>
            </a:r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(o Osiride)+ Zeus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E9038975-A1D5-473E-B5E9-C6E83466F7AB}"/>
              </a:ext>
            </a:extLst>
          </p:cNvPr>
          <p:cNvSpPr/>
          <p:nvPr/>
        </p:nvSpPr>
        <p:spPr>
          <a:xfrm>
            <a:off x="8172143" y="5733689"/>
            <a:ext cx="21889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36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Serapide</a:t>
            </a:r>
            <a:endParaRPr lang="it-IT" sz="54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  <p:sp>
        <p:nvSpPr>
          <p:cNvPr id="13" name="Callout: freccia in giù 12">
            <a:extLst>
              <a:ext uri="{FF2B5EF4-FFF2-40B4-BE49-F238E27FC236}">
                <a16:creationId xmlns:a16="http://schemas.microsoft.com/office/drawing/2014/main" id="{14393EA9-0766-413C-AE8A-197D09DA3768}"/>
              </a:ext>
            </a:extLst>
          </p:cNvPr>
          <p:cNvSpPr/>
          <p:nvPr/>
        </p:nvSpPr>
        <p:spPr>
          <a:xfrm>
            <a:off x="4206767" y="3878867"/>
            <a:ext cx="1941786" cy="1957297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Dio-guaritore (Tessaglia)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BDE71393-B2DF-401D-A6F4-B0CB56B5BDE8}"/>
              </a:ext>
            </a:extLst>
          </p:cNvPr>
          <p:cNvSpPr/>
          <p:nvPr/>
        </p:nvSpPr>
        <p:spPr>
          <a:xfrm>
            <a:off x="4119518" y="5750782"/>
            <a:ext cx="21162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Asclepio</a:t>
            </a:r>
            <a:endParaRPr lang="it-IT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3565787-A5E2-42A4-88AE-FD2D0A1980DA}"/>
              </a:ext>
            </a:extLst>
          </p:cNvPr>
          <p:cNvSpPr/>
          <p:nvPr/>
        </p:nvSpPr>
        <p:spPr>
          <a:xfrm>
            <a:off x="608564" y="5720004"/>
            <a:ext cx="10310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Dèi</a:t>
            </a:r>
            <a:endParaRPr lang="it-IT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Freccia destra con strisce 15">
            <a:extLst>
              <a:ext uri="{FF2B5EF4-FFF2-40B4-BE49-F238E27FC236}">
                <a16:creationId xmlns:a16="http://schemas.microsoft.com/office/drawing/2014/main" id="{B601E534-B68A-4318-966E-E60FE3B6FBC2}"/>
              </a:ext>
            </a:extLst>
          </p:cNvPr>
          <p:cNvSpPr/>
          <p:nvPr/>
        </p:nvSpPr>
        <p:spPr>
          <a:xfrm>
            <a:off x="1066799" y="1344009"/>
            <a:ext cx="3717035" cy="1442547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400"/>
              <a:t>Culti greci in Asia</a:t>
            </a:r>
            <a:endParaRPr lang="it-IT" sz="2400" dirty="0"/>
          </a:p>
        </p:txBody>
      </p:sp>
      <p:sp>
        <p:nvSpPr>
          <p:cNvPr id="17" name="Freccia destra con strisce 16">
            <a:extLst>
              <a:ext uri="{FF2B5EF4-FFF2-40B4-BE49-F238E27FC236}">
                <a16:creationId xmlns:a16="http://schemas.microsoft.com/office/drawing/2014/main" id="{906DF2BF-A9EB-46BD-85DD-2FB2A5991B01}"/>
              </a:ext>
            </a:extLst>
          </p:cNvPr>
          <p:cNvSpPr/>
          <p:nvPr/>
        </p:nvSpPr>
        <p:spPr>
          <a:xfrm flipH="1">
            <a:off x="7408166" y="1351892"/>
            <a:ext cx="4351820" cy="1442547"/>
          </a:xfrm>
          <a:prstGeom prst="striped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Culti orientali in Grecia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23F6775-E57E-4094-B0A4-1D58AA87179C}"/>
              </a:ext>
            </a:extLst>
          </p:cNvPr>
          <p:cNvSpPr txBox="1"/>
          <p:nvPr/>
        </p:nvSpPr>
        <p:spPr>
          <a:xfrm>
            <a:off x="2784205" y="3148045"/>
            <a:ext cx="719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favorito da una mutata posizione dell’individuo nella società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01014D54-9744-411D-B654-9228AB763BBB}"/>
              </a:ext>
            </a:extLst>
          </p:cNvPr>
          <p:cNvSpPr/>
          <p:nvPr/>
        </p:nvSpPr>
        <p:spPr>
          <a:xfrm>
            <a:off x="10316743" y="5182942"/>
            <a:ext cx="12666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36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Iside</a:t>
            </a:r>
            <a:endParaRPr lang="it-IT" sz="54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0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  <p:bldP spid="16" grpId="0" animBg="1"/>
      <p:bldP spid="17" grpId="0" animBg="1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1007C3-D864-4B90-8A6E-11ADE23F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Sincretismo religioso</a:t>
            </a:r>
          </a:p>
        </p:txBody>
      </p:sp>
      <p:sp>
        <p:nvSpPr>
          <p:cNvPr id="3" name="Connettore 2">
            <a:extLst>
              <a:ext uri="{FF2B5EF4-FFF2-40B4-BE49-F238E27FC236}">
                <a16:creationId xmlns:a16="http://schemas.microsoft.com/office/drawing/2014/main" id="{C7931CEA-EAAB-4432-BCD9-DC39260E309A}"/>
              </a:ext>
            </a:extLst>
          </p:cNvPr>
          <p:cNvSpPr/>
          <p:nvPr/>
        </p:nvSpPr>
        <p:spPr>
          <a:xfrm>
            <a:off x="4593020" y="1457713"/>
            <a:ext cx="3005959" cy="1600200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Sincretismo religioso</a:t>
            </a:r>
          </a:p>
        </p:txBody>
      </p:sp>
      <p:sp>
        <p:nvSpPr>
          <p:cNvPr id="5" name="Callout: linea 4">
            <a:extLst>
              <a:ext uri="{FF2B5EF4-FFF2-40B4-BE49-F238E27FC236}">
                <a16:creationId xmlns:a16="http://schemas.microsoft.com/office/drawing/2014/main" id="{7B1A508F-EBE1-4168-BC5B-ED7C48A308D4}"/>
              </a:ext>
            </a:extLst>
          </p:cNvPr>
          <p:cNvSpPr/>
          <p:nvPr/>
        </p:nvSpPr>
        <p:spPr>
          <a:xfrm>
            <a:off x="1734207" y="4698124"/>
            <a:ext cx="1939159" cy="804042"/>
          </a:xfrm>
          <a:prstGeom prst="borderCallout1">
            <a:avLst>
              <a:gd name="adj1" fmla="val -4779"/>
              <a:gd name="adj2" fmla="val 46952"/>
              <a:gd name="adj3" fmla="val -122794"/>
              <a:gd name="adj4" fmla="val 146221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Solo per gli iniziati</a:t>
            </a:r>
          </a:p>
        </p:txBody>
      </p:sp>
      <p:sp>
        <p:nvSpPr>
          <p:cNvPr id="6" name="Callout: linea 5">
            <a:extLst>
              <a:ext uri="{FF2B5EF4-FFF2-40B4-BE49-F238E27FC236}">
                <a16:creationId xmlns:a16="http://schemas.microsoft.com/office/drawing/2014/main" id="{47068061-CC9B-44F0-BABB-3FBEB1C69B15}"/>
              </a:ext>
            </a:extLst>
          </p:cNvPr>
          <p:cNvSpPr/>
          <p:nvPr/>
        </p:nvSpPr>
        <p:spPr>
          <a:xfrm>
            <a:off x="3841532" y="4698124"/>
            <a:ext cx="1939159" cy="804042"/>
          </a:xfrm>
          <a:prstGeom prst="borderCallout1">
            <a:avLst>
              <a:gd name="adj1" fmla="val -4779"/>
              <a:gd name="adj2" fmla="val 46952"/>
              <a:gd name="adj3" fmla="val -67892"/>
              <a:gd name="adj4" fmla="val 81993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Promessa di rinascita ultraterrena</a:t>
            </a:r>
          </a:p>
        </p:txBody>
      </p:sp>
      <p:sp>
        <p:nvSpPr>
          <p:cNvPr id="7" name="Callout: linea 6">
            <a:extLst>
              <a:ext uri="{FF2B5EF4-FFF2-40B4-BE49-F238E27FC236}">
                <a16:creationId xmlns:a16="http://schemas.microsoft.com/office/drawing/2014/main" id="{35312ECB-1D4E-441A-AB37-FA2006424850}"/>
              </a:ext>
            </a:extLst>
          </p:cNvPr>
          <p:cNvSpPr/>
          <p:nvPr/>
        </p:nvSpPr>
        <p:spPr>
          <a:xfrm>
            <a:off x="5948857" y="4698124"/>
            <a:ext cx="1939159" cy="804042"/>
          </a:xfrm>
          <a:prstGeom prst="borderCallout1">
            <a:avLst>
              <a:gd name="adj1" fmla="val -4779"/>
              <a:gd name="adj2" fmla="val 46952"/>
              <a:gd name="adj3" fmla="val -73774"/>
              <a:gd name="adj4" fmla="val 2101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Ciclo continuo di nascita e morte</a:t>
            </a:r>
          </a:p>
        </p:txBody>
      </p:sp>
      <p:sp>
        <p:nvSpPr>
          <p:cNvPr id="4" name="Callout: freccia in su 3">
            <a:extLst>
              <a:ext uri="{FF2B5EF4-FFF2-40B4-BE49-F238E27FC236}">
                <a16:creationId xmlns:a16="http://schemas.microsoft.com/office/drawing/2014/main" id="{55A61AB7-8C15-4A77-83C9-42D6544D9357}"/>
              </a:ext>
            </a:extLst>
          </p:cNvPr>
          <p:cNvSpPr/>
          <p:nvPr/>
        </p:nvSpPr>
        <p:spPr>
          <a:xfrm>
            <a:off x="4593019" y="2933434"/>
            <a:ext cx="3005959" cy="1390857"/>
          </a:xfrm>
          <a:prstGeom prst="upArrow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Religioni di tipo misterico favoriscono</a:t>
            </a:r>
          </a:p>
        </p:txBody>
      </p:sp>
      <p:sp>
        <p:nvSpPr>
          <p:cNvPr id="8" name="Callout: linea 7">
            <a:extLst>
              <a:ext uri="{FF2B5EF4-FFF2-40B4-BE49-F238E27FC236}">
                <a16:creationId xmlns:a16="http://schemas.microsoft.com/office/drawing/2014/main" id="{528CEC82-8544-42EC-9542-AD848E62379B}"/>
              </a:ext>
            </a:extLst>
          </p:cNvPr>
          <p:cNvSpPr/>
          <p:nvPr/>
        </p:nvSpPr>
        <p:spPr>
          <a:xfrm>
            <a:off x="8056182" y="4698124"/>
            <a:ext cx="1939159" cy="804042"/>
          </a:xfrm>
          <a:prstGeom prst="borderCallout1">
            <a:avLst>
              <a:gd name="adj1" fmla="val -4779"/>
              <a:gd name="adj2" fmla="val 46952"/>
              <a:gd name="adj3" fmla="val -111029"/>
              <a:gd name="adj4" fmla="val -22885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Elemento magico e miracoloso</a:t>
            </a:r>
          </a:p>
        </p:txBody>
      </p:sp>
    </p:spTree>
    <p:extLst>
      <p:ext uri="{BB962C8B-B14F-4D97-AF65-F5344CB8AC3E}">
        <p14:creationId xmlns:p14="http://schemas.microsoft.com/office/powerpoint/2010/main" val="2360192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FFCFBB-3643-453D-B525-8D7C4A921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Dalla razionalità alla magia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2DD184C8-82EB-4793-B9DE-19EBC791187A}"/>
              </a:ext>
            </a:extLst>
          </p:cNvPr>
          <p:cNvSpPr/>
          <p:nvPr/>
        </p:nvSpPr>
        <p:spPr>
          <a:xfrm>
            <a:off x="4926723" y="3095393"/>
            <a:ext cx="2338552" cy="1379483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Elemento magico e misterioso</a:t>
            </a:r>
          </a:p>
        </p:txBody>
      </p:sp>
      <p:sp>
        <p:nvSpPr>
          <p:cNvPr id="5" name="Callout: freccia in su 4">
            <a:extLst>
              <a:ext uri="{FF2B5EF4-FFF2-40B4-BE49-F238E27FC236}">
                <a16:creationId xmlns:a16="http://schemas.microsoft.com/office/drawing/2014/main" id="{15E22570-1369-41CB-84EC-96CB154BD17B}"/>
              </a:ext>
            </a:extLst>
          </p:cNvPr>
          <p:cNvSpPr/>
          <p:nvPr/>
        </p:nvSpPr>
        <p:spPr>
          <a:xfrm>
            <a:off x="4926724" y="1409883"/>
            <a:ext cx="2338552" cy="1379483"/>
          </a:xfrm>
          <a:prstGeom prst="upArrowCallou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allontanamento dalla razionalità dei secoli precedenti</a:t>
            </a:r>
          </a:p>
        </p:txBody>
      </p:sp>
      <p:sp>
        <p:nvSpPr>
          <p:cNvPr id="6" name="Callout: freccia in giù 5">
            <a:extLst>
              <a:ext uri="{FF2B5EF4-FFF2-40B4-BE49-F238E27FC236}">
                <a16:creationId xmlns:a16="http://schemas.microsoft.com/office/drawing/2014/main" id="{2258BB33-52EC-410A-B6E4-0D8D3734A41B}"/>
              </a:ext>
            </a:extLst>
          </p:cNvPr>
          <p:cNvSpPr/>
          <p:nvPr/>
        </p:nvSpPr>
        <p:spPr>
          <a:xfrm>
            <a:off x="8292662" y="1827838"/>
            <a:ext cx="2532993" cy="1957297"/>
          </a:xfrm>
          <a:prstGeom prst="downArrowCallou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Religione misterica </a:t>
            </a:r>
          </a:p>
          <a:p>
            <a:pPr algn="ctr"/>
            <a:r>
              <a:rPr lang="it-IT" sz="1600" dirty="0">
                <a:solidFill>
                  <a:schemeClr val="bg1"/>
                </a:solidFill>
              </a:rPr>
              <a:t>(praticata dal singolo)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7" name="Nastro curvo e inclinato in basso 6">
            <a:extLst>
              <a:ext uri="{FF2B5EF4-FFF2-40B4-BE49-F238E27FC236}">
                <a16:creationId xmlns:a16="http://schemas.microsoft.com/office/drawing/2014/main" id="{FD44B907-7FA2-48FB-A642-D5A329D8D211}"/>
              </a:ext>
            </a:extLst>
          </p:cNvPr>
          <p:cNvSpPr/>
          <p:nvPr/>
        </p:nvSpPr>
        <p:spPr>
          <a:xfrm>
            <a:off x="8014137" y="3657600"/>
            <a:ext cx="3090041" cy="977462"/>
          </a:xfrm>
          <a:prstGeom prst="ellipseRibbon">
            <a:avLst>
              <a:gd name="adj1" fmla="val 25000"/>
              <a:gd name="adj2" fmla="val 74490"/>
              <a:gd name="adj3" fmla="val 125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Conforto individuale</a:t>
            </a:r>
          </a:p>
        </p:txBody>
      </p:sp>
      <p:sp>
        <p:nvSpPr>
          <p:cNvPr id="8" name="Callout: freccia in giù 7">
            <a:extLst>
              <a:ext uri="{FF2B5EF4-FFF2-40B4-BE49-F238E27FC236}">
                <a16:creationId xmlns:a16="http://schemas.microsoft.com/office/drawing/2014/main" id="{510E28A1-AB1A-4465-81BA-54DF57325D38}"/>
              </a:ext>
            </a:extLst>
          </p:cNvPr>
          <p:cNvSpPr/>
          <p:nvPr/>
        </p:nvSpPr>
        <p:spPr>
          <a:xfrm>
            <a:off x="1087822" y="1827838"/>
            <a:ext cx="2532993" cy="1957297"/>
          </a:xfrm>
          <a:prstGeom prst="downArrowCallou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Religione olimpica tradizionale</a:t>
            </a:r>
          </a:p>
        </p:txBody>
      </p:sp>
      <p:sp>
        <p:nvSpPr>
          <p:cNvPr id="9" name="Nastro curvo e inclinato in basso 8">
            <a:extLst>
              <a:ext uri="{FF2B5EF4-FFF2-40B4-BE49-F238E27FC236}">
                <a16:creationId xmlns:a16="http://schemas.microsoft.com/office/drawing/2014/main" id="{19E4C45E-A158-4291-8390-8EBBB1BAE0B5}"/>
              </a:ext>
            </a:extLst>
          </p:cNvPr>
          <p:cNvSpPr/>
          <p:nvPr/>
        </p:nvSpPr>
        <p:spPr>
          <a:xfrm>
            <a:off x="809297" y="3657600"/>
            <a:ext cx="3090041" cy="977462"/>
          </a:xfrm>
          <a:prstGeom prst="ellipseRibbon">
            <a:avLst>
              <a:gd name="adj1" fmla="val 25000"/>
              <a:gd name="adj2" fmla="val 74490"/>
              <a:gd name="adj3" fmla="val 1250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Benessere collettivo</a:t>
            </a:r>
          </a:p>
        </p:txBody>
      </p:sp>
    </p:spTree>
    <p:extLst>
      <p:ext uri="{BB962C8B-B14F-4D97-AF65-F5344CB8AC3E}">
        <p14:creationId xmlns:p14="http://schemas.microsoft.com/office/powerpoint/2010/main" val="1037450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immagine 8">
            <a:extLst>
              <a:ext uri="{FF2B5EF4-FFF2-40B4-BE49-F238E27FC236}">
                <a16:creationId xmlns:a16="http://schemas.microsoft.com/office/drawing/2014/main" id="{26885ECA-63F5-473D-B64C-0F4FBFD00D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38947" t="43207" r="25775" b="17024"/>
          <a:stretch/>
        </p:blipFill>
        <p:spPr>
          <a:xfrm>
            <a:off x="2254469" y="608548"/>
            <a:ext cx="8899308" cy="56409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D2C36825-594D-40B1-BF77-706B15747483}"/>
              </a:ext>
            </a:extLst>
          </p:cNvPr>
          <p:cNvSpPr/>
          <p:nvPr/>
        </p:nvSpPr>
        <p:spPr>
          <a:xfrm rot="16200000">
            <a:off x="-2100651" y="3044279"/>
            <a:ext cx="616432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 società ellenistica</a:t>
            </a:r>
          </a:p>
        </p:txBody>
      </p:sp>
    </p:spTree>
    <p:extLst>
      <p:ext uri="{BB962C8B-B14F-4D97-AF65-F5344CB8AC3E}">
        <p14:creationId xmlns:p14="http://schemas.microsoft.com/office/powerpoint/2010/main" val="3759085800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on tessuto, tabella, rosso, coperto&#10;&#10;Descrizione generata automaticamente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Rettangolo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ttangolo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1975104"/>
            <a:ext cx="4775075" cy="2005819"/>
          </a:xfrm>
        </p:spPr>
        <p:txBody>
          <a:bodyPr rtlCol="0">
            <a:normAutofit/>
          </a:bodyPr>
          <a:lstStyle/>
          <a:p>
            <a:pPr rtl="0"/>
            <a:r>
              <a:rPr lang="it-IT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Società ellenistica</a:t>
            </a:r>
            <a:br>
              <a:rPr lang="it-IT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Verso una società individualista</a:t>
            </a:r>
            <a:endParaRPr lang="it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it-IT" dirty="0">
                <a:solidFill>
                  <a:schemeClr val="tx1"/>
                </a:solidFill>
              </a:rPr>
              <a:t>CORSO DI STORIA 1</a:t>
            </a:r>
          </a:p>
          <a:p>
            <a:pPr rtl="0"/>
            <a:r>
              <a:rPr lang="it-IT" sz="15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Mirabilia</a:t>
            </a:r>
            <a:r>
              <a:rPr lang="it-IT" sz="15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Mondadori</a:t>
            </a:r>
            <a:endParaRPr lang="it" sz="15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Nastro curvo e inclinato in basso 6">
            <a:extLst>
              <a:ext uri="{FF2B5EF4-FFF2-40B4-BE49-F238E27FC236}">
                <a16:creationId xmlns:a16="http://schemas.microsoft.com/office/drawing/2014/main" id="{4E39B1E1-FC7D-4A6A-9170-11EF3D029702}"/>
              </a:ext>
            </a:extLst>
          </p:cNvPr>
          <p:cNvSpPr/>
          <p:nvPr/>
        </p:nvSpPr>
        <p:spPr>
          <a:xfrm>
            <a:off x="7126502" y="2845904"/>
            <a:ext cx="3432313" cy="1166192"/>
          </a:xfrm>
          <a:prstGeom prst="ellipse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i="1" dirty="0">
                <a:solidFill>
                  <a:schemeClr val="tx1"/>
                </a:solidFill>
              </a:rPr>
              <a:t>fine</a:t>
            </a:r>
          </a:p>
        </p:txBody>
      </p:sp>
    </p:spTree>
    <p:extLst>
      <p:ext uri="{BB962C8B-B14F-4D97-AF65-F5344CB8AC3E}">
        <p14:creationId xmlns:p14="http://schemas.microsoft.com/office/powerpoint/2010/main" val="200236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2531CD-1CE6-46A1-AE29-14EE7BAB0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477200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tx1"/>
                </a:solidFill>
              </a:rPr>
              <a:t>Che cosa significa…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BA8BD9-2ADB-4D91-AD4C-9D82F1C28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1187" y="2272013"/>
            <a:ext cx="5021178" cy="35942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termine fu coniato dallo storico tedesco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J.G.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Droysen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 XIX secolo per indicare:</a:t>
            </a:r>
          </a:p>
          <a:p>
            <a:pPr marL="0" indent="0" algn="ctr">
              <a:buNone/>
            </a:pPr>
            <a:r>
              <a:rPr lang="it-IT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nuova realtà storica creata dalle conquiste di Alessandro Magno, caratterizzata dalla </a:t>
            </a:r>
            <a:r>
              <a:rPr lang="it-IT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straordinaria diffusione della cultura greca</a:t>
            </a:r>
            <a:r>
              <a:rPr lang="it-IT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 «ellenica».</a:t>
            </a:r>
          </a:p>
          <a:p>
            <a:pPr marL="0" indent="0">
              <a:buNone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L’ellenismo fa dunque pienamente parte della storia greca, anche se ebbe caratteri profondamente nuovi e originali.</a:t>
            </a:r>
          </a:p>
        </p:txBody>
      </p:sp>
      <p:pic>
        <p:nvPicPr>
          <p:cNvPr id="7" name="Segnaposto contenuto 6" descr="Immagine che contiene scultura, edificio, interni, parete&#10;&#10;Descrizione generata automaticamente">
            <a:extLst>
              <a:ext uri="{FF2B5EF4-FFF2-40B4-BE49-F238E27FC236}">
                <a16:creationId xmlns:a16="http://schemas.microsoft.com/office/drawing/2014/main" id="{BB74F400-CB2D-4E3C-B816-BD498929DF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66694" y="1261090"/>
            <a:ext cx="3484140" cy="4335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4A5779DF-5777-4CE5-908B-73843B5BDD34}"/>
              </a:ext>
            </a:extLst>
          </p:cNvPr>
          <p:cNvSpPr/>
          <p:nvPr/>
        </p:nvSpPr>
        <p:spPr>
          <a:xfrm>
            <a:off x="6096000" y="337760"/>
            <a:ext cx="3692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Ellenismo?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0C46B342-D8F4-40F8-99A9-E317F0504308}"/>
              </a:ext>
            </a:extLst>
          </p:cNvPr>
          <p:cNvSpPr/>
          <p:nvPr/>
        </p:nvSpPr>
        <p:spPr>
          <a:xfrm>
            <a:off x="838200" y="1504150"/>
            <a:ext cx="5213684" cy="47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323 a.C. – 30 a.C.</a:t>
            </a:r>
          </a:p>
        </p:txBody>
      </p:sp>
    </p:spTree>
    <p:extLst>
      <p:ext uri="{BB962C8B-B14F-4D97-AF65-F5344CB8AC3E}">
        <p14:creationId xmlns:p14="http://schemas.microsoft.com/office/powerpoint/2010/main" val="395589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CB492AFE-25AD-4F59-8B73-1CB1E8FCC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Incontro tra due mondi</a:t>
            </a:r>
          </a:p>
        </p:txBody>
      </p:sp>
      <p:sp>
        <p:nvSpPr>
          <p:cNvPr id="7" name="Callout: freccia in giù 6">
            <a:extLst>
              <a:ext uri="{FF2B5EF4-FFF2-40B4-BE49-F238E27FC236}">
                <a16:creationId xmlns:a16="http://schemas.microsoft.com/office/drawing/2014/main" id="{B31E5844-8978-4F2A-AD08-B49224E32F0C}"/>
              </a:ext>
            </a:extLst>
          </p:cNvPr>
          <p:cNvSpPr/>
          <p:nvPr/>
        </p:nvSpPr>
        <p:spPr>
          <a:xfrm>
            <a:off x="1066800" y="1576552"/>
            <a:ext cx="4056993" cy="1087820"/>
          </a:xfrm>
          <a:prstGeom prst="down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Società greca</a:t>
            </a:r>
          </a:p>
          <a:p>
            <a:pPr algn="ctr"/>
            <a:r>
              <a:rPr lang="it-IT" dirty="0"/>
              <a:t>(occidentale)</a:t>
            </a:r>
          </a:p>
        </p:txBody>
      </p:sp>
      <p:sp>
        <p:nvSpPr>
          <p:cNvPr id="8" name="Rettangolo con due angoli in diagonale arrotondati 7">
            <a:extLst>
              <a:ext uri="{FF2B5EF4-FFF2-40B4-BE49-F238E27FC236}">
                <a16:creationId xmlns:a16="http://schemas.microsoft.com/office/drawing/2014/main" id="{D16B4383-B084-43C7-BCFA-AAC204FA5F2B}"/>
              </a:ext>
            </a:extLst>
          </p:cNvPr>
          <p:cNvSpPr/>
          <p:nvPr/>
        </p:nvSpPr>
        <p:spPr>
          <a:xfrm>
            <a:off x="1066801" y="3349947"/>
            <a:ext cx="4056993" cy="567559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Individuo è un cittadino</a:t>
            </a:r>
          </a:p>
        </p:txBody>
      </p:sp>
      <p:sp>
        <p:nvSpPr>
          <p:cNvPr id="9" name="Rettangolo con due angoli in diagonale arrotondati 8">
            <a:extLst>
              <a:ext uri="{FF2B5EF4-FFF2-40B4-BE49-F238E27FC236}">
                <a16:creationId xmlns:a16="http://schemas.microsoft.com/office/drawing/2014/main" id="{81071862-6812-4F46-BCC2-CA21CCEACD93}"/>
              </a:ext>
            </a:extLst>
          </p:cNvPr>
          <p:cNvSpPr/>
          <p:nvPr/>
        </p:nvSpPr>
        <p:spPr>
          <a:xfrm>
            <a:off x="1066800" y="4066244"/>
            <a:ext cx="4056993" cy="567559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Partecipa alla vita pubblica</a:t>
            </a:r>
          </a:p>
        </p:txBody>
      </p:sp>
      <p:sp>
        <p:nvSpPr>
          <p:cNvPr id="10" name="Rettangolo con due angoli in diagonale arrotondati 9">
            <a:extLst>
              <a:ext uri="{FF2B5EF4-FFF2-40B4-BE49-F238E27FC236}">
                <a16:creationId xmlns:a16="http://schemas.microsoft.com/office/drawing/2014/main" id="{41DBC1FD-024A-4279-8B4E-B2CBEF37E794}"/>
              </a:ext>
            </a:extLst>
          </p:cNvPr>
          <p:cNvSpPr/>
          <p:nvPr/>
        </p:nvSpPr>
        <p:spPr>
          <a:xfrm>
            <a:off x="1066800" y="2695095"/>
            <a:ext cx="4056993" cy="567559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Pòleis (piccole città stato)</a:t>
            </a:r>
          </a:p>
        </p:txBody>
      </p:sp>
      <p:sp>
        <p:nvSpPr>
          <p:cNvPr id="11" name="Callout: freccia in su 10">
            <a:extLst>
              <a:ext uri="{FF2B5EF4-FFF2-40B4-BE49-F238E27FC236}">
                <a16:creationId xmlns:a16="http://schemas.microsoft.com/office/drawing/2014/main" id="{5E6DAA62-5BBA-4156-91F4-202FA2E82C2E}"/>
              </a:ext>
            </a:extLst>
          </p:cNvPr>
          <p:cNvSpPr/>
          <p:nvPr/>
        </p:nvSpPr>
        <p:spPr>
          <a:xfrm>
            <a:off x="6810703" y="4824248"/>
            <a:ext cx="4314497" cy="139115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Società ellenistica</a:t>
            </a:r>
          </a:p>
          <a:p>
            <a:pPr algn="ctr"/>
            <a:r>
              <a:rPr lang="it-IT" dirty="0"/>
              <a:t>(orientale)</a:t>
            </a:r>
          </a:p>
        </p:txBody>
      </p:sp>
      <p:sp>
        <p:nvSpPr>
          <p:cNvPr id="12" name="Rettangolo con due angoli in diagonale arrotondati 11">
            <a:extLst>
              <a:ext uri="{FF2B5EF4-FFF2-40B4-BE49-F238E27FC236}">
                <a16:creationId xmlns:a16="http://schemas.microsoft.com/office/drawing/2014/main" id="{452A418A-7E1B-4FB1-8FCC-8CF73AC6F785}"/>
              </a:ext>
            </a:extLst>
          </p:cNvPr>
          <p:cNvSpPr/>
          <p:nvPr/>
        </p:nvSpPr>
        <p:spPr>
          <a:xfrm>
            <a:off x="6939454" y="2728066"/>
            <a:ext cx="4056993" cy="567559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Regni giganteschi</a:t>
            </a:r>
          </a:p>
        </p:txBody>
      </p:sp>
      <p:sp>
        <p:nvSpPr>
          <p:cNvPr id="13" name="Rettangolo con due angoli in diagonale arrotondati 12">
            <a:extLst>
              <a:ext uri="{FF2B5EF4-FFF2-40B4-BE49-F238E27FC236}">
                <a16:creationId xmlns:a16="http://schemas.microsoft.com/office/drawing/2014/main" id="{6D5D2AB0-BCE5-4FCB-84A3-61EDEA0D5784}"/>
              </a:ext>
            </a:extLst>
          </p:cNvPr>
          <p:cNvSpPr/>
          <p:nvPr/>
        </p:nvSpPr>
        <p:spPr>
          <a:xfrm>
            <a:off x="6939455" y="3450213"/>
            <a:ext cx="4056993" cy="567559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Individuo è un suddito</a:t>
            </a:r>
          </a:p>
        </p:txBody>
      </p:sp>
      <p:sp>
        <p:nvSpPr>
          <p:cNvPr id="14" name="Rettangolo con due angoli in diagonale arrotondati 13">
            <a:extLst>
              <a:ext uri="{FF2B5EF4-FFF2-40B4-BE49-F238E27FC236}">
                <a16:creationId xmlns:a16="http://schemas.microsoft.com/office/drawing/2014/main" id="{FB9F733F-45D8-4F9C-B620-45C098949124}"/>
              </a:ext>
            </a:extLst>
          </p:cNvPr>
          <p:cNvSpPr/>
          <p:nvPr/>
        </p:nvSpPr>
        <p:spPr>
          <a:xfrm>
            <a:off x="6939454" y="4102816"/>
            <a:ext cx="4056993" cy="567559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partecipa alla vita pubblica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D6F54F5E-2157-4BFE-A54E-7A376FC0B14D}"/>
              </a:ext>
            </a:extLst>
          </p:cNvPr>
          <p:cNvSpPr/>
          <p:nvPr/>
        </p:nvSpPr>
        <p:spPr>
          <a:xfrm>
            <a:off x="1066800" y="4950372"/>
            <a:ext cx="4056993" cy="102385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Entità </a:t>
            </a:r>
            <a:r>
              <a:rPr lang="it-IT" b="1" dirty="0"/>
              <a:t>chiuse</a:t>
            </a:r>
            <a:r>
              <a:rPr lang="it-IT" dirty="0"/>
              <a:t> composte da gruppi </a:t>
            </a:r>
            <a:r>
              <a:rPr lang="it-IT" b="1" dirty="0"/>
              <a:t>omogenei</a:t>
            </a:r>
            <a:r>
              <a:rPr lang="it-IT" dirty="0"/>
              <a:t> (etnia, lingua, religione)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D0912284-889E-4405-98AD-13359A06D204}"/>
              </a:ext>
            </a:extLst>
          </p:cNvPr>
          <p:cNvSpPr/>
          <p:nvPr/>
        </p:nvSpPr>
        <p:spPr>
          <a:xfrm>
            <a:off x="6939453" y="1414632"/>
            <a:ext cx="4056993" cy="102385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Entità </a:t>
            </a:r>
            <a:r>
              <a:rPr lang="it-IT" b="1" dirty="0"/>
              <a:t>aperte</a:t>
            </a:r>
            <a:r>
              <a:rPr lang="it-IT" dirty="0"/>
              <a:t> composte da gruppi </a:t>
            </a:r>
            <a:r>
              <a:rPr lang="it-IT" b="1" dirty="0"/>
              <a:t>eterogenei</a:t>
            </a:r>
            <a:r>
              <a:rPr lang="it-IT" dirty="0"/>
              <a:t> (etnia, lingua, religione)</a:t>
            </a:r>
          </a:p>
        </p:txBody>
      </p:sp>
      <p:sp>
        <p:nvSpPr>
          <p:cNvPr id="17" name="Saetta 16">
            <a:extLst>
              <a:ext uri="{FF2B5EF4-FFF2-40B4-BE49-F238E27FC236}">
                <a16:creationId xmlns:a16="http://schemas.microsoft.com/office/drawing/2014/main" id="{AB832A94-6ABB-4869-8DB6-01DEC1F4091D}"/>
              </a:ext>
            </a:extLst>
          </p:cNvPr>
          <p:cNvSpPr/>
          <p:nvPr/>
        </p:nvSpPr>
        <p:spPr>
          <a:xfrm flipH="1">
            <a:off x="5503477" y="2346626"/>
            <a:ext cx="1307226" cy="2774731"/>
          </a:xfrm>
          <a:prstGeom prst="lightningBol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2116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77716577-0195-4098-A4AA-4CEF00E24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L’età ellenistica</a:t>
            </a:r>
          </a:p>
        </p:txBody>
      </p:sp>
      <p:sp>
        <p:nvSpPr>
          <p:cNvPr id="7" name="Callout: freccia in su 6">
            <a:extLst>
              <a:ext uri="{FF2B5EF4-FFF2-40B4-BE49-F238E27FC236}">
                <a16:creationId xmlns:a16="http://schemas.microsoft.com/office/drawing/2014/main" id="{51607E8E-A664-467F-AC84-2276DD916946}"/>
              </a:ext>
            </a:extLst>
          </p:cNvPr>
          <p:cNvSpPr/>
          <p:nvPr/>
        </p:nvSpPr>
        <p:spPr>
          <a:xfrm>
            <a:off x="1398105" y="1497039"/>
            <a:ext cx="4333461" cy="1197494"/>
          </a:xfrm>
          <a:prstGeom prst="upArrowCallou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DIFFUSIONE LINGUA GRECA </a:t>
            </a:r>
          </a:p>
          <a:p>
            <a:pPr algn="ctr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fuori dall’Ellade</a:t>
            </a:r>
          </a:p>
        </p:txBody>
      </p:sp>
      <p:sp>
        <p:nvSpPr>
          <p:cNvPr id="17" name="Callout: freccia in giù 16">
            <a:extLst>
              <a:ext uri="{FF2B5EF4-FFF2-40B4-BE49-F238E27FC236}">
                <a16:creationId xmlns:a16="http://schemas.microsoft.com/office/drawing/2014/main" id="{C5E174C3-9D75-4956-8044-DDAE8FF5C0B7}"/>
              </a:ext>
            </a:extLst>
          </p:cNvPr>
          <p:cNvSpPr/>
          <p:nvPr/>
        </p:nvSpPr>
        <p:spPr>
          <a:xfrm>
            <a:off x="611658" y="2871765"/>
            <a:ext cx="3016240" cy="1558131"/>
          </a:xfrm>
          <a:prstGeom prst="downArrowCallou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Strati bassi della popolazione greca mantengono…</a:t>
            </a:r>
          </a:p>
        </p:txBody>
      </p:sp>
      <p:sp>
        <p:nvSpPr>
          <p:cNvPr id="18" name="Callout: freccia in giù 17">
            <a:extLst>
              <a:ext uri="{FF2B5EF4-FFF2-40B4-BE49-F238E27FC236}">
                <a16:creationId xmlns:a16="http://schemas.microsoft.com/office/drawing/2014/main" id="{6D699673-1436-4C70-AB09-0B4047DD90E0}"/>
              </a:ext>
            </a:extLst>
          </p:cNvPr>
          <p:cNvSpPr/>
          <p:nvPr/>
        </p:nvSpPr>
        <p:spPr>
          <a:xfrm>
            <a:off x="3855468" y="2871766"/>
            <a:ext cx="2797580" cy="1558130"/>
          </a:xfrm>
          <a:prstGeom prst="downArrowCallou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Uomini di corte e intellettuali adottano…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DDDA5181-FD0B-4F9C-BB27-9DA1A184CCE7}"/>
              </a:ext>
            </a:extLst>
          </p:cNvPr>
          <p:cNvSpPr/>
          <p:nvPr/>
        </p:nvSpPr>
        <p:spPr>
          <a:xfrm>
            <a:off x="721726" y="4429897"/>
            <a:ext cx="626748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Greco = lingua comune</a:t>
            </a:r>
          </a:p>
          <a:p>
            <a:pPr algn="ctr"/>
            <a:r>
              <a:rPr lang="it-IT" sz="4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«koinè»</a:t>
            </a:r>
          </a:p>
        </p:txBody>
      </p:sp>
      <p:sp>
        <p:nvSpPr>
          <p:cNvPr id="20" name="Callout: linea 19">
            <a:extLst>
              <a:ext uri="{FF2B5EF4-FFF2-40B4-BE49-F238E27FC236}">
                <a16:creationId xmlns:a16="http://schemas.microsoft.com/office/drawing/2014/main" id="{16D7521B-1CE7-42E2-AC38-B4B93C242F6B}"/>
              </a:ext>
            </a:extLst>
          </p:cNvPr>
          <p:cNvSpPr/>
          <p:nvPr/>
        </p:nvSpPr>
        <p:spPr>
          <a:xfrm>
            <a:off x="7517813" y="5327485"/>
            <a:ext cx="2903194" cy="887921"/>
          </a:xfrm>
          <a:prstGeom prst="borderCallout1">
            <a:avLst>
              <a:gd name="adj1" fmla="val 50848"/>
              <a:gd name="adj2" fmla="val -233"/>
              <a:gd name="adj3" fmla="val 20490"/>
              <a:gd name="adj4" fmla="val -8856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Semplificazione (lessico e grammatica)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uniformità</a:t>
            </a:r>
          </a:p>
        </p:txBody>
      </p:sp>
      <p:pic>
        <p:nvPicPr>
          <p:cNvPr id="22" name="Immagine 21" descr="Immagine che contiene tappeto&#10;&#10;Descrizione generata automaticamente">
            <a:extLst>
              <a:ext uri="{FF2B5EF4-FFF2-40B4-BE49-F238E27FC236}">
                <a16:creationId xmlns:a16="http://schemas.microsoft.com/office/drawing/2014/main" id="{915DE76D-F50D-44FB-81C4-EF9AB06C7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27954" y="1497039"/>
            <a:ext cx="3665940" cy="2749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0DBA3FD-A010-4AF5-BAE1-2E4DDA1D490B}"/>
              </a:ext>
            </a:extLst>
          </p:cNvPr>
          <p:cNvSpPr txBox="1"/>
          <p:nvPr/>
        </p:nvSpPr>
        <p:spPr>
          <a:xfrm>
            <a:off x="9977514" y="6961476"/>
            <a:ext cx="690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4" tooltip="https://www.flickr.com/photos/21536074@N00/2560077543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5" tooltip="https://creativecommons.org/licenses/by/3.0/"/>
              </a:rPr>
              <a:t>CC BY</a:t>
            </a:r>
            <a:endParaRPr lang="it-IT" sz="900"/>
          </a:p>
        </p:txBody>
      </p:sp>
    </p:spTree>
    <p:extLst>
      <p:ext uri="{BB962C8B-B14F-4D97-AF65-F5344CB8AC3E}">
        <p14:creationId xmlns:p14="http://schemas.microsoft.com/office/powerpoint/2010/main" val="1798820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9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89FE0C-01FF-4593-9D4E-E1AA860C7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Cosmopolitismo e lingua comune</a:t>
            </a:r>
          </a:p>
        </p:txBody>
      </p:sp>
      <p:sp>
        <p:nvSpPr>
          <p:cNvPr id="4" name="Callout: freccia in giù 3">
            <a:extLst>
              <a:ext uri="{FF2B5EF4-FFF2-40B4-BE49-F238E27FC236}">
                <a16:creationId xmlns:a16="http://schemas.microsoft.com/office/drawing/2014/main" id="{CA76A80A-4BDA-473E-9B65-71DEA97B922E}"/>
              </a:ext>
            </a:extLst>
          </p:cNvPr>
          <p:cNvSpPr/>
          <p:nvPr/>
        </p:nvSpPr>
        <p:spPr>
          <a:xfrm>
            <a:off x="3840480" y="1589649"/>
            <a:ext cx="4543865" cy="1063868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I re ellenistici </a:t>
            </a:r>
          </a:p>
          <a:p>
            <a:pPr algn="ctr"/>
            <a:r>
              <a:rPr lang="it-IT" sz="2000" dirty="0"/>
              <a:t>hanno bisogno</a:t>
            </a:r>
          </a:p>
        </p:txBody>
      </p:sp>
      <p:sp>
        <p:nvSpPr>
          <p:cNvPr id="5" name="Rettangolo con due angoli in diagonale ritagliati 4">
            <a:extLst>
              <a:ext uri="{FF2B5EF4-FFF2-40B4-BE49-F238E27FC236}">
                <a16:creationId xmlns:a16="http://schemas.microsoft.com/office/drawing/2014/main" id="{EBC0E961-1FDE-4D3F-96B2-36E5C3162144}"/>
              </a:ext>
            </a:extLst>
          </p:cNvPr>
          <p:cNvSpPr/>
          <p:nvPr/>
        </p:nvSpPr>
        <p:spPr>
          <a:xfrm>
            <a:off x="1392702" y="2773093"/>
            <a:ext cx="2588455" cy="402450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ESERCITO</a:t>
            </a:r>
          </a:p>
        </p:txBody>
      </p:sp>
      <p:sp>
        <p:nvSpPr>
          <p:cNvPr id="6" name="Rettangolo con due angoli in diagonale ritagliati 5">
            <a:extLst>
              <a:ext uri="{FF2B5EF4-FFF2-40B4-BE49-F238E27FC236}">
                <a16:creationId xmlns:a16="http://schemas.microsoft.com/office/drawing/2014/main" id="{C16ABC3C-013B-4A64-8EAE-7DE7978251F6}"/>
              </a:ext>
            </a:extLst>
          </p:cNvPr>
          <p:cNvSpPr/>
          <p:nvPr/>
        </p:nvSpPr>
        <p:spPr>
          <a:xfrm>
            <a:off x="4801772" y="2773093"/>
            <a:ext cx="2588455" cy="402450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CLASSE DIRIGENTE</a:t>
            </a:r>
          </a:p>
        </p:txBody>
      </p:sp>
      <p:sp>
        <p:nvSpPr>
          <p:cNvPr id="7" name="Rettangolo con due angoli in diagonale ritagliati 6">
            <a:extLst>
              <a:ext uri="{FF2B5EF4-FFF2-40B4-BE49-F238E27FC236}">
                <a16:creationId xmlns:a16="http://schemas.microsoft.com/office/drawing/2014/main" id="{6DF9B182-9F76-4D63-99C0-6A7023EA0F83}"/>
              </a:ext>
            </a:extLst>
          </p:cNvPr>
          <p:cNvSpPr/>
          <p:nvPr/>
        </p:nvSpPr>
        <p:spPr>
          <a:xfrm>
            <a:off x="8536745" y="2773093"/>
            <a:ext cx="2588455" cy="402450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CONTADINI</a:t>
            </a:r>
          </a:p>
        </p:txBody>
      </p:sp>
      <p:sp>
        <p:nvSpPr>
          <p:cNvPr id="8" name="Callout: freccia in su 7">
            <a:extLst>
              <a:ext uri="{FF2B5EF4-FFF2-40B4-BE49-F238E27FC236}">
                <a16:creationId xmlns:a16="http://schemas.microsoft.com/office/drawing/2014/main" id="{3F1A8379-3524-4251-9B7D-FF10A4F7CC1E}"/>
              </a:ext>
            </a:extLst>
          </p:cNvPr>
          <p:cNvSpPr/>
          <p:nvPr/>
        </p:nvSpPr>
        <p:spPr>
          <a:xfrm>
            <a:off x="3057378" y="4252960"/>
            <a:ext cx="6077243" cy="1172654"/>
          </a:xfrm>
          <a:prstGeom prst="up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IMPONENTE FENOMENO MIGRATORIO DALLA GRECIA</a:t>
            </a:r>
          </a:p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(coloni, mercenari, mercanti, funzionari…)</a:t>
            </a:r>
          </a:p>
        </p:txBody>
      </p:sp>
      <p:sp>
        <p:nvSpPr>
          <p:cNvPr id="9" name="Callout: freccia in giù 8">
            <a:extLst>
              <a:ext uri="{FF2B5EF4-FFF2-40B4-BE49-F238E27FC236}">
                <a16:creationId xmlns:a16="http://schemas.microsoft.com/office/drawing/2014/main" id="{90F9202D-D3BE-4ACD-B48B-A91ECA32FAEF}"/>
              </a:ext>
            </a:extLst>
          </p:cNvPr>
          <p:cNvSpPr/>
          <p:nvPr/>
        </p:nvSpPr>
        <p:spPr>
          <a:xfrm>
            <a:off x="3981157" y="5545189"/>
            <a:ext cx="4276578" cy="838269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GRECIA si spopola e si impoverisce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79D28325-D046-4D6D-8122-690874810D72}"/>
              </a:ext>
            </a:extLst>
          </p:cNvPr>
          <p:cNvSpPr/>
          <p:nvPr/>
        </p:nvSpPr>
        <p:spPr>
          <a:xfrm>
            <a:off x="1233791" y="3311799"/>
            <a:ext cx="10058399" cy="838269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regni ellenistici diventano popolosi e multietnici</a:t>
            </a:r>
          </a:p>
        </p:txBody>
      </p:sp>
    </p:spTree>
    <p:extLst>
      <p:ext uri="{BB962C8B-B14F-4D97-AF65-F5344CB8AC3E}">
        <p14:creationId xmlns:p14="http://schemas.microsoft.com/office/powerpoint/2010/main" val="143298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932F5393-AF1C-48E4-B369-5E4F7D76A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5027098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it-IT" dirty="0"/>
              <a:t>Che cosa significa…</a:t>
            </a:r>
          </a:p>
        </p:txBody>
      </p:sp>
      <p:pic>
        <p:nvPicPr>
          <p:cNvPr id="9" name="Segnaposto immagine 8" descr="Immagine che contiene esterni, volando, aria, albero&#10;&#10;Descrizione generata automaticamente">
            <a:extLst>
              <a:ext uri="{FF2B5EF4-FFF2-40B4-BE49-F238E27FC236}">
                <a16:creationId xmlns:a16="http://schemas.microsoft.com/office/drawing/2014/main" id="{EAC2BEA2-9791-477E-958A-DEADF994F8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r="4010" b="2"/>
          <a:stretch/>
        </p:blipFill>
        <p:spPr>
          <a:xfrm>
            <a:off x="1066800" y="2103120"/>
            <a:ext cx="4663440" cy="3749040"/>
          </a:xfrm>
          <a:prstGeom prst="rect">
            <a:avLst/>
          </a:prstGeom>
          <a:noFill/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B2BFB38-0DE3-41AA-BF84-E176949D8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561378"/>
            <a:ext cx="4663440" cy="3290782"/>
          </a:xfrm>
        </p:spPr>
        <p:txBody>
          <a:bodyPr>
            <a:normAutofit/>
          </a:bodyPr>
          <a:lstStyle/>
          <a:p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 quel particolare atteggiamento che induce l’individuo a considerare se stesso come cittadino del mondo più che come appartenente a una specifica realtà politica.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00DEA55-1ED1-4431-A55E-90399058A0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3D5E0B24-8B1C-463E-9C62-AF58AAE602D6}" type="datetime1">
              <a:rPr lang="it-IT" smtClean="0"/>
              <a:pPr rtl="0">
                <a:spcAft>
                  <a:spcPts val="600"/>
                </a:spcAft>
              </a:pPr>
              <a:t>03/03/2020</a:t>
            </a:fld>
            <a:endParaRPr lang="en-US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FCBA7BC-B91B-4E40-BA7B-19D56949256E}"/>
              </a:ext>
            </a:extLst>
          </p:cNvPr>
          <p:cNvSpPr/>
          <p:nvPr/>
        </p:nvSpPr>
        <p:spPr>
          <a:xfrm>
            <a:off x="6096000" y="2103120"/>
            <a:ext cx="5317289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greco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kosmos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“mondo” +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polìtes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cittadino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AFE19624-4D27-4585-9969-BE4CD7F7FF2C}"/>
              </a:ext>
            </a:extLst>
          </p:cNvPr>
          <p:cNvSpPr/>
          <p:nvPr/>
        </p:nvSpPr>
        <p:spPr>
          <a:xfrm>
            <a:off x="6093898" y="720639"/>
            <a:ext cx="4832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Cosmopolita?</a:t>
            </a:r>
          </a:p>
        </p:txBody>
      </p:sp>
    </p:spTree>
    <p:extLst>
      <p:ext uri="{BB962C8B-B14F-4D97-AF65-F5344CB8AC3E}">
        <p14:creationId xmlns:p14="http://schemas.microsoft.com/office/powerpoint/2010/main" val="1536185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build="p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C57223-8743-40B8-B1F2-728FAD1A4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Società ed economia</a:t>
            </a:r>
          </a:p>
        </p:txBody>
      </p:sp>
      <p:sp>
        <p:nvSpPr>
          <p:cNvPr id="4" name="Rettangolo con angoli in alto ritagliati 3">
            <a:extLst>
              <a:ext uri="{FF2B5EF4-FFF2-40B4-BE49-F238E27FC236}">
                <a16:creationId xmlns:a16="http://schemas.microsoft.com/office/drawing/2014/main" id="{4CB3BC60-7420-4E22-BABE-6A5A99F38A78}"/>
              </a:ext>
            </a:extLst>
          </p:cNvPr>
          <p:cNvSpPr/>
          <p:nvPr/>
        </p:nvSpPr>
        <p:spPr>
          <a:xfrm>
            <a:off x="2301766" y="1503577"/>
            <a:ext cx="3489840" cy="650629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COSMOPOLITISMO</a:t>
            </a:r>
          </a:p>
        </p:txBody>
      </p:sp>
      <p:sp>
        <p:nvSpPr>
          <p:cNvPr id="12" name="Callout: freccia in su 11">
            <a:extLst>
              <a:ext uri="{FF2B5EF4-FFF2-40B4-BE49-F238E27FC236}">
                <a16:creationId xmlns:a16="http://schemas.microsoft.com/office/drawing/2014/main" id="{57DC41D2-11B1-4A98-A0C0-9F1BDB6BC06F}"/>
              </a:ext>
            </a:extLst>
          </p:cNvPr>
          <p:cNvSpPr/>
          <p:nvPr/>
        </p:nvSpPr>
        <p:spPr>
          <a:xfrm>
            <a:off x="1970691" y="2321142"/>
            <a:ext cx="8497612" cy="1172654"/>
          </a:xfrm>
          <a:prstGeom prst="up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IMPONENTE FENOMENO MIGRATORIO DALLA GRECIA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(coloni, mercenari, mercanti, funzionari…)</a:t>
            </a:r>
          </a:p>
        </p:txBody>
      </p:sp>
      <p:sp>
        <p:nvSpPr>
          <p:cNvPr id="13" name="Callout: freccia in giù 12">
            <a:extLst>
              <a:ext uri="{FF2B5EF4-FFF2-40B4-BE49-F238E27FC236}">
                <a16:creationId xmlns:a16="http://schemas.microsoft.com/office/drawing/2014/main" id="{13D9F881-63E2-4485-8C79-446969817356}"/>
              </a:ext>
            </a:extLst>
          </p:cNvPr>
          <p:cNvSpPr/>
          <p:nvPr/>
        </p:nvSpPr>
        <p:spPr>
          <a:xfrm>
            <a:off x="4004603" y="3632651"/>
            <a:ext cx="4276578" cy="1269274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GRECIA </a:t>
            </a:r>
          </a:p>
          <a:p>
            <a:pPr algn="ctr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spopola e si impoverisce</a:t>
            </a:r>
          </a:p>
        </p:txBody>
      </p:sp>
      <p:sp>
        <p:nvSpPr>
          <p:cNvPr id="15" name="Rettangolo con angoli in alto ritagliati 14">
            <a:extLst>
              <a:ext uri="{FF2B5EF4-FFF2-40B4-BE49-F238E27FC236}">
                <a16:creationId xmlns:a16="http://schemas.microsoft.com/office/drawing/2014/main" id="{B0EC93DD-35C0-4846-87F6-42EB7EFA711F}"/>
              </a:ext>
            </a:extLst>
          </p:cNvPr>
          <p:cNvSpPr/>
          <p:nvPr/>
        </p:nvSpPr>
        <p:spPr>
          <a:xfrm>
            <a:off x="6096000" y="1503576"/>
            <a:ext cx="4498428" cy="650629"/>
          </a:xfrm>
          <a:prstGeom prst="snip2Same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MESCOLANZA </a:t>
            </a:r>
          </a:p>
          <a:p>
            <a:pPr algn="ctr"/>
            <a:r>
              <a:rPr lang="it-IT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cultura greca con culture orientali</a:t>
            </a:r>
          </a:p>
        </p:txBody>
      </p:sp>
      <p:sp>
        <p:nvSpPr>
          <p:cNvPr id="16" name="Rettangolo con due angoli in diagonale ritagliati 15">
            <a:extLst>
              <a:ext uri="{FF2B5EF4-FFF2-40B4-BE49-F238E27FC236}">
                <a16:creationId xmlns:a16="http://schemas.microsoft.com/office/drawing/2014/main" id="{A1577C13-D203-47AF-9A8F-D91A8D17B9ED}"/>
              </a:ext>
            </a:extLst>
          </p:cNvPr>
          <p:cNvSpPr/>
          <p:nvPr/>
        </p:nvSpPr>
        <p:spPr>
          <a:xfrm>
            <a:off x="4004603" y="4946132"/>
            <a:ext cx="4276578" cy="1269274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Terre finiscono in mano a proprietari terrieri potenti e benestanti</a:t>
            </a:r>
          </a:p>
        </p:txBody>
      </p:sp>
    </p:spTree>
    <p:extLst>
      <p:ext uri="{BB962C8B-B14F-4D97-AF65-F5344CB8AC3E}">
        <p14:creationId xmlns:p14="http://schemas.microsoft.com/office/powerpoint/2010/main" val="1265783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3DA26-805C-42CD-B733-B1FA8EF09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Economia</a:t>
            </a:r>
          </a:p>
        </p:txBody>
      </p:sp>
      <p:sp>
        <p:nvSpPr>
          <p:cNvPr id="3" name="Callout: freccia in giù 2">
            <a:extLst>
              <a:ext uri="{FF2B5EF4-FFF2-40B4-BE49-F238E27FC236}">
                <a16:creationId xmlns:a16="http://schemas.microsoft.com/office/drawing/2014/main" id="{08DA71DB-D085-48AA-9671-247871E2F79D}"/>
              </a:ext>
            </a:extLst>
          </p:cNvPr>
          <p:cNvSpPr/>
          <p:nvPr/>
        </p:nvSpPr>
        <p:spPr>
          <a:xfrm>
            <a:off x="4461640" y="1756843"/>
            <a:ext cx="3216167" cy="953814"/>
          </a:xfrm>
          <a:prstGeom prst="downArrowCallou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migrazione</a:t>
            </a:r>
          </a:p>
        </p:txBody>
      </p:sp>
      <p:sp>
        <p:nvSpPr>
          <p:cNvPr id="4" name="Callout: freccia in giù 3">
            <a:extLst>
              <a:ext uri="{FF2B5EF4-FFF2-40B4-BE49-F238E27FC236}">
                <a16:creationId xmlns:a16="http://schemas.microsoft.com/office/drawing/2014/main" id="{F38132EC-3788-4C47-96BA-7237990DC3AA}"/>
              </a:ext>
            </a:extLst>
          </p:cNvPr>
          <p:cNvSpPr/>
          <p:nvPr/>
        </p:nvSpPr>
        <p:spPr>
          <a:xfrm>
            <a:off x="4109546" y="2710657"/>
            <a:ext cx="3972908" cy="953814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Fondazione di nuove città</a:t>
            </a:r>
          </a:p>
        </p:txBody>
      </p:sp>
      <p:sp>
        <p:nvSpPr>
          <p:cNvPr id="5" name="Callout: freccia in giù 4">
            <a:extLst>
              <a:ext uri="{FF2B5EF4-FFF2-40B4-BE49-F238E27FC236}">
                <a16:creationId xmlns:a16="http://schemas.microsoft.com/office/drawing/2014/main" id="{BEA55668-4D26-4121-B945-5269B976E5D7}"/>
              </a:ext>
            </a:extLst>
          </p:cNvPr>
          <p:cNvSpPr/>
          <p:nvPr/>
        </p:nvSpPr>
        <p:spPr>
          <a:xfrm>
            <a:off x="3452648" y="3664471"/>
            <a:ext cx="5171090" cy="953814"/>
          </a:xfrm>
          <a:prstGeom prst="downArrowCallou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IMPULSO AI COMMERCI</a:t>
            </a:r>
          </a:p>
        </p:txBody>
      </p:sp>
      <p:sp>
        <p:nvSpPr>
          <p:cNvPr id="7" name="Callout: freccia in giù 6">
            <a:extLst>
              <a:ext uri="{FF2B5EF4-FFF2-40B4-BE49-F238E27FC236}">
                <a16:creationId xmlns:a16="http://schemas.microsoft.com/office/drawing/2014/main" id="{986A8855-ADD8-4EF5-854C-2EDCDEB8F0D2}"/>
              </a:ext>
            </a:extLst>
          </p:cNvPr>
          <p:cNvSpPr/>
          <p:nvPr/>
        </p:nvSpPr>
        <p:spPr>
          <a:xfrm>
            <a:off x="2606566" y="4618285"/>
            <a:ext cx="7262648" cy="953814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Ampia circolazione di denaro e beni</a:t>
            </a:r>
          </a:p>
        </p:txBody>
      </p:sp>
      <p:sp>
        <p:nvSpPr>
          <p:cNvPr id="8" name="Onda 2 7">
            <a:extLst>
              <a:ext uri="{FF2B5EF4-FFF2-40B4-BE49-F238E27FC236}">
                <a16:creationId xmlns:a16="http://schemas.microsoft.com/office/drawing/2014/main" id="{99838E1E-3867-4AC3-8B18-1789BE1A20AE}"/>
              </a:ext>
            </a:extLst>
          </p:cNvPr>
          <p:cNvSpPr/>
          <p:nvPr/>
        </p:nvSpPr>
        <p:spPr>
          <a:xfrm>
            <a:off x="1066800" y="5423338"/>
            <a:ext cx="3189890" cy="792068"/>
          </a:xfrm>
          <a:prstGeom prst="doubleWav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Commercianti, latifondisti</a:t>
            </a:r>
          </a:p>
          <a:p>
            <a:pPr algn="ctr"/>
            <a:r>
              <a:rPr lang="it-IT" dirty="0"/>
              <a:t>Funzionari e dignitari</a:t>
            </a:r>
          </a:p>
        </p:txBody>
      </p:sp>
      <p:sp>
        <p:nvSpPr>
          <p:cNvPr id="9" name="Nastro perforato 8">
            <a:extLst>
              <a:ext uri="{FF2B5EF4-FFF2-40B4-BE49-F238E27FC236}">
                <a16:creationId xmlns:a16="http://schemas.microsoft.com/office/drawing/2014/main" id="{84B7A42B-5525-49F1-91D8-2A695A3575DB}"/>
              </a:ext>
            </a:extLst>
          </p:cNvPr>
          <p:cNvSpPr/>
          <p:nvPr/>
        </p:nvSpPr>
        <p:spPr>
          <a:xfrm>
            <a:off x="7819696" y="5435444"/>
            <a:ext cx="3867807" cy="687263"/>
          </a:xfrm>
          <a:prstGeom prst="flowChartPunchedTape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Contadini e artigiani</a:t>
            </a:r>
          </a:p>
        </p:txBody>
      </p:sp>
      <p:pic>
        <p:nvPicPr>
          <p:cNvPr id="11" name="Immagine 10" descr="Immagine che contiene giocattolo, stanza, orologio&#10;&#10;Descrizione generata automaticamente">
            <a:extLst>
              <a:ext uri="{FF2B5EF4-FFF2-40B4-BE49-F238E27FC236}">
                <a16:creationId xmlns:a16="http://schemas.microsoft.com/office/drawing/2014/main" id="{C6947234-71AD-4653-9FCB-EB902D37D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87414"/>
            <a:ext cx="2138854" cy="2138854"/>
          </a:xfrm>
          <a:prstGeom prst="rect">
            <a:avLst/>
          </a:prstGeom>
        </p:spPr>
      </p:pic>
      <p:sp>
        <p:nvSpPr>
          <p:cNvPr id="12" name="Freccia bidirezionale orizzontale 11">
            <a:extLst>
              <a:ext uri="{FF2B5EF4-FFF2-40B4-BE49-F238E27FC236}">
                <a16:creationId xmlns:a16="http://schemas.microsoft.com/office/drawing/2014/main" id="{E8C5BA5D-DA58-4890-93C5-EB6234F529B5}"/>
              </a:ext>
            </a:extLst>
          </p:cNvPr>
          <p:cNvSpPr/>
          <p:nvPr/>
        </p:nvSpPr>
        <p:spPr>
          <a:xfrm>
            <a:off x="4677103" y="5475740"/>
            <a:ext cx="2837793" cy="687263"/>
          </a:xfrm>
          <a:prstGeom prst="leftRightArrow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Divario sociale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nettore pagina esterna 12">
            <a:extLst>
              <a:ext uri="{FF2B5EF4-FFF2-40B4-BE49-F238E27FC236}">
                <a16:creationId xmlns:a16="http://schemas.microsoft.com/office/drawing/2014/main" id="{9B2B4283-AABF-403D-805B-347B3D1FA408}"/>
              </a:ext>
            </a:extLst>
          </p:cNvPr>
          <p:cNvSpPr/>
          <p:nvPr/>
        </p:nvSpPr>
        <p:spPr>
          <a:xfrm>
            <a:off x="10047890" y="4498278"/>
            <a:ext cx="1639613" cy="953814"/>
          </a:xfrm>
          <a:prstGeom prst="flowChartOffpage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Concorrenza degli schiavi</a:t>
            </a:r>
          </a:p>
        </p:txBody>
      </p:sp>
    </p:spTree>
    <p:extLst>
      <p:ext uri="{BB962C8B-B14F-4D97-AF65-F5344CB8AC3E}">
        <p14:creationId xmlns:p14="http://schemas.microsoft.com/office/powerpoint/2010/main" val="1983134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46C22F61-5712-44A0-A555-4E89E9184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Trasmissione del sapere</a:t>
            </a:r>
          </a:p>
        </p:txBody>
      </p:sp>
      <p:sp>
        <p:nvSpPr>
          <p:cNvPr id="7" name="Onda 2 6">
            <a:extLst>
              <a:ext uri="{FF2B5EF4-FFF2-40B4-BE49-F238E27FC236}">
                <a16:creationId xmlns:a16="http://schemas.microsoft.com/office/drawing/2014/main" id="{867D0EA1-A0AB-4237-9BAB-9E8FE8318022}"/>
              </a:ext>
            </a:extLst>
          </p:cNvPr>
          <p:cNvSpPr/>
          <p:nvPr/>
        </p:nvSpPr>
        <p:spPr>
          <a:xfrm>
            <a:off x="940676" y="1809824"/>
            <a:ext cx="3189889" cy="1847776"/>
          </a:xfrm>
          <a:prstGeom prst="doubleWav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Commercianti, latifondisti</a:t>
            </a:r>
          </a:p>
          <a:p>
            <a:pPr algn="ctr"/>
            <a:r>
              <a:rPr lang="it-IT" sz="2400" dirty="0"/>
              <a:t>Funzionari e dignitari</a:t>
            </a:r>
          </a:p>
        </p:txBody>
      </p:sp>
      <p:sp>
        <p:nvSpPr>
          <p:cNvPr id="8" name="Nastro perforato 7">
            <a:extLst>
              <a:ext uri="{FF2B5EF4-FFF2-40B4-BE49-F238E27FC236}">
                <a16:creationId xmlns:a16="http://schemas.microsoft.com/office/drawing/2014/main" id="{2CA3C839-E5A1-416D-942E-DAB3DAC6FD38}"/>
              </a:ext>
            </a:extLst>
          </p:cNvPr>
          <p:cNvSpPr/>
          <p:nvPr/>
        </p:nvSpPr>
        <p:spPr>
          <a:xfrm>
            <a:off x="7693572" y="1821930"/>
            <a:ext cx="3867807" cy="1607070"/>
          </a:xfrm>
          <a:prstGeom prst="flowChartPunchedTape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Contadini e artigiani</a:t>
            </a:r>
          </a:p>
        </p:txBody>
      </p:sp>
      <p:sp>
        <p:nvSpPr>
          <p:cNvPr id="9" name="Freccia bidirezionale orizzontale 8">
            <a:extLst>
              <a:ext uri="{FF2B5EF4-FFF2-40B4-BE49-F238E27FC236}">
                <a16:creationId xmlns:a16="http://schemas.microsoft.com/office/drawing/2014/main" id="{3BBA20AF-45E7-4807-8205-28151B5269B4}"/>
              </a:ext>
            </a:extLst>
          </p:cNvPr>
          <p:cNvSpPr/>
          <p:nvPr/>
        </p:nvSpPr>
        <p:spPr>
          <a:xfrm>
            <a:off x="4493172" y="1725806"/>
            <a:ext cx="2837793" cy="1566774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Divario culturale</a:t>
            </a:r>
          </a:p>
        </p:txBody>
      </p:sp>
      <p:sp>
        <p:nvSpPr>
          <p:cNvPr id="10" name="Callout: freccia in giù 9">
            <a:extLst>
              <a:ext uri="{FF2B5EF4-FFF2-40B4-BE49-F238E27FC236}">
                <a16:creationId xmlns:a16="http://schemas.microsoft.com/office/drawing/2014/main" id="{BAC22784-9916-4872-90FF-AD60008F9F17}"/>
              </a:ext>
            </a:extLst>
          </p:cNvPr>
          <p:cNvSpPr/>
          <p:nvPr/>
        </p:nvSpPr>
        <p:spPr>
          <a:xfrm>
            <a:off x="4677103" y="4280338"/>
            <a:ext cx="2837793" cy="68726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alfabetizzazione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7D47A670-563E-49F8-AB7A-2C857A591061}"/>
              </a:ext>
            </a:extLst>
          </p:cNvPr>
          <p:cNvSpPr/>
          <p:nvPr/>
        </p:nvSpPr>
        <p:spPr>
          <a:xfrm>
            <a:off x="4677103" y="4967601"/>
            <a:ext cx="2837793" cy="68726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Livelli di istruzione superiori</a:t>
            </a:r>
          </a:p>
        </p:txBody>
      </p:sp>
    </p:spTree>
    <p:extLst>
      <p:ext uri="{BB962C8B-B14F-4D97-AF65-F5344CB8AC3E}">
        <p14:creationId xmlns:p14="http://schemas.microsoft.com/office/powerpoint/2010/main" val="1018423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1041 C 0.00117 -0.02291 -0.09036 -0.03379 -0.2056 -0.03426 C -0.29714 -0.03541 -0.37201 -0.02939 -0.37331 -0.02199 C -0.37331 -0.01458 -0.3 -0.0074 -0.20716 -0.00694 C -0.16068 -0.00694 -0.11875 -0.00787 -0.0888 -0.01041 C -0.04531 -0.01388 -0.01992 -0.01944 -0.01992 -0.02592 C -0.01992 -0.02939 -0.02734 -0.03287 -0.04076 -0.03588 C -0.0724 -0.04236 -0.13385 -0.04676 -0.20404 -0.04722 C -0.28659 -0.04814 -0.35391 -0.04282 -0.35391 -0.03634 C -0.35547 -0.02939 -0.28815 -0.02338 -0.2056 -0.02245 C -0.16367 -0.02245 -0.12617 -0.02338 -0.09779 -0.02546 C -0.06029 -0.02893 -0.03633 -0.03426 -0.03633 -0.03981 C -0.03633 -0.04282 -0.04388 -0.04583 -0.05573 -0.04884 C -0.08424 -0.05416 -0.13828 -0.05879 -0.20273 -0.05926 C -0.2776 -0.05972 -0.3375 -0.05463 -0.3375 -0.04884 C -0.33906 -0.04282 -0.27891 -0.03726 -0.20404 -0.0368 C -0.16654 -0.03634 -0.13229 -0.03726 -0.10677 -0.03935 C -0.0724 -0.04236 -0.05286 -0.04676 -0.05286 -0.05231 C -0.05286 -0.05463 -0.05885 -0.05763 -0.06927 -0.06018 C -0.09479 -0.06504 -0.14414 -0.06921 -0.20117 -0.06967 C -0.26862 -0.06967 -0.3224 -0.06574 -0.3224 -0.06018 C -0.3224 -0.05463 -0.26992 -0.04976 -0.20273 -0.0493 C -0.16966 -0.0493 -0.13828 -0.05023 -0.11562 -0.05185 C -0.08424 -0.05416 -0.06628 -0.05879 -0.06471 -0.06319 C -0.06471 -0.06574 -0.0724 -0.06805 -0.08138 -0.07013 C -0.10378 -0.07523 -0.1487 -0.0787 -0.19961 -0.0787 C -0.25964 -0.07916 -0.30898 -0.07569 -0.30898 -0.0706 C -0.31055 -0.06574 -0.26107 -0.06134 -0.20117 -0.06064 C -0.17122 -0.06064 -0.14284 -0.06134 -0.12331 -0.06319 C -0.09479 -0.06504 -0.07826 -0.06921 -0.07826 -0.07314 C -0.07826 -0.07569 -0.08268 -0.07754 -0.09167 -0.07963 C -0.11276 -0.08402 -0.15182 -0.08703 -0.19818 -0.0875 C -0.25365 -0.0875 -0.29714 -0.08449 -0.29714 -0.08009 C -0.29844 -0.07569 -0.25521 -0.07152 -0.19961 -0.07106 C -0.17266 -0.07106 -0.1487 -0.07152 -0.13073 -0.07314 C -0.10534 -0.07523 -0.09036 -0.0787 -0.09036 -0.0824 C -0.09036 -0.08449 -0.09479 -0.08611 -0.10221 -0.08796 C -0.12018 -0.09189 -0.15625 -0.09444 -0.19818 -0.0949 C -0.24753 -0.0956 -0.28659 -0.09259 -0.28659 -0.08796 C -0.28659 -0.08449 -0.24909 -0.08055 -0.19961 -0.08055 C -0.17422 -0.08009 -0.15182 -0.08101 -0.13516 -0.08194 C -0.11276 -0.08402 -0.09935 -0.08703 -0.09935 -0.09051 C -0.09935 -0.09259 -0.10378 -0.09398 -0.1112 -0.0956 C -0.12773 -0.09907 -0.16068 -0.10138 -0.19661 -0.10185 C -0.24154 -0.10231 -0.2776 -0.09953 -0.2776 -0.09606 C -0.2776 -0.09189 -0.24154 -0.08912 -0.19818 -0.08842 C -0.17708 -0.08842 -0.15625 -0.08912 -0.14128 -0.09051 C -0.12018 -0.09189 -0.1082 -0.09444 -0.1082 -0.09791 C -0.1082 -0.09953 -0.11276 -0.10092 -0.11875 -0.10231 C -0.13385 -0.10532 -0.16211 -0.10787 -0.19661 -0.10787 C -0.23568 -0.10833 -0.26862 -0.10578 -0.26862 -0.10231 C -0.26862 -0.09953 -0.23698 -0.09652 -0.19661 -0.09652 C -0.17865 -0.09606 -0.15924 -0.09652 -0.1457 -0.09745 C -0.12773 -0.09953 -0.11719 -0.10185 -0.11719 -0.10439 C -0.11719 -0.10578 -0.12018 -0.1074 -0.12617 -0.10833 C -0.13971 -0.11134 -0.16523 -0.11342 -0.19661 -0.11388 C -0.23255 -0.11388 -0.26107 -0.11134 -0.26107 -0.10879 C -0.26107 -0.10578 -0.23255 -0.10301 -0.19661 -0.10301 C -0.17865 -0.10301 -0.16211 -0.10347 -0.15182 -0.10439 C -0.13385 -0.10532 -0.12461 -0.10787 -0.12461 -0.11041 C -0.12461 -0.11134 -0.12773 -0.11296 -0.13229 -0.11388 C -0.14414 -0.11689 -0.1681 -0.11828 -0.19505 -0.11875 C -0.22799 -0.11875 -0.25365 -0.11689 -0.25365 -0.11435 C -0.25365 -0.11134 -0.22799 -0.10949 -0.19661 -0.10879 C -0.18021 -0.10879 -0.16523 -0.10949 -0.15469 -0.11041 C -0.13971 -0.11134 -0.13073 -0.11342 -0.13073 -0.11597 C -0.13073 -0.11689 -0.13385 -0.11782 -0.13828 -0.11875 " pathEditMode="relative" rAng="0" ptsTypes="AAAA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46" y="-525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9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4.44444E-6 L -0.15091 -0.1328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1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Viol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57_TF56410444" id="{9E32E7D9-E4D4-4E34-9CBF-5EF99946F492}" vid="{4EB8DC7B-672E-465F-9749-D0C21D91E9B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835</Words>
  <Application>Microsoft Office PowerPoint</Application>
  <PresentationFormat>Widescreen</PresentationFormat>
  <Paragraphs>162</Paragraphs>
  <Slides>17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Arial</vt:lpstr>
      <vt:lpstr>Avenir Next LT Pro</vt:lpstr>
      <vt:lpstr>Avenir Next LT Pro Light</vt:lpstr>
      <vt:lpstr>Calibri</vt:lpstr>
      <vt:lpstr>Garamond</vt:lpstr>
      <vt:lpstr>SavonVTI</vt:lpstr>
      <vt:lpstr>Società ellenistica Verso una società individualista</vt:lpstr>
      <vt:lpstr>Che cosa significa…</vt:lpstr>
      <vt:lpstr>Incontro tra due mondi</vt:lpstr>
      <vt:lpstr>L’età ellenistica</vt:lpstr>
      <vt:lpstr>Cosmopolitismo e lingua comune</vt:lpstr>
      <vt:lpstr>Che cosa significa…</vt:lpstr>
      <vt:lpstr>Società ed economia</vt:lpstr>
      <vt:lpstr>Economia</vt:lpstr>
      <vt:lpstr>Trasmissione del sapere</vt:lpstr>
      <vt:lpstr>Trasmissione del sapere</vt:lpstr>
      <vt:lpstr>Biblioteca di Alessandria d’Egitto</vt:lpstr>
      <vt:lpstr>Che cosa sono le…</vt:lpstr>
      <vt:lpstr>Nuove forme di religione</vt:lpstr>
      <vt:lpstr>Sincretismo religioso</vt:lpstr>
      <vt:lpstr>Dalla razionalità alla magia</vt:lpstr>
      <vt:lpstr>Presentazione standard di PowerPoint</vt:lpstr>
      <vt:lpstr>Società ellenistica Verso una società individualista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2020-03-03T16:52:15Z</dcterms:created>
  <dcterms:modified xsi:type="dcterms:W3CDTF">2020-03-03T18:58:26Z</dcterms:modified>
</cp:coreProperties>
</file>