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6" r:id="rId5"/>
    <p:sldId id="268" r:id="rId6"/>
    <p:sldId id="258" r:id="rId7"/>
    <p:sldId id="263" r:id="rId8"/>
    <p:sldId id="271" r:id="rId9"/>
    <p:sldId id="272" r:id="rId10"/>
    <p:sldId id="270" r:id="rId11"/>
    <p:sldId id="264" r:id="rId12"/>
    <p:sldId id="2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438" autoAdjust="0"/>
  </p:normalViewPr>
  <p:slideViewPr>
    <p:cSldViewPr snapToGrid="0">
      <p:cViewPr varScale="1">
        <p:scale>
          <a:sx n="55" d="100"/>
          <a:sy n="55" d="100"/>
        </p:scale>
        <p:origin x="13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050-C73A-48D4-8A09-7AD1ECC5521E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272B-D87E-43E6-B58A-AC7BBE60D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02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 di Corinto vota contro Tebe -&gt; distrutta</a:t>
            </a:r>
          </a:p>
          <a:p>
            <a:pPr algn="l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capo della Lega di Corinto: eredita la posizione di Filippo II quale </a:t>
            </a: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 con pieni poteri</a:t>
            </a:r>
          </a:p>
          <a:p>
            <a:pPr algn="l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C272B-D87E-43E6-B58A-AC7BBE60D7E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57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PARMENIONE: è un diretto collaboratore di Alessandro</a:t>
            </a:r>
          </a:p>
          <a:p>
            <a:r>
              <a:rPr lang="it-IT" dirty="0"/>
              <a:t>ANTIPATRO: aiutò Alessandro al momento della successione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Ingegneri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Cartografi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Storici </a:t>
            </a: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hanno lo scopo di </a:t>
            </a:r>
            <a:r>
              <a:rPr lang="it-IT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raccohliere</a:t>
            </a: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informazioni e conoscenze sui nuovi territori</a:t>
            </a:r>
            <a:endParaRPr lang="it-IT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16F19-2B12-4E7D-89A2-D132F1877C9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3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C272B-D87E-43E6-B58A-AC7BBE60D7E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Sembra che Alessandro stesse progettato una campagna militare in Occidente quando morì per una misteriosa malattia. Non c’erano eredi; i capi dell’esercito decisero di affidare la reggenza a </a:t>
            </a:r>
            <a:r>
              <a:rPr lang="it-IT" b="1" dirty="0" err="1"/>
              <a:t>Perdicca</a:t>
            </a:r>
            <a:r>
              <a:rPr lang="it-IT" dirty="0"/>
              <a:t> un generale al quale Alessandro morendo aveva affidato l’anello imperiale in segno di fiducia.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C272B-D87E-43E6-B58A-AC7BBE60D7E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91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01226-A92E-45F4-B6A7-CD90BF060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EACAAE-AD23-4FC9-9BFF-8DD732879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36D4ED-E6BD-4587-B163-262A93B5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ADFE5-CCA1-45FF-830B-484477F2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65FE2D-997F-4807-B694-8E5F9B97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87BB0-29FF-46A6-86F4-F97E6DD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6680DA-C489-451C-89B1-4D918C827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7BA02A-7C83-4E1A-835F-66C02A83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42C60-B963-4FFA-B065-16D4237D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63F6E-2FAC-4362-BCB5-BE0480D8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8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DEE9E4-B965-4BCC-B3AA-400EE6B5E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28CAFA-F78A-48D8-A972-B7A1A2433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2C515A-FD9F-4D5F-BF63-C76BC072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D9C62-FB25-4D5B-A6B3-955AEDE1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5531B9-6834-4855-842D-6912ACDF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3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664FB-634D-4FB1-8CE1-41770CD1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7F190E-0E61-445A-9832-661346E6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E2A47-2943-4F75-BE82-08FC2E49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95B2DC-13F6-4D5A-8298-635AEB3C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7FFC3C-B5F5-4984-891F-2869F330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8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17CE9-9A33-4558-8AA0-5DD9FB7B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C99FE-DB15-4B7A-88AB-E84E36AE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9C6C70-1E63-4697-BB4B-3723185B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2E5BA7-5915-469E-B3E2-243B7B2F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41FB28-197A-465A-B8EA-2230700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0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146E9-8650-479C-959C-5E4A5F2A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5AC939-D9C8-43EC-9588-E64FF7E1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BB3C8A-3231-4E3D-AF98-4410DFF5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1DA803-3B6D-4147-87AB-2FD4671C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BD0A80-7D67-48AC-8080-BAE6AF90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790673-B555-4D89-BA6E-A424FFE1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A7023-4957-4BC2-8DA0-42AC7D73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F8BB23-5283-4314-8591-054686A01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F7B669-757E-4F14-85DD-701C551D4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8CE74E-0D7E-42DD-A83C-88C0968AD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C362AD-D0CA-4C60-B7BC-F2135107D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8D7BEE-958F-4485-A025-8545CDD3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76220CD-9558-460C-8CD9-6257A8AD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4C895B-9804-4694-961D-9D7026AC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1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A8458-6417-4BAA-9263-CF5A7FF7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61702"/>
            <a:ext cx="11521440" cy="731521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CEACA1-7410-4068-8E89-4C257664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48FF9B-88A6-4422-8937-44F28331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FE676E-9B97-47FB-8C1F-A2ADD1E3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7102607-A752-415F-9661-6790AB50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6FB3C0-178E-407E-AA78-43EBF4F8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2DF0F2-F790-4586-8EAD-1345C7CC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3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3CD2A-2FBC-4446-BD6B-91B8E0BB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5F373F-EF0C-42AC-81D9-EE5FB7FA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34FCB8-79E1-415B-AEDF-5A80D49BB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6F9CB0-D706-4FB1-86E6-A8474B93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1845F-EC1C-4E51-A255-1FD5771E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9198A7-B641-4DE2-AC39-7BAD0AC4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9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5F297-2169-4E5F-BB8E-5EDCA0EC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71F1C7-B80C-4D0E-A331-37D942943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660F59-673C-4E47-BA0F-25DDC133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D06931-B7CB-4177-8333-34158BD4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F07CC0-4D01-4708-8CC1-398B76E3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7BE760-80B4-403E-BE63-EA67879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1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DEC196-80A2-436F-93C6-99E6191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D81E41-4F75-4809-8A5F-9759E982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35706-8B45-47F3-9E1B-F6BE1621A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6EF7-C082-4A8C-8F0C-3D530D60465B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F7421-F110-48D3-A886-7731924B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B09CEC-BF20-42AF-8D66-B4BD9BAAE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5976-B099-4364-9787-7183F10FB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1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cientimes.blogspot.com/2016/05/review-last-roman-triumph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s.knightlab.com/storymapjs/357c6ebc4392632bf06e71e385c13a95/il-viaggio-di-alessandro/index.html" TargetMode="External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ploads.knightlab.com/storymapjs/357c6ebc4392632bf06e71e385c13a95/il-viaggio-di-alessandro-2020/index.html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0A66272-CDB2-4BF3-8999-353F0D6C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it-IT" sz="4400" dirty="0">
                <a:solidFill>
                  <a:srgbClr val="000000"/>
                </a:solidFill>
              </a:rPr>
              <a:t>L’impero universale di ALESSANDRO MAGNO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D6BCF1-0608-4816-B542-C519A370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 </a:t>
            </a:r>
          </a:p>
          <a:p>
            <a:pPr algn="l"/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sz="1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Zanichelli/</a:t>
            </a:r>
            <a:r>
              <a:rPr lang="it-IT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MIRABILIA, Mondadori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F784F607-3F5B-438D-881A-8108FE638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525" r="1" b="2152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935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cchio, sedendo, edificio, bianco&#10;&#10;Descrizione generata automaticamente">
            <a:extLst>
              <a:ext uri="{FF2B5EF4-FFF2-40B4-BE49-F238E27FC236}">
                <a16:creationId xmlns:a16="http://schemas.microsoft.com/office/drawing/2014/main" id="{E27C4C1C-E03B-476A-A70F-DA08FFB6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73" r="9944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2EEFD6C-EEBE-4B8A-BDDF-E7DF5E5F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6"/>
            <a:ext cx="5266155" cy="12878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Che </a:t>
            </a:r>
            <a:r>
              <a:rPr lang="en-US" sz="4400" dirty="0" err="1"/>
              <a:t>cosa</a:t>
            </a:r>
            <a:r>
              <a:rPr lang="en-US" sz="4400" dirty="0"/>
              <a:t> </a:t>
            </a:r>
            <a:r>
              <a:rPr lang="en-US" sz="4400" dirty="0" err="1"/>
              <a:t>significa</a:t>
            </a:r>
            <a:r>
              <a:rPr lang="en-US" sz="4400" dirty="0"/>
              <a:t>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69D65B-CCD0-4BDB-A63C-72FD845EF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2400" i="1" dirty="0">
                <a:solidFill>
                  <a:schemeClr val="tx2"/>
                </a:solidFill>
              </a:rPr>
              <a:t>«prostrarsi riverentemente mandando un bacio»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dirty="0"/>
              <a:t> L’usanza di adorare il monarca mediante il </a:t>
            </a:r>
            <a:r>
              <a:rPr lang="it-IT" sz="2400" i="1" dirty="0" err="1"/>
              <a:t>proskìnema</a:t>
            </a:r>
            <a:r>
              <a:rPr lang="it-IT" sz="2400" dirty="0"/>
              <a:t>, anticamente diffusa nelle corti orientali, in particolare presso i Persiani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it-IT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F0"/>
                </a:solidFill>
              </a:rPr>
              <a:t>Nb: forma italianizzata </a:t>
            </a:r>
            <a:r>
              <a:rPr lang="it-IT" sz="1800" i="1" dirty="0" err="1">
                <a:solidFill>
                  <a:srgbClr val="00B0F0"/>
                </a:solidFill>
              </a:rPr>
              <a:t>proscinèsi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55AB7A-6290-4504-9554-C4493E791115}"/>
              </a:ext>
            </a:extLst>
          </p:cNvPr>
          <p:cNvSpPr txBox="1"/>
          <p:nvPr/>
        </p:nvSpPr>
        <p:spPr>
          <a:xfrm>
            <a:off x="9378409" y="6657945"/>
            <a:ext cx="28135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ancientimes.blogspot.com/2016/05/review-last-roman-triump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385687-19EB-4AA8-BCC2-1561B87A8528}"/>
              </a:ext>
            </a:extLst>
          </p:cNvPr>
          <p:cNvSpPr/>
          <p:nvPr/>
        </p:nvSpPr>
        <p:spPr>
          <a:xfrm>
            <a:off x="917648" y="933315"/>
            <a:ext cx="3941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proskynesis</a:t>
            </a:r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430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EA9C6-1DB1-49BB-BEC4-E6BFC7F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morte di Alessandro e la successione</a:t>
            </a:r>
          </a:p>
        </p:txBody>
      </p:sp>
      <p:pic>
        <p:nvPicPr>
          <p:cNvPr id="3" name="Immagine 2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B18D7634-EF9D-4111-8A73-4912C47F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9" y="2942606"/>
            <a:ext cx="1567184" cy="237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1FBAB23-C3BA-42B8-955F-24009DC5F177}"/>
              </a:ext>
            </a:extLst>
          </p:cNvPr>
          <p:cNvSpPr/>
          <p:nvPr/>
        </p:nvSpPr>
        <p:spPr>
          <a:xfrm>
            <a:off x="2461342" y="4110055"/>
            <a:ext cx="3304492" cy="1208527"/>
          </a:xfrm>
          <a:prstGeom prst="rightArrow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Esercito decide di affidare la reggenza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92B524E-56E9-462B-B7BC-5986778B5576}"/>
              </a:ext>
            </a:extLst>
          </p:cNvPr>
          <p:cNvSpPr/>
          <p:nvPr/>
        </p:nvSpPr>
        <p:spPr>
          <a:xfrm>
            <a:off x="698939" y="1686557"/>
            <a:ext cx="4875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cs typeface="Arial" panose="020B0604020202020204" pitchFamily="34" charset="0"/>
              </a:rPr>
              <a:t>Alessandro muore improvvisamente nel </a:t>
            </a:r>
            <a:r>
              <a:rPr lang="it-IT" altLang="it-IT" sz="2400" b="1" dirty="0">
                <a:cs typeface="Arial" panose="020B0604020202020204" pitchFamily="34" charset="0"/>
              </a:rPr>
              <a:t>323 a.C.,</a:t>
            </a:r>
            <a:r>
              <a:rPr lang="it-IT" altLang="it-IT" sz="2400" dirty="0">
                <a:cs typeface="Arial" panose="020B0604020202020204" pitchFamily="34" charset="0"/>
              </a:rPr>
              <a:t> a soli 32 anni.</a:t>
            </a:r>
          </a:p>
        </p:txBody>
      </p:sp>
      <p:pic>
        <p:nvPicPr>
          <p:cNvPr id="8" name="Immagine 7" descr="Immagine che contiene interni, tavolo, persona, torta&#10;&#10;Descrizione generata automaticamente">
            <a:extLst>
              <a:ext uri="{FF2B5EF4-FFF2-40B4-BE49-F238E27FC236}">
                <a16:creationId xmlns:a16="http://schemas.microsoft.com/office/drawing/2014/main" id="{6A795C85-10F5-4733-B89C-A489F2A6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519815"/>
            <a:ext cx="3788497" cy="2845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8F75293-C4F5-4D42-A6BB-3161BB85C24E}"/>
              </a:ext>
            </a:extLst>
          </p:cNvPr>
          <p:cNvSpPr/>
          <p:nvPr/>
        </p:nvSpPr>
        <p:spPr>
          <a:xfrm>
            <a:off x="5513495" y="4426491"/>
            <a:ext cx="4156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Generale </a:t>
            </a:r>
            <a:r>
              <a:rPr lang="it-IT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Perdicca</a:t>
            </a: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(anello imperiale)</a:t>
            </a:r>
          </a:p>
        </p:txBody>
      </p:sp>
    </p:spTree>
    <p:extLst>
      <p:ext uri="{BB962C8B-B14F-4D97-AF65-F5344CB8AC3E}">
        <p14:creationId xmlns:p14="http://schemas.microsoft.com/office/powerpoint/2010/main" val="3317582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0A66272-CDB2-4BF3-8999-353F0D6C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it-IT" sz="4400" dirty="0">
                <a:solidFill>
                  <a:srgbClr val="000000"/>
                </a:solidFill>
              </a:rPr>
              <a:t>L’impero universale di ALESSANDRO MAGNO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D6BCF1-0608-4816-B542-C519A370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 </a:t>
            </a:r>
          </a:p>
          <a:p>
            <a:pPr algn="l"/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sz="1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Zanichelli/</a:t>
            </a:r>
            <a:r>
              <a:rPr lang="it-IT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MIRABILIA, Mondadori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F784F607-3F5B-438D-881A-8108FE638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525" r="1" b="2152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5732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6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B778A5-B58A-4A6B-B857-868E00880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9" b="-1"/>
          <a:stretch/>
        </p:blipFill>
        <p:spPr>
          <a:xfrm>
            <a:off x="2664570" y="643467"/>
            <a:ext cx="6862859" cy="5571066"/>
          </a:xfrm>
          <a:prstGeom prst="rect">
            <a:avLst/>
          </a:prstGeom>
        </p:spPr>
      </p:pic>
      <p:sp>
        <p:nvSpPr>
          <p:cNvPr id="11" name="Rettangolo con angoli diagonali arrotondati 7">
            <a:extLst>
              <a:ext uri="{FF2B5EF4-FFF2-40B4-BE49-F238E27FC236}">
                <a16:creationId xmlns:a16="http://schemas.microsoft.com/office/drawing/2014/main" id="{B145D06C-507C-404B-9726-17290FA158D8}"/>
              </a:ext>
            </a:extLst>
          </p:cNvPr>
          <p:cNvSpPr/>
          <p:nvPr/>
        </p:nvSpPr>
        <p:spPr>
          <a:xfrm>
            <a:off x="576788" y="2739099"/>
            <a:ext cx="1988007" cy="2184593"/>
          </a:xfrm>
          <a:prstGeom prst="round2Diag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2800" dirty="0"/>
              <a:t>Regno macedone alla morte di Filippo II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17249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DF7BFC7-29D4-4F2E-92DD-420F5797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 del nuovo sovrano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CDEBB279-845E-4BA4-A131-56E429E01B8D}"/>
              </a:ext>
            </a:extLst>
          </p:cNvPr>
          <p:cNvSpPr/>
          <p:nvPr/>
        </p:nvSpPr>
        <p:spPr>
          <a:xfrm>
            <a:off x="2044382" y="1450259"/>
            <a:ext cx="3840982" cy="95153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Alla morte di Filippo II sale al trono suo figlio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9345CFE-B969-40B9-B54A-4B0B7866DC40}"/>
              </a:ext>
            </a:extLst>
          </p:cNvPr>
          <p:cNvSpPr/>
          <p:nvPr/>
        </p:nvSpPr>
        <p:spPr>
          <a:xfrm>
            <a:off x="1743641" y="2401798"/>
            <a:ext cx="4154489" cy="81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Alessandro III («Magno»)</a:t>
            </a:r>
          </a:p>
          <a:p>
            <a:pPr algn="ctr"/>
            <a:r>
              <a:rPr lang="it-IT" sz="2400"/>
              <a:t>336-323 a.C.</a:t>
            </a:r>
            <a:endParaRPr lang="it-IT" sz="2400" dirty="0"/>
          </a:p>
        </p:txBody>
      </p:sp>
      <p:sp>
        <p:nvSpPr>
          <p:cNvPr id="7" name="Rettangolo con angoli diagonali arrotondati 5">
            <a:extLst>
              <a:ext uri="{FF2B5EF4-FFF2-40B4-BE49-F238E27FC236}">
                <a16:creationId xmlns:a16="http://schemas.microsoft.com/office/drawing/2014/main" id="{6D748CA2-844C-4894-BB9E-552EEC884B0C}"/>
              </a:ext>
            </a:extLst>
          </p:cNvPr>
          <p:cNvSpPr/>
          <p:nvPr/>
        </p:nvSpPr>
        <p:spPr>
          <a:xfrm>
            <a:off x="647701" y="3502329"/>
            <a:ext cx="2942162" cy="951539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 i rivali per il trono</a:t>
            </a:r>
          </a:p>
        </p:txBody>
      </p:sp>
      <p:sp>
        <p:nvSpPr>
          <p:cNvPr id="8" name="Rettangolo con angoli diagonali arrotondati 11">
            <a:extLst>
              <a:ext uri="{FF2B5EF4-FFF2-40B4-BE49-F238E27FC236}">
                <a16:creationId xmlns:a16="http://schemas.microsoft.com/office/drawing/2014/main" id="{FAA76A02-1598-4EAB-B63A-F876DE0871FA}"/>
              </a:ext>
            </a:extLst>
          </p:cNvPr>
          <p:cNvSpPr/>
          <p:nvPr/>
        </p:nvSpPr>
        <p:spPr>
          <a:xfrm>
            <a:off x="3964873" y="3504664"/>
            <a:ext cx="3214256" cy="951539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 il controllo su Tracia e Illiria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D7D9D00E-F05B-4692-8A0C-05FB591FB6FE}"/>
              </a:ext>
            </a:extLst>
          </p:cNvPr>
          <p:cNvSpPr/>
          <p:nvPr/>
        </p:nvSpPr>
        <p:spPr>
          <a:xfrm>
            <a:off x="7049729" y="4418371"/>
            <a:ext cx="4837471" cy="816428"/>
          </a:xfrm>
          <a:prstGeom prst="upArrowCallou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 a.C. Rivolta capeggiata da Tebe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8D98F967-3F12-47FA-AA65-3ED197A8BBEE}"/>
              </a:ext>
            </a:extLst>
          </p:cNvPr>
          <p:cNvSpPr/>
          <p:nvPr/>
        </p:nvSpPr>
        <p:spPr>
          <a:xfrm>
            <a:off x="7564078" y="5483242"/>
            <a:ext cx="4463142" cy="1188153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Tebe viene rasa al suolo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Abitanti sono venduti come schiavi</a:t>
            </a:r>
          </a:p>
        </p:txBody>
      </p:sp>
      <p:sp>
        <p:nvSpPr>
          <p:cNvPr id="12" name="Rettangolo con angoli diagonali arrotondati 11">
            <a:extLst>
              <a:ext uri="{FF2B5EF4-FFF2-40B4-BE49-F238E27FC236}">
                <a16:creationId xmlns:a16="http://schemas.microsoft.com/office/drawing/2014/main" id="{3622CFAF-5B2C-4759-B1B1-AA6D851AFD2E}"/>
              </a:ext>
            </a:extLst>
          </p:cNvPr>
          <p:cNvSpPr/>
          <p:nvPr/>
        </p:nvSpPr>
        <p:spPr>
          <a:xfrm>
            <a:off x="7564078" y="3429000"/>
            <a:ext cx="3214256" cy="951539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Stronca i tentativi di rivolta in Grecia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758AEA67-F4C3-4FA3-B86D-FE059D0183A2}"/>
              </a:ext>
            </a:extLst>
          </p:cNvPr>
          <p:cNvSpPr/>
          <p:nvPr/>
        </p:nvSpPr>
        <p:spPr>
          <a:xfrm>
            <a:off x="647701" y="5310464"/>
            <a:ext cx="4463142" cy="148973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ATENE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principali esponenti del partito antimacedone sono esiliati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6343F0D-5A33-4782-9E9D-6C8449D87748}"/>
              </a:ext>
            </a:extLst>
          </p:cNvPr>
          <p:cNvSpPr/>
          <p:nvPr/>
        </p:nvSpPr>
        <p:spPr>
          <a:xfrm>
            <a:off x="4730333" y="5234799"/>
            <a:ext cx="3214256" cy="1489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 della Lega di Corinto</a:t>
            </a:r>
          </a:p>
        </p:txBody>
      </p:sp>
    </p:spTree>
    <p:extLst>
      <p:ext uri="{BB962C8B-B14F-4D97-AF65-F5344CB8AC3E}">
        <p14:creationId xmlns:p14="http://schemas.microsoft.com/office/powerpoint/2010/main" val="58083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02AE1-D9D6-4F5C-985D-D31386E7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costruzione di un impero universale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9E18DA10-C436-4E26-B8DA-F339C13BAE15}"/>
              </a:ext>
            </a:extLst>
          </p:cNvPr>
          <p:cNvSpPr/>
          <p:nvPr/>
        </p:nvSpPr>
        <p:spPr>
          <a:xfrm>
            <a:off x="4320209" y="1948070"/>
            <a:ext cx="2623930" cy="934278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Alessandro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3E7EDD9-B16E-44DB-859E-52E591CC1DA9}"/>
              </a:ext>
            </a:extLst>
          </p:cNvPr>
          <p:cNvSpPr/>
          <p:nvPr/>
        </p:nvSpPr>
        <p:spPr>
          <a:xfrm>
            <a:off x="3703983" y="2928730"/>
            <a:ext cx="3856382" cy="7284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solidFill>
                  <a:schemeClr val="tx1"/>
                </a:solidFill>
              </a:rPr>
              <a:t>persegue</a:t>
            </a:r>
            <a:r>
              <a:rPr lang="it-IT" sz="2000" dirty="0"/>
              <a:t> 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Progetto di un Impero universale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F91666-5681-4ECB-973B-F7D1E3E7E2A2}"/>
              </a:ext>
            </a:extLst>
          </p:cNvPr>
          <p:cNvSpPr txBox="1"/>
          <p:nvPr/>
        </p:nvSpPr>
        <p:spPr>
          <a:xfrm>
            <a:off x="3636676" y="3570896"/>
            <a:ext cx="404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da attuare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E24B43F-144C-4DDF-8B26-D368EE3EA04B}"/>
              </a:ext>
            </a:extLst>
          </p:cNvPr>
          <p:cNvGrpSpPr/>
          <p:nvPr/>
        </p:nvGrpSpPr>
        <p:grpSpPr>
          <a:xfrm>
            <a:off x="530087" y="4078690"/>
            <a:ext cx="4195208" cy="1354312"/>
            <a:chOff x="530087" y="4078690"/>
            <a:chExt cx="4195208" cy="1354312"/>
          </a:xfrm>
        </p:grpSpPr>
        <p:sp>
          <p:nvSpPr>
            <p:cNvPr id="6" name="Callout: linea 5">
              <a:extLst>
                <a:ext uri="{FF2B5EF4-FFF2-40B4-BE49-F238E27FC236}">
                  <a16:creationId xmlns:a16="http://schemas.microsoft.com/office/drawing/2014/main" id="{1292106E-D3DF-4A67-A0B1-DEE912FCB70C}"/>
                </a:ext>
              </a:extLst>
            </p:cNvPr>
            <p:cNvSpPr/>
            <p:nvPr/>
          </p:nvSpPr>
          <p:spPr>
            <a:xfrm>
              <a:off x="530087" y="4704522"/>
              <a:ext cx="2358887" cy="728480"/>
            </a:xfrm>
            <a:prstGeom prst="borderCallout1">
              <a:avLst>
                <a:gd name="adj1" fmla="val 558"/>
                <a:gd name="adj2" fmla="val 86789"/>
                <a:gd name="adj3" fmla="val -86363"/>
                <a:gd name="adj4" fmla="val 175756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Spedizioni militari verso l’Oriente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05E13AD-755E-42BC-9649-8BC2039DDEA1}"/>
                </a:ext>
              </a:extLst>
            </p:cNvPr>
            <p:cNvSpPr txBox="1"/>
            <p:nvPr/>
          </p:nvSpPr>
          <p:spPr>
            <a:xfrm rot="20548757">
              <a:off x="2483890" y="4078690"/>
              <a:ext cx="22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1">
                      <a:lumMod val="50000"/>
                    </a:schemeClr>
                  </a:solidFill>
                </a:rPr>
                <a:t>Sul piano militare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CC39DC5-9A07-43D9-A0F9-F15A0AB05F2C}"/>
              </a:ext>
            </a:extLst>
          </p:cNvPr>
          <p:cNvGrpSpPr/>
          <p:nvPr/>
        </p:nvGrpSpPr>
        <p:grpSpPr>
          <a:xfrm>
            <a:off x="4320209" y="4263355"/>
            <a:ext cx="2955234" cy="1169647"/>
            <a:chOff x="4320209" y="4263355"/>
            <a:chExt cx="2955234" cy="1169647"/>
          </a:xfrm>
        </p:grpSpPr>
        <p:sp>
          <p:nvSpPr>
            <p:cNvPr id="8" name="Callout: linea 7">
              <a:extLst>
                <a:ext uri="{FF2B5EF4-FFF2-40B4-BE49-F238E27FC236}">
                  <a16:creationId xmlns:a16="http://schemas.microsoft.com/office/drawing/2014/main" id="{A944C725-663B-437E-A1E3-435913153BB5}"/>
                </a:ext>
              </a:extLst>
            </p:cNvPr>
            <p:cNvSpPr/>
            <p:nvPr/>
          </p:nvSpPr>
          <p:spPr>
            <a:xfrm>
              <a:off x="4320209" y="4704522"/>
              <a:ext cx="2955234" cy="728480"/>
            </a:xfrm>
            <a:prstGeom prst="borderCallout1">
              <a:avLst>
                <a:gd name="adj1" fmla="val -1261"/>
                <a:gd name="adj2" fmla="val 54269"/>
                <a:gd name="adj3" fmla="val -75447"/>
                <a:gd name="adj4" fmla="val 4376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Integrazione tra greco-macedoni e «barbari»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E872C80-1AA3-4E10-A415-00DD3BE7A803}"/>
                </a:ext>
              </a:extLst>
            </p:cNvPr>
            <p:cNvSpPr txBox="1"/>
            <p:nvPr/>
          </p:nvSpPr>
          <p:spPr>
            <a:xfrm>
              <a:off x="4597611" y="4263355"/>
              <a:ext cx="22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Sul piano sociale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A564040-C9E7-4277-B042-E12BB19A979E}"/>
              </a:ext>
            </a:extLst>
          </p:cNvPr>
          <p:cNvGrpSpPr/>
          <p:nvPr/>
        </p:nvGrpSpPr>
        <p:grpSpPr>
          <a:xfrm>
            <a:off x="6827685" y="4043270"/>
            <a:ext cx="4834228" cy="1389732"/>
            <a:chOff x="6827685" y="4043270"/>
            <a:chExt cx="4834228" cy="1389732"/>
          </a:xfrm>
        </p:grpSpPr>
        <p:sp>
          <p:nvSpPr>
            <p:cNvPr id="10" name="Callout: linea 9">
              <a:extLst>
                <a:ext uri="{FF2B5EF4-FFF2-40B4-BE49-F238E27FC236}">
                  <a16:creationId xmlns:a16="http://schemas.microsoft.com/office/drawing/2014/main" id="{4A274399-F2F2-4F77-A65D-6F832B8EA921}"/>
                </a:ext>
              </a:extLst>
            </p:cNvPr>
            <p:cNvSpPr/>
            <p:nvPr/>
          </p:nvSpPr>
          <p:spPr>
            <a:xfrm>
              <a:off x="8706679" y="4704522"/>
              <a:ext cx="2955234" cy="728480"/>
            </a:xfrm>
            <a:prstGeom prst="borderCallout1">
              <a:avLst>
                <a:gd name="adj1" fmla="val 2377"/>
                <a:gd name="adj2" fmla="val 11220"/>
                <a:gd name="adj3" fmla="val -91437"/>
                <a:gd name="adj4" fmla="val -6742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Costituzione di una classe dirigente mista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DA7343B-1B0B-4CF5-887F-35B964F82F83}"/>
                </a:ext>
              </a:extLst>
            </p:cNvPr>
            <p:cNvSpPr txBox="1"/>
            <p:nvPr/>
          </p:nvSpPr>
          <p:spPr>
            <a:xfrm rot="996128">
              <a:off x="6827685" y="4043270"/>
              <a:ext cx="224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4">
                      <a:lumMod val="50000"/>
                    </a:schemeClr>
                  </a:solidFill>
                </a:rPr>
                <a:t>Sul piano politico</a:t>
              </a:r>
            </a:p>
          </p:txBody>
        </p:sp>
      </p:grpSp>
      <p:sp>
        <p:nvSpPr>
          <p:cNvPr id="12" name="Onda 2 11">
            <a:extLst>
              <a:ext uri="{FF2B5EF4-FFF2-40B4-BE49-F238E27FC236}">
                <a16:creationId xmlns:a16="http://schemas.microsoft.com/office/drawing/2014/main" id="{7402BA1F-B9E1-43A9-867C-C1806F3FE3C0}"/>
              </a:ext>
            </a:extLst>
          </p:cNvPr>
          <p:cNvSpPr/>
          <p:nvPr/>
        </p:nvSpPr>
        <p:spPr>
          <a:xfrm>
            <a:off x="0" y="5658356"/>
            <a:ext cx="12192000" cy="1026976"/>
          </a:xfrm>
          <a:prstGeom prst="doubleWav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Creazione di un enorme impero (dalla Grecia all’India)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628A00E-7F87-4B07-860C-46BE201BF7AF}"/>
              </a:ext>
            </a:extLst>
          </p:cNvPr>
          <p:cNvSpPr/>
          <p:nvPr/>
        </p:nvSpPr>
        <p:spPr>
          <a:xfrm>
            <a:off x="7086600" y="1574801"/>
            <a:ext cx="4577147" cy="135392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SPEDIZIONE CONTRO I PERSIANI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nome dei Greci)</a:t>
            </a:r>
          </a:p>
        </p:txBody>
      </p:sp>
    </p:spTree>
    <p:extLst>
      <p:ext uri="{BB962C8B-B14F-4D97-AF65-F5344CB8AC3E}">
        <p14:creationId xmlns:p14="http://schemas.microsoft.com/office/powerpoint/2010/main" val="413588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8">
            <a:extLst>
              <a:ext uri="{FF2B5EF4-FFF2-40B4-BE49-F238E27FC236}">
                <a16:creationId xmlns:a16="http://schemas.microsoft.com/office/drawing/2014/main" id="{3F9E4D0A-3006-4A09-AC1D-F6C06B1C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6" r="27640" b="-2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D74302-91D1-4512-B58E-61C5466B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forze di Alessandro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FAC10AD-935A-4F38-8DF1-87DD330A56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3774" y="3145901"/>
            <a:ext cx="2725738" cy="111442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30.000/40.000 opliti</a:t>
            </a:r>
          </a:p>
          <a:p>
            <a:r>
              <a:rPr lang="it-IT" dirty="0"/>
              <a:t>5.000 cavalieri</a:t>
            </a:r>
          </a:p>
          <a:p>
            <a:r>
              <a:rPr lang="it-IT" dirty="0"/>
              <a:t>160 navi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9A2328D9-9815-4F32-85D8-225D8CB10A13}"/>
              </a:ext>
            </a:extLst>
          </p:cNvPr>
          <p:cNvSpPr/>
          <p:nvPr/>
        </p:nvSpPr>
        <p:spPr>
          <a:xfrm>
            <a:off x="365760" y="1341122"/>
            <a:ext cx="7272838" cy="150222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Due generali amici di suo padre accompagnano l’impresa</a:t>
            </a:r>
          </a:p>
          <a:p>
            <a:pPr algn="ctr"/>
            <a:r>
              <a:rPr lang="it-IT" sz="2800" dirty="0"/>
              <a:t>PARMENIONE e ANTÌPATRO</a:t>
            </a:r>
          </a:p>
        </p:txBody>
      </p:sp>
      <p:sp>
        <p:nvSpPr>
          <p:cNvPr id="15" name="Segnaposto contenuto 10">
            <a:extLst>
              <a:ext uri="{FF2B5EF4-FFF2-40B4-BE49-F238E27FC236}">
                <a16:creationId xmlns:a16="http://schemas.microsoft.com/office/drawing/2014/main" id="{E1468F0B-C0FB-437D-951E-04FD8E778DB5}"/>
              </a:ext>
            </a:extLst>
          </p:cNvPr>
          <p:cNvSpPr txBox="1">
            <a:spLocks/>
          </p:cNvSpPr>
          <p:nvPr/>
        </p:nvSpPr>
        <p:spPr>
          <a:xfrm>
            <a:off x="3777140" y="3123658"/>
            <a:ext cx="2725959" cy="1113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C00000"/>
              </a:buClr>
            </a:pPr>
            <a:r>
              <a:rPr lang="it-IT" dirty="0"/>
              <a:t>Macedoni</a:t>
            </a:r>
          </a:p>
          <a:p>
            <a:pPr>
              <a:buClr>
                <a:srgbClr val="C00000"/>
              </a:buClr>
            </a:pPr>
            <a:r>
              <a:rPr lang="it-IT" dirty="0"/>
              <a:t>Greci</a:t>
            </a:r>
          </a:p>
          <a:p>
            <a:pPr>
              <a:buClr>
                <a:srgbClr val="C00000"/>
              </a:buClr>
            </a:pPr>
            <a:r>
              <a:rPr lang="it-IT" dirty="0"/>
              <a:t>Barbari</a:t>
            </a:r>
          </a:p>
        </p:txBody>
      </p:sp>
      <p:sp>
        <p:nvSpPr>
          <p:cNvPr id="14" name="Callout: freccia in su 13">
            <a:extLst>
              <a:ext uri="{FF2B5EF4-FFF2-40B4-BE49-F238E27FC236}">
                <a16:creationId xmlns:a16="http://schemas.microsoft.com/office/drawing/2014/main" id="{71CEC616-ACAF-44A8-AD46-993FA8D1694D}"/>
              </a:ext>
            </a:extLst>
          </p:cNvPr>
          <p:cNvSpPr/>
          <p:nvPr/>
        </p:nvSpPr>
        <p:spPr>
          <a:xfrm>
            <a:off x="3961881" y="3918679"/>
            <a:ext cx="3385456" cy="1502229"/>
          </a:xfrm>
          <a:prstGeom prst="upArrowCallout">
            <a:avLst>
              <a:gd name="adj1" fmla="val 23876"/>
              <a:gd name="adj2" fmla="val 25000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Ingegneri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Cartografi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Storici</a:t>
            </a:r>
          </a:p>
        </p:txBody>
      </p:sp>
      <p:sp>
        <p:nvSpPr>
          <p:cNvPr id="16" name="Scorrimento orizzontale 15">
            <a:extLst>
              <a:ext uri="{FF2B5EF4-FFF2-40B4-BE49-F238E27FC236}">
                <a16:creationId xmlns:a16="http://schemas.microsoft.com/office/drawing/2014/main" id="{38EEBBCF-D1F5-4039-AC47-2646C142ED08}"/>
              </a:ext>
            </a:extLst>
          </p:cNvPr>
          <p:cNvSpPr/>
          <p:nvPr/>
        </p:nvSpPr>
        <p:spPr>
          <a:xfrm>
            <a:off x="506186" y="4340412"/>
            <a:ext cx="2993326" cy="167429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Efemèridi</a:t>
            </a:r>
            <a:endParaRPr lang="it-IT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della spedizione (resoconto dell’impresa)</a:t>
            </a:r>
          </a:p>
        </p:txBody>
      </p:sp>
      <p:sp>
        <p:nvSpPr>
          <p:cNvPr id="3" name="Parentesi quadra chiusa 2">
            <a:extLst>
              <a:ext uri="{FF2B5EF4-FFF2-40B4-BE49-F238E27FC236}">
                <a16:creationId xmlns:a16="http://schemas.microsoft.com/office/drawing/2014/main" id="{097A3E46-0412-4A9A-882D-2F3D7FC28487}"/>
              </a:ext>
            </a:extLst>
          </p:cNvPr>
          <p:cNvSpPr/>
          <p:nvPr/>
        </p:nvSpPr>
        <p:spPr>
          <a:xfrm flipH="1">
            <a:off x="3618980" y="3080395"/>
            <a:ext cx="277628" cy="11366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corrimento orizzontale 19">
            <a:extLst>
              <a:ext uri="{FF2B5EF4-FFF2-40B4-BE49-F238E27FC236}">
                <a16:creationId xmlns:a16="http://schemas.microsoft.com/office/drawing/2014/main" id="{996BFA76-ACDA-4C5C-A139-DF21494F71FC}"/>
              </a:ext>
            </a:extLst>
          </p:cNvPr>
          <p:cNvSpPr/>
          <p:nvPr/>
        </p:nvSpPr>
        <p:spPr>
          <a:xfrm>
            <a:off x="901189" y="5898463"/>
            <a:ext cx="2328573" cy="71619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FEFFBBD1-12E2-4652-B12C-294E9B343473}"/>
              </a:ext>
            </a:extLst>
          </p:cNvPr>
          <p:cNvSpPr/>
          <p:nvPr/>
        </p:nvSpPr>
        <p:spPr>
          <a:xfrm>
            <a:off x="3333163" y="5530996"/>
            <a:ext cx="3990160" cy="96742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Addetti alla cancelleria</a:t>
            </a:r>
          </a:p>
        </p:txBody>
      </p:sp>
    </p:spTree>
    <p:extLst>
      <p:ext uri="{BB962C8B-B14F-4D97-AF65-F5344CB8AC3E}">
        <p14:creationId xmlns:p14="http://schemas.microsoft.com/office/powerpoint/2010/main" val="476919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" grpId="0" animBg="1"/>
      <p:bldP spid="2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3" tooltip="STORYMAP"/>
            <a:extLst>
              <a:ext uri="{FF2B5EF4-FFF2-40B4-BE49-F238E27FC236}">
                <a16:creationId xmlns:a16="http://schemas.microsoft.com/office/drawing/2014/main" id="{D082885E-12B3-4E2C-ACBC-693C989C3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" t="17376" r="870" b="8579"/>
          <a:stretch/>
        </p:blipFill>
        <p:spPr>
          <a:xfrm>
            <a:off x="0" y="1692585"/>
            <a:ext cx="12192000" cy="51654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EA517A-ABE4-467F-87A8-78A84290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Entrata in Asia</a:t>
            </a:r>
          </a:p>
        </p:txBody>
      </p:sp>
      <p:sp>
        <p:nvSpPr>
          <p:cNvPr id="6" name="Pulsante di azione: Avanti o successivo 5">
            <a:hlinkClick r:id="rId6" highlightClick="1">
              <a:snd r:embed="rId5" name="drumroll.wav"/>
            </a:hlinkClick>
            <a:extLst>
              <a:ext uri="{FF2B5EF4-FFF2-40B4-BE49-F238E27FC236}">
                <a16:creationId xmlns:a16="http://schemas.microsoft.com/office/drawing/2014/main" id="{86C110A2-C4BA-414A-A17D-5D5196DFDFD6}"/>
              </a:ext>
            </a:extLst>
          </p:cNvPr>
          <p:cNvSpPr/>
          <p:nvPr/>
        </p:nvSpPr>
        <p:spPr>
          <a:xfrm>
            <a:off x="5134708" y="2022231"/>
            <a:ext cx="1617784" cy="10023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>
            <a:hlinkClick r:id="rId7" action="ppaction://hlinksldjump"/>
            <a:extLst>
              <a:ext uri="{FF2B5EF4-FFF2-40B4-BE49-F238E27FC236}">
                <a16:creationId xmlns:a16="http://schemas.microsoft.com/office/drawing/2014/main" id="{A459E5B5-9E82-44BA-A262-28748D0D7DB9}"/>
              </a:ext>
            </a:extLst>
          </p:cNvPr>
          <p:cNvSpPr/>
          <p:nvPr/>
        </p:nvSpPr>
        <p:spPr>
          <a:xfrm>
            <a:off x="123092" y="5310555"/>
            <a:ext cx="967154" cy="128367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34652091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0896B-D57A-46F9-9149-9BBC56CE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L’impero universale</a:t>
            </a:r>
          </a:p>
        </p:txBody>
      </p:sp>
      <p:pic>
        <p:nvPicPr>
          <p:cNvPr id="3" name="Immagine 2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BA09C231-944D-44F0-8937-37C26E7D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28517"/>
            <a:ext cx="1567184" cy="237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3CC64C0E-3F14-4782-8A44-2F9FCEC92B20}"/>
              </a:ext>
            </a:extLst>
          </p:cNvPr>
          <p:cNvSpPr/>
          <p:nvPr/>
        </p:nvSpPr>
        <p:spPr>
          <a:xfrm>
            <a:off x="3754315" y="1574577"/>
            <a:ext cx="4976446" cy="73152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Rispetta le tradizioni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EAD7321-380E-49C0-92DD-1F004D72EABE}"/>
              </a:ext>
            </a:extLst>
          </p:cNvPr>
          <p:cNvSpPr/>
          <p:nvPr/>
        </p:nvSpPr>
        <p:spPr>
          <a:xfrm>
            <a:off x="2479431" y="2602523"/>
            <a:ext cx="2145323" cy="8264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territori a Ovest dell’Eufrate</a:t>
            </a:r>
          </a:p>
        </p:txBody>
      </p:sp>
      <p:sp>
        <p:nvSpPr>
          <p:cNvPr id="7" name="Callout: freccia in su 6">
            <a:extLst>
              <a:ext uri="{FF2B5EF4-FFF2-40B4-BE49-F238E27FC236}">
                <a16:creationId xmlns:a16="http://schemas.microsoft.com/office/drawing/2014/main" id="{96633094-EC8A-4707-A263-4795A0E4C046}"/>
              </a:ext>
            </a:extLst>
          </p:cNvPr>
          <p:cNvSpPr/>
          <p:nvPr/>
        </p:nvSpPr>
        <p:spPr>
          <a:xfrm>
            <a:off x="2479431" y="3710354"/>
            <a:ext cx="2145323" cy="562708"/>
          </a:xfrm>
          <a:prstGeom prst="up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Ufficiali macedoni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AC37A24-9479-4B56-8F04-F6089DFAB1C2}"/>
              </a:ext>
            </a:extLst>
          </p:cNvPr>
          <p:cNvSpPr/>
          <p:nvPr/>
        </p:nvSpPr>
        <p:spPr>
          <a:xfrm>
            <a:off x="4812323" y="2602523"/>
            <a:ext cx="1283677" cy="8264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Fenicia</a:t>
            </a:r>
          </a:p>
        </p:txBody>
      </p:sp>
      <p:sp>
        <p:nvSpPr>
          <p:cNvPr id="9" name="Callout: freccia in su 8">
            <a:extLst>
              <a:ext uri="{FF2B5EF4-FFF2-40B4-BE49-F238E27FC236}">
                <a16:creationId xmlns:a16="http://schemas.microsoft.com/office/drawing/2014/main" id="{1D85DEA2-43D6-4F36-9B3A-E7653DDB2FBC}"/>
              </a:ext>
            </a:extLst>
          </p:cNvPr>
          <p:cNvSpPr/>
          <p:nvPr/>
        </p:nvSpPr>
        <p:spPr>
          <a:xfrm>
            <a:off x="4812323" y="3710354"/>
            <a:ext cx="1283677" cy="562708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 locali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8E40437-E8B5-4E97-9505-92AAEE21E3D4}"/>
              </a:ext>
            </a:extLst>
          </p:cNvPr>
          <p:cNvSpPr/>
          <p:nvPr/>
        </p:nvSpPr>
        <p:spPr>
          <a:xfrm>
            <a:off x="6242538" y="2602523"/>
            <a:ext cx="1652954" cy="8264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Gerusalemme</a:t>
            </a:r>
          </a:p>
        </p:txBody>
      </p:sp>
      <p:sp>
        <p:nvSpPr>
          <p:cNvPr id="11" name="Callout: freccia in su 10">
            <a:extLst>
              <a:ext uri="{FF2B5EF4-FFF2-40B4-BE49-F238E27FC236}">
                <a16:creationId xmlns:a16="http://schemas.microsoft.com/office/drawing/2014/main" id="{014B8CE7-9ABA-46D2-AC23-C7DB889B499F}"/>
              </a:ext>
            </a:extLst>
          </p:cNvPr>
          <p:cNvSpPr/>
          <p:nvPr/>
        </p:nvSpPr>
        <p:spPr>
          <a:xfrm>
            <a:off x="6242538" y="3710354"/>
            <a:ext cx="1652954" cy="562708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Re-sacerdote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D32CB22-CBFF-4BE5-ACF8-FDC7D7BA91DB}"/>
              </a:ext>
            </a:extLst>
          </p:cNvPr>
          <p:cNvSpPr/>
          <p:nvPr/>
        </p:nvSpPr>
        <p:spPr>
          <a:xfrm>
            <a:off x="8212015" y="2602523"/>
            <a:ext cx="1652954" cy="8264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Mesopotamia e Persia</a:t>
            </a:r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A7B7280B-8912-43B6-935E-F0C21DD81EC4}"/>
              </a:ext>
            </a:extLst>
          </p:cNvPr>
          <p:cNvSpPr/>
          <p:nvPr/>
        </p:nvSpPr>
        <p:spPr>
          <a:xfrm>
            <a:off x="8212015" y="3710354"/>
            <a:ext cx="1652954" cy="562708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Satrapi</a:t>
            </a:r>
          </a:p>
        </p:txBody>
      </p:sp>
      <p:sp>
        <p:nvSpPr>
          <p:cNvPr id="14" name="Stella a 8 punte 13">
            <a:extLst>
              <a:ext uri="{FF2B5EF4-FFF2-40B4-BE49-F238E27FC236}">
                <a16:creationId xmlns:a16="http://schemas.microsoft.com/office/drawing/2014/main" id="{5654761D-996D-4F97-B613-8511A8324F2F}"/>
              </a:ext>
            </a:extLst>
          </p:cNvPr>
          <p:cNvSpPr/>
          <p:nvPr/>
        </p:nvSpPr>
        <p:spPr>
          <a:xfrm>
            <a:off x="9425353" y="2816505"/>
            <a:ext cx="2145323" cy="1483960"/>
          </a:xfrm>
          <a:prstGeom prst="star8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Erede del trono achemenide</a:t>
            </a:r>
          </a:p>
        </p:txBody>
      </p:sp>
    </p:spTree>
    <p:extLst>
      <p:ext uri="{BB962C8B-B14F-4D97-AF65-F5344CB8AC3E}">
        <p14:creationId xmlns:p14="http://schemas.microsoft.com/office/powerpoint/2010/main" val="25798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0896B-D57A-46F9-9149-9BBC56CE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L’impero universale</a:t>
            </a:r>
          </a:p>
        </p:txBody>
      </p:sp>
      <p:pic>
        <p:nvPicPr>
          <p:cNvPr id="3" name="Immagine 2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BA09C231-944D-44F0-8937-37C26E7D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28517"/>
            <a:ext cx="1567184" cy="237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3B3EF95-3710-4A48-8E83-3138115A9E5A}"/>
              </a:ext>
            </a:extLst>
          </p:cNvPr>
          <p:cNvSpPr/>
          <p:nvPr/>
        </p:nvSpPr>
        <p:spPr>
          <a:xfrm>
            <a:off x="2417202" y="1668460"/>
            <a:ext cx="5275384" cy="64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Rispetta le tradizioni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668A1A1-E908-4D8F-8342-08DE7A95961D}"/>
              </a:ext>
            </a:extLst>
          </p:cNvPr>
          <p:cNvSpPr/>
          <p:nvPr/>
        </p:nvSpPr>
        <p:spPr>
          <a:xfrm>
            <a:off x="2417202" y="2495962"/>
            <a:ext cx="5275384" cy="641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Favorisce l’integrazione</a:t>
            </a:r>
          </a:p>
        </p:txBody>
      </p:sp>
      <p:sp>
        <p:nvSpPr>
          <p:cNvPr id="16" name="Stella a 8 punte 15">
            <a:extLst>
              <a:ext uri="{FF2B5EF4-FFF2-40B4-BE49-F238E27FC236}">
                <a16:creationId xmlns:a16="http://schemas.microsoft.com/office/drawing/2014/main" id="{93BD5A35-3844-466D-A52C-C3A3E791DFC8}"/>
              </a:ext>
            </a:extLst>
          </p:cNvPr>
          <p:cNvSpPr/>
          <p:nvPr/>
        </p:nvSpPr>
        <p:spPr>
          <a:xfrm>
            <a:off x="7577603" y="2074524"/>
            <a:ext cx="2145323" cy="1483960"/>
          </a:xfrm>
          <a:prstGeom prst="star8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MATRIMONI MISTI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8CC822DD-4394-4674-BA17-1B224F8C2479}"/>
              </a:ext>
            </a:extLst>
          </p:cNvPr>
          <p:cNvSpPr/>
          <p:nvPr/>
        </p:nvSpPr>
        <p:spPr>
          <a:xfrm>
            <a:off x="2417202" y="3429000"/>
            <a:ext cx="5275384" cy="1213338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Inserisce nell’esercito migliaia di Persiani addestrati al modo macedone</a:t>
            </a:r>
          </a:p>
        </p:txBody>
      </p:sp>
    </p:spTree>
    <p:extLst>
      <p:ext uri="{BB962C8B-B14F-4D97-AF65-F5344CB8AC3E}">
        <p14:creationId xmlns:p14="http://schemas.microsoft.com/office/powerpoint/2010/main" val="1564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0896B-D57A-46F9-9149-9BBC56CE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L’impero universale</a:t>
            </a:r>
          </a:p>
        </p:txBody>
      </p:sp>
      <p:pic>
        <p:nvPicPr>
          <p:cNvPr id="3" name="Immagine 2" descr="Immagine che contiene scultura, interni, edificio&#10;&#10;Descrizione generata automaticamente">
            <a:extLst>
              <a:ext uri="{FF2B5EF4-FFF2-40B4-BE49-F238E27FC236}">
                <a16:creationId xmlns:a16="http://schemas.microsoft.com/office/drawing/2014/main" id="{BA09C231-944D-44F0-8937-37C26E7D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28517"/>
            <a:ext cx="1567184" cy="237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3B3EF95-3710-4A48-8E83-3138115A9E5A}"/>
              </a:ext>
            </a:extLst>
          </p:cNvPr>
          <p:cNvSpPr/>
          <p:nvPr/>
        </p:nvSpPr>
        <p:spPr>
          <a:xfrm>
            <a:off x="2417202" y="1668460"/>
            <a:ext cx="5275384" cy="64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/>
              <a:t>Rispetta le tradizioni</a:t>
            </a:r>
            <a:endParaRPr lang="it-IT" sz="36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668A1A1-E908-4D8F-8342-08DE7A95961D}"/>
              </a:ext>
            </a:extLst>
          </p:cNvPr>
          <p:cNvSpPr/>
          <p:nvPr/>
        </p:nvSpPr>
        <p:spPr>
          <a:xfrm>
            <a:off x="2417202" y="2495962"/>
            <a:ext cx="5275384" cy="641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Favorisce l’integrazione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067C169-B4BE-47DB-A9F6-40B5458C45E4}"/>
              </a:ext>
            </a:extLst>
          </p:cNvPr>
          <p:cNvSpPr/>
          <p:nvPr/>
        </p:nvSpPr>
        <p:spPr>
          <a:xfrm>
            <a:off x="2417202" y="3400411"/>
            <a:ext cx="5275384" cy="6410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Vuole onori divini</a:t>
            </a:r>
          </a:p>
        </p:txBody>
      </p:sp>
      <p:sp>
        <p:nvSpPr>
          <p:cNvPr id="4" name="Decagono 3">
            <a:extLst>
              <a:ext uri="{FF2B5EF4-FFF2-40B4-BE49-F238E27FC236}">
                <a16:creationId xmlns:a16="http://schemas.microsoft.com/office/drawing/2014/main" id="{93A6D231-E537-4E01-8C25-4C2687094A70}"/>
              </a:ext>
            </a:extLst>
          </p:cNvPr>
          <p:cNvSpPr/>
          <p:nvPr/>
        </p:nvSpPr>
        <p:spPr>
          <a:xfrm>
            <a:off x="7692586" y="2887463"/>
            <a:ext cx="2567354" cy="1565031"/>
          </a:xfrm>
          <a:prstGeom prst="dec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Rito della </a:t>
            </a:r>
            <a:r>
              <a:rPr lang="it-IT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proskynesis</a:t>
            </a:r>
            <a:endParaRPr lang="it-I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EE6DAF7E-D8B7-489D-8A78-D8B4D4947071}"/>
              </a:ext>
            </a:extLst>
          </p:cNvPr>
          <p:cNvSpPr/>
          <p:nvPr/>
        </p:nvSpPr>
        <p:spPr>
          <a:xfrm>
            <a:off x="4607169" y="4659923"/>
            <a:ext cx="2901462" cy="1266092"/>
          </a:xfrm>
          <a:prstGeom prst="cloudCallout">
            <a:avLst>
              <a:gd name="adj1" fmla="val 69130"/>
              <a:gd name="adj2" fmla="val -909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sovrano regna per diritto divino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1CFE48-0A1B-4C8C-87E6-5431E1CF2CAE}"/>
              </a:ext>
            </a:extLst>
          </p:cNvPr>
          <p:cNvSpPr/>
          <p:nvPr/>
        </p:nvSpPr>
        <p:spPr>
          <a:xfrm>
            <a:off x="2084171" y="4730261"/>
            <a:ext cx="252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persiani</a:t>
            </a:r>
          </a:p>
        </p:txBody>
      </p:sp>
      <p:sp>
        <p:nvSpPr>
          <p:cNvPr id="12" name="Bolla: nuvola 11">
            <a:extLst>
              <a:ext uri="{FF2B5EF4-FFF2-40B4-BE49-F238E27FC236}">
                <a16:creationId xmlns:a16="http://schemas.microsoft.com/office/drawing/2014/main" id="{D7A9484D-AAC9-47E5-8A6B-ED9C2A1914A1}"/>
              </a:ext>
            </a:extLst>
          </p:cNvPr>
          <p:cNvSpPr/>
          <p:nvPr/>
        </p:nvSpPr>
        <p:spPr>
          <a:xfrm>
            <a:off x="8426644" y="2303411"/>
            <a:ext cx="1348154" cy="993668"/>
          </a:xfrm>
          <a:prstGeom prst="cloudCallout">
            <a:avLst>
              <a:gd name="adj1" fmla="val 97536"/>
              <a:gd name="adj2" fmla="val -1094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000" dirty="0"/>
              <a:t>?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550763E-9B97-4AC4-AACB-35B013A74A9F}"/>
              </a:ext>
            </a:extLst>
          </p:cNvPr>
          <p:cNvSpPr/>
          <p:nvPr/>
        </p:nvSpPr>
        <p:spPr>
          <a:xfrm>
            <a:off x="10308458" y="2309545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Greci</a:t>
            </a: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4D79F79-4F34-443D-9118-B3E3A048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53" y="450528"/>
            <a:ext cx="1815474" cy="20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8" grpId="0" animBg="1"/>
      <p:bldP spid="4" grpId="0" animBg="1"/>
      <p:bldP spid="6" grpId="0" animBg="1"/>
      <p:bldP spid="7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488</Words>
  <Application>Microsoft Office PowerPoint</Application>
  <PresentationFormat>Widescreen</PresentationFormat>
  <Paragraphs>109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3</vt:lpstr>
      <vt:lpstr>Tema di Office</vt:lpstr>
      <vt:lpstr>L’impero universale di ALESSANDRO MAGNO</vt:lpstr>
      <vt:lpstr>Presentazione standard di PowerPoint</vt:lpstr>
      <vt:lpstr>Gli obiettivi del nuovo sovrano</vt:lpstr>
      <vt:lpstr>La costruzione di un impero universale</vt:lpstr>
      <vt:lpstr>Le forze di Alessandro</vt:lpstr>
      <vt:lpstr>Entrata in Asia</vt:lpstr>
      <vt:lpstr>L’impero universale</vt:lpstr>
      <vt:lpstr>L’impero universale</vt:lpstr>
      <vt:lpstr>L’impero universale</vt:lpstr>
      <vt:lpstr>Che cosa significa… </vt:lpstr>
      <vt:lpstr>La morte di Alessandro e la successione</vt:lpstr>
      <vt:lpstr>L’impero universale di ALESSANDRO MAGNO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L’impero universale di ALESSANDRO MAGNO</dc:title>
  <dc:creator>JesCen</dc:creator>
  <cp:lastModifiedBy>JesCen</cp:lastModifiedBy>
  <cp:revision>4</cp:revision>
  <dcterms:created xsi:type="dcterms:W3CDTF">2020-02-26T15:56:50Z</dcterms:created>
  <dcterms:modified xsi:type="dcterms:W3CDTF">2020-02-26T16:49:06Z</dcterms:modified>
</cp:coreProperties>
</file>