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519" autoAdjust="0"/>
  </p:normalViewPr>
  <p:slideViewPr>
    <p:cSldViewPr snapToGrid="0">
      <p:cViewPr varScale="1">
        <p:scale>
          <a:sx n="58" d="100"/>
          <a:sy n="58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71BE7-7DCB-4F30-BB45-6E2BDC2D59F3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9691A-C5BE-4DAE-87F9-C8553CA49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54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QUALE ALTRO NOME ERA USATO PER GLI SPARTANI E PERCHÉ? Gli Spartani sono noti come «lacedemoni» dal nome della rocca di Lacedemone</a:t>
            </a:r>
          </a:p>
          <a:p>
            <a:r>
              <a:rPr lang="it-IT" dirty="0"/>
              <a:t>QUALE FU L’ESITO DELLE GUERRE MESSENICHE? Sparta ottenne il controllo sulla regione e divenne la città più estesa della Grecia.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691A-C5BE-4DAE-87F9-C8553CA493F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57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 ERANO GLI SPARTIATI? Originariamente erano circa 9000 uomini poi ridottisi a circa 700. Discendenti dai conquistatori </a:t>
            </a:r>
            <a:r>
              <a:rPr lang="it-IT" b="1" dirty="0"/>
              <a:t>dorici</a:t>
            </a:r>
            <a:r>
              <a:rPr lang="it-IT" dirty="0"/>
              <a:t>, non si erano mai fusi con le popolazioni locali. Amavano definirsi «</a:t>
            </a:r>
            <a:r>
              <a:rPr lang="it-IT" b="1" dirty="0" err="1"/>
              <a:t>homoioi</a:t>
            </a:r>
            <a:r>
              <a:rPr lang="it-IT" dirty="0"/>
              <a:t>» (uguali) per sottolineare </a:t>
            </a:r>
            <a:r>
              <a:rPr lang="it-IT" u="sng" dirty="0"/>
              <a:t>l’omogeneità che li caratterizzava dal punto di vista sociale ed economico</a:t>
            </a:r>
            <a:r>
              <a:rPr lang="it-IT" dirty="0"/>
              <a:t>. Ciascuno era provvisto di un lotto di terreno («</a:t>
            </a:r>
            <a:r>
              <a:rPr lang="it-IT" b="1" dirty="0" err="1"/>
              <a:t>klèros</a:t>
            </a:r>
            <a:r>
              <a:rPr lang="it-IT" dirty="0"/>
              <a:t>») che veniva coltivato dai servi (</a:t>
            </a:r>
            <a:r>
              <a:rPr lang="it-IT" b="1" dirty="0"/>
              <a:t>Iloti</a:t>
            </a:r>
            <a:r>
              <a:rPr lang="it-IT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CHI ERANO I PERIECI? </a:t>
            </a:r>
            <a:r>
              <a:rPr lang="it-IT" i="1" dirty="0">
                <a:solidFill>
                  <a:schemeClr val="tx1"/>
                </a:solidFill>
              </a:rPr>
              <a:t>(«perì» attorno + «</a:t>
            </a:r>
            <a:r>
              <a:rPr lang="it-IT" i="1" dirty="0" err="1">
                <a:solidFill>
                  <a:schemeClr val="tx1"/>
                </a:solidFill>
              </a:rPr>
              <a:t>oikeo</a:t>
            </a:r>
            <a:r>
              <a:rPr lang="it-IT" i="1" dirty="0">
                <a:solidFill>
                  <a:schemeClr val="tx1"/>
                </a:solidFill>
              </a:rPr>
              <a:t>» abitare) </a:t>
            </a:r>
            <a:r>
              <a:rPr lang="it-IT" i="0" dirty="0">
                <a:solidFill>
                  <a:schemeClr val="tx1"/>
                </a:solidFill>
              </a:rPr>
              <a:t>di solito amministrano autonomamente gli affari interni delle loro comunità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691A-C5BE-4DAE-87F9-C8553CA493F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1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 ERANO GLI ILOTI? Popolazioni originarie della </a:t>
            </a:r>
            <a:r>
              <a:rPr lang="it-IT" dirty="0" err="1"/>
              <a:t>Laconia</a:t>
            </a:r>
            <a:r>
              <a:rPr lang="it-IT" dirty="0"/>
              <a:t> e della </a:t>
            </a:r>
            <a:r>
              <a:rPr lang="it-IT" dirty="0" err="1"/>
              <a:t>Messenia</a:t>
            </a:r>
            <a:r>
              <a:rPr lang="it-IT" dirty="0"/>
              <a:t> sottomesse dai Dori o dagli Spartani all’epoca delle guerre messeniche. </a:t>
            </a:r>
          </a:p>
          <a:p>
            <a:r>
              <a:rPr lang="it-IT" dirty="0"/>
              <a:t>«Vantaggi» degli Iloti rispetto ad altri schiavi: </a:t>
            </a:r>
          </a:p>
          <a:p>
            <a:pPr marL="228600" indent="-228600">
              <a:buFont typeface="+mj-lt"/>
              <a:buAutoNum type="arabicPeriod"/>
            </a:pPr>
            <a:r>
              <a:rPr lang="it-IT" dirty="0"/>
              <a:t>Gli Iloti vivono sulla loro terra di origine</a:t>
            </a:r>
          </a:p>
          <a:p>
            <a:pPr marL="228600" indent="-228600">
              <a:buFont typeface="+mj-lt"/>
              <a:buAutoNum type="arabicPeriod"/>
            </a:pPr>
            <a:r>
              <a:rPr lang="it-IT" i="0" dirty="0">
                <a:solidFill>
                  <a:schemeClr val="tx1"/>
                </a:solidFill>
              </a:rPr>
              <a:t>Hanno famiglie e legami parentali</a:t>
            </a:r>
          </a:p>
          <a:p>
            <a:pPr marL="228600" indent="-228600">
              <a:buFont typeface="+mj-lt"/>
              <a:buAutoNum type="arabicPeriod"/>
            </a:pPr>
            <a:r>
              <a:rPr lang="it-IT" i="0" dirty="0">
                <a:solidFill>
                  <a:schemeClr val="tx1"/>
                </a:solidFill>
              </a:rPr>
              <a:t>Coltivano le proprie tradizioni</a:t>
            </a:r>
          </a:p>
          <a:p>
            <a:pPr marL="228600" indent="-228600">
              <a:buFont typeface="+mj-lt"/>
              <a:buAutoNum type="arabicPeriod"/>
            </a:pPr>
            <a:r>
              <a:rPr lang="it-IT" i="0" dirty="0">
                <a:solidFill>
                  <a:schemeClr val="tx1"/>
                </a:solidFill>
              </a:rPr>
              <a:t>Possono avere patrimoni a titolo personale</a:t>
            </a:r>
          </a:p>
          <a:p>
            <a:pPr marL="228600" indent="-228600">
              <a:buFont typeface="+mj-lt"/>
              <a:buAutoNum type="arabicPeriod"/>
            </a:pPr>
            <a:r>
              <a:rPr lang="it-IT" i="0" dirty="0">
                <a:solidFill>
                  <a:schemeClr val="tx1"/>
                </a:solidFill>
              </a:rPr>
              <a:t>Non vengono acquistato dal singolo spartiate ma sono un bene comune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691A-C5BE-4DAE-87F9-C8553CA493F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71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VENIVANO ELETTI I GHERONTI? Dovevano avere più di 60 anni ed erano eletti dall’</a:t>
            </a:r>
            <a:r>
              <a:rPr lang="it-IT" b="1" i="1" dirty="0" err="1"/>
              <a:t>apella</a:t>
            </a:r>
            <a:r>
              <a:rPr lang="it-IT" dirty="0"/>
              <a:t> sull’intensità degli applausi che ciascun candidato riceveva.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691A-C5BE-4DAE-87F9-C8553CA493F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65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MITO DI LICURGO - </a:t>
            </a:r>
            <a:r>
              <a:rPr lang="it-IT" i="1" dirty="0"/>
              <a:t>Piuttosto che pensare i propri ordinamenti in termini di lenta e graduale evoluzione, gli antichi avevano la tendenza a personalizzare i processi storici, attribuendo a una sola figura, spesso leggendaria, opere che avevano invece richiesto il contributo di molte generazioni.</a:t>
            </a:r>
          </a:p>
          <a:p>
            <a:r>
              <a:rPr lang="it-IT" dirty="0"/>
              <a:t>PERCHÉ SI PUÒ DIRE CHE SPARTA FOSSE OLIGARCHICA? Perché il potere era in mano a un migliaio di persone che imponeva la propria supremazia a una popolazione molto consistente ma di fatto esclusa da qualsiasi ruolo politico.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691A-C5BE-4DAE-87F9-C8553CA493F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31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691A-C5BE-4DAE-87F9-C8553CA493F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82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SISSIZI</a:t>
            </a:r>
            <a:r>
              <a:rPr lang="it-IT" dirty="0"/>
              <a:t>: Ogni spartiata sovvenzionava i pasti con una quota di prodotti che traeva dal proprio lotto di terreno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691A-C5BE-4DAE-87F9-C8553CA493F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1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DONNA DI TUTTI: secondo un’usanza spartana, la donna che si fosse dimostrata particolarmente feconda e capace di generare figli sani e forti doveva unirsi ad altri uomini oltre il marito. Nessuno teneva in considerazione la sua volontà o opinione in merito.</a:t>
            </a:r>
          </a:p>
          <a:p>
            <a:r>
              <a:rPr lang="it-IT" dirty="0"/>
              <a:t>SCANDALO DELLE DONNE NUDE: Dovevano gareggiare  nude nelle gare atletiche e questo generò negli altri greci l’idea che le donne spartane fossero spudorate e intemperanti sessualmente.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691A-C5BE-4DAE-87F9-C8553CA493F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04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E160C5-2911-479D-807C-5D2618604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Sparta, la città degli uguali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3DEA34-AF71-4A3D-9E34-7D616402B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di Storia 1</a:t>
            </a:r>
          </a:p>
        </p:txBody>
      </p:sp>
    </p:spTree>
    <p:extLst>
      <p:ext uri="{BB962C8B-B14F-4D97-AF65-F5344CB8AC3E}">
        <p14:creationId xmlns:p14="http://schemas.microsoft.com/office/powerpoint/2010/main" val="60871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D08039-6C4E-4870-9E3D-6218263DE9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B31D2E-CBC8-4C4A-917F-DCB48EAEB0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CF4F09-0D96-42BE-AE16-84AB4E0B56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6DE22-0EC4-474A-8665-766DC5D4C1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BBC6156-C608-4DD8-A888-F967DB8B77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822" r="2518"/>
          <a:stretch/>
        </p:blipFill>
        <p:spPr>
          <a:xfrm>
            <a:off x="7945150" y="1929783"/>
            <a:ext cx="3683001" cy="450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7CF78A6-9A5E-44BA-8421-D7426E93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La </a:t>
            </a:r>
            <a:r>
              <a:rPr lang="it-IT" dirty="0"/>
              <a:t>condizione</a:t>
            </a:r>
            <a:r>
              <a:rPr lang="en-US" dirty="0"/>
              <a:t> </a:t>
            </a:r>
            <a:r>
              <a:rPr lang="it-IT" dirty="0"/>
              <a:t>femminile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D6D112-696D-478D-9066-08A99BD59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180496"/>
            <a:ext cx="7225075" cy="162673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it-IT" sz="2000" dirty="0"/>
              <a:t>Per allevare figli forti, le donne dovevano:</a:t>
            </a:r>
          </a:p>
          <a:p>
            <a:r>
              <a:rPr lang="it-IT" sz="2000" dirty="0"/>
              <a:t>sviluppare armonicamente i loro corpi</a:t>
            </a:r>
          </a:p>
          <a:p>
            <a:r>
              <a:rPr lang="it-IT" sz="2000" dirty="0"/>
              <a:t>trasmettere i valori della città</a:t>
            </a:r>
          </a:p>
          <a:p>
            <a:r>
              <a:rPr lang="it-IT" sz="2000" dirty="0"/>
              <a:t>Fare attività ginniche e gare atletiche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5EE7504-8CF3-410D-A310-4843E979D44B}"/>
              </a:ext>
            </a:extLst>
          </p:cNvPr>
          <p:cNvSpPr/>
          <p:nvPr/>
        </p:nvSpPr>
        <p:spPr>
          <a:xfrm>
            <a:off x="5187142" y="3429000"/>
            <a:ext cx="2410691" cy="127600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Scandalo della nudità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6CF5727D-46F0-4C73-A4E1-BE49B817B9DC}"/>
              </a:ext>
            </a:extLst>
          </p:cNvPr>
          <p:cNvSpPr/>
          <p:nvPr/>
        </p:nvSpPr>
        <p:spPr>
          <a:xfrm>
            <a:off x="968158" y="3956858"/>
            <a:ext cx="877267" cy="74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75ADD70-BCA7-4A1C-9167-DAA40D897314}"/>
              </a:ext>
            </a:extLst>
          </p:cNvPr>
          <p:cNvSpPr/>
          <p:nvPr/>
        </p:nvSpPr>
        <p:spPr>
          <a:xfrm>
            <a:off x="440286" y="4871257"/>
            <a:ext cx="2768427" cy="1189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Sono più libere delle Ateniesi, ma non sono emancipate</a:t>
            </a:r>
          </a:p>
        </p:txBody>
      </p:sp>
    </p:spTree>
    <p:extLst>
      <p:ext uri="{BB962C8B-B14F-4D97-AF65-F5344CB8AC3E}">
        <p14:creationId xmlns:p14="http://schemas.microsoft.com/office/powerpoint/2010/main" val="33047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E160C5-2911-479D-807C-5D2618604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Sparta, la città degli uguali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3DEA34-AF71-4A3D-9E34-7D616402B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di Storia 1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AF92126-58DD-4DEC-9F03-3539FFB0D1C7}"/>
              </a:ext>
            </a:extLst>
          </p:cNvPr>
          <p:cNvSpPr/>
          <p:nvPr/>
        </p:nvSpPr>
        <p:spPr>
          <a:xfrm>
            <a:off x="4588625" y="3690851"/>
            <a:ext cx="2643448" cy="11970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0" dirty="0">
                <a:solidFill>
                  <a:schemeClr val="accent1"/>
                </a:solidFill>
              </a:rPr>
              <a:t>fine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A16E53D1-AF29-4196-8046-8B7308820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742" y="2189664"/>
            <a:ext cx="5017850" cy="443782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903B76E-C963-4A27-A75F-9511F6B3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 dirty="0"/>
              <a:t>Le origini storiche della </a:t>
            </a:r>
            <a:r>
              <a:rPr lang="it-IT" i="1" dirty="0"/>
              <a:t>polis</a:t>
            </a:r>
            <a:r>
              <a:rPr lang="it-IT" dirty="0"/>
              <a:t> spartana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4A259499-7994-49B6-B651-D1A3919F792E}"/>
              </a:ext>
            </a:extLst>
          </p:cNvPr>
          <p:cNvSpPr/>
          <p:nvPr/>
        </p:nvSpPr>
        <p:spPr>
          <a:xfrm>
            <a:off x="380408" y="2145505"/>
            <a:ext cx="6283842" cy="1013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Popolazioni di origine dorica XI secolo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0FA4660-55FC-4610-948A-FDFC04B9931F}"/>
              </a:ext>
            </a:extLst>
          </p:cNvPr>
          <p:cNvSpPr/>
          <p:nvPr/>
        </p:nvSpPr>
        <p:spPr>
          <a:xfrm>
            <a:off x="2266122" y="3194296"/>
            <a:ext cx="2584174" cy="14042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Peloponneso (meridionale) valle del fiume </a:t>
            </a:r>
            <a:r>
              <a:rPr lang="it-IT" dirty="0" err="1">
                <a:solidFill>
                  <a:schemeClr val="tx1"/>
                </a:solidFill>
              </a:rPr>
              <a:t>Eurota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Callout: linea con bordo e barra in risalto 10">
            <a:extLst>
              <a:ext uri="{FF2B5EF4-FFF2-40B4-BE49-F238E27FC236}">
                <a16:creationId xmlns:a16="http://schemas.microsoft.com/office/drawing/2014/main" id="{790ED629-A25A-4FB4-A233-C42183E18C6C}"/>
              </a:ext>
            </a:extLst>
          </p:cNvPr>
          <p:cNvSpPr/>
          <p:nvPr/>
        </p:nvSpPr>
        <p:spPr>
          <a:xfrm>
            <a:off x="5645426" y="3194296"/>
            <a:ext cx="1842052" cy="688591"/>
          </a:xfrm>
          <a:prstGeom prst="accentBorderCallout1">
            <a:avLst>
              <a:gd name="adj1" fmla="val 18750"/>
              <a:gd name="adj2" fmla="val -8333"/>
              <a:gd name="adj3" fmla="val 87984"/>
              <a:gd name="adj4" fmla="val -4367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Rocca micenea di LACEDEMONE*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381BA3C3-BFDD-4EF4-A08B-56FEB348D53F}"/>
              </a:ext>
            </a:extLst>
          </p:cNvPr>
          <p:cNvSpPr/>
          <p:nvPr/>
        </p:nvSpPr>
        <p:spPr>
          <a:xfrm>
            <a:off x="5414617" y="3906456"/>
            <a:ext cx="2266343" cy="60327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sinecismo</a:t>
            </a:r>
          </a:p>
        </p:txBody>
      </p:sp>
      <p:sp>
        <p:nvSpPr>
          <p:cNvPr id="13" name="Pentagono 12">
            <a:extLst>
              <a:ext uri="{FF2B5EF4-FFF2-40B4-BE49-F238E27FC236}">
                <a16:creationId xmlns:a16="http://schemas.microsoft.com/office/drawing/2014/main" id="{20FB646C-518F-47E1-862B-24E49A4E01B0}"/>
              </a:ext>
            </a:extLst>
          </p:cNvPr>
          <p:cNvSpPr/>
          <p:nvPr/>
        </p:nvSpPr>
        <p:spPr>
          <a:xfrm>
            <a:off x="5555554" y="4537647"/>
            <a:ext cx="2035534" cy="108484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SPARTA</a:t>
            </a:r>
            <a:endParaRPr lang="it-IT" dirty="0"/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2E5CB042-234E-424B-A1F0-B4183716892C}"/>
              </a:ext>
            </a:extLst>
          </p:cNvPr>
          <p:cNvSpPr/>
          <p:nvPr/>
        </p:nvSpPr>
        <p:spPr>
          <a:xfrm>
            <a:off x="4318782" y="4937760"/>
            <a:ext cx="1326644" cy="712643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VIII sec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C21E25F-67FA-49F7-8CB6-9AD3E2459FCF}"/>
              </a:ext>
            </a:extLst>
          </p:cNvPr>
          <p:cNvSpPr/>
          <p:nvPr/>
        </p:nvSpPr>
        <p:spPr>
          <a:xfrm>
            <a:off x="2096086" y="5047125"/>
            <a:ext cx="2152357" cy="439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LACONIA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3A44B2FD-6F72-4B89-B533-0C528E992902}"/>
              </a:ext>
            </a:extLst>
          </p:cNvPr>
          <p:cNvSpPr/>
          <p:nvPr/>
        </p:nvSpPr>
        <p:spPr>
          <a:xfrm>
            <a:off x="113765" y="5895858"/>
            <a:ext cx="2152357" cy="43927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MESSENIA</a:t>
            </a:r>
          </a:p>
        </p:txBody>
      </p:sp>
      <p:sp>
        <p:nvSpPr>
          <p:cNvPr id="17" name="Freccia a sinistra 16">
            <a:extLst>
              <a:ext uri="{FF2B5EF4-FFF2-40B4-BE49-F238E27FC236}">
                <a16:creationId xmlns:a16="http://schemas.microsoft.com/office/drawing/2014/main" id="{70243EBC-E4FF-42A1-8B90-27D3A556DD1A}"/>
              </a:ext>
            </a:extLst>
          </p:cNvPr>
          <p:cNvSpPr/>
          <p:nvPr/>
        </p:nvSpPr>
        <p:spPr>
          <a:xfrm>
            <a:off x="2063511" y="5742702"/>
            <a:ext cx="1326644" cy="712643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730-650 a.C.</a:t>
            </a:r>
          </a:p>
        </p:txBody>
      </p:sp>
      <p:sp>
        <p:nvSpPr>
          <p:cNvPr id="18" name="Esplosione: 8 punte 17">
            <a:extLst>
              <a:ext uri="{FF2B5EF4-FFF2-40B4-BE49-F238E27FC236}">
                <a16:creationId xmlns:a16="http://schemas.microsoft.com/office/drawing/2014/main" id="{A3CA3396-32E8-4626-B196-E9F1115EB031}"/>
              </a:ext>
            </a:extLst>
          </p:cNvPr>
          <p:cNvSpPr/>
          <p:nvPr/>
        </p:nvSpPr>
        <p:spPr>
          <a:xfrm>
            <a:off x="3247552" y="5542646"/>
            <a:ext cx="2362149" cy="1084844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Guerre messeniche</a:t>
            </a:r>
          </a:p>
        </p:txBody>
      </p:sp>
    </p:spTree>
    <p:extLst>
      <p:ext uri="{BB962C8B-B14F-4D97-AF65-F5344CB8AC3E}">
        <p14:creationId xmlns:p14="http://schemas.microsoft.com/office/powerpoint/2010/main" val="4151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ED5CF-8CD6-4FD0-A9A1-4C67320D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TRATTI FONDAMENTALI DI SPARTA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C16F638-9D15-4A06-8A31-F3592C296069}"/>
              </a:ext>
            </a:extLst>
          </p:cNvPr>
          <p:cNvSpPr/>
          <p:nvPr/>
        </p:nvSpPr>
        <p:spPr>
          <a:xfrm>
            <a:off x="1911928" y="2061556"/>
            <a:ext cx="8079970" cy="980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ESORDI NEL SEGNO DELLA GUERRA DERIVANO LE CARATTERISTICHE FONDAMENTALI DI SPARTA</a:t>
            </a:r>
          </a:p>
        </p:txBody>
      </p:sp>
      <p:sp>
        <p:nvSpPr>
          <p:cNvPr id="4" name="Callout: linea 3">
            <a:extLst>
              <a:ext uri="{FF2B5EF4-FFF2-40B4-BE49-F238E27FC236}">
                <a16:creationId xmlns:a16="http://schemas.microsoft.com/office/drawing/2014/main" id="{24EAACAE-C0E1-4C36-8C3F-44E54B6737DE}"/>
              </a:ext>
            </a:extLst>
          </p:cNvPr>
          <p:cNvSpPr/>
          <p:nvPr/>
        </p:nvSpPr>
        <p:spPr>
          <a:xfrm>
            <a:off x="748145" y="3429000"/>
            <a:ext cx="2177935" cy="610985"/>
          </a:xfrm>
          <a:prstGeom prst="borderCallout1">
            <a:avLst>
              <a:gd name="adj1" fmla="val -57441"/>
              <a:gd name="adj2" fmla="val 95484"/>
              <a:gd name="adj3" fmla="val -4507"/>
              <a:gd name="adj4" fmla="val 509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Organizzazione sociale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5F458CA-EEA2-4B85-8BBF-19957DA60393}"/>
              </a:ext>
            </a:extLst>
          </p:cNvPr>
          <p:cNvSpPr/>
          <p:nvPr/>
        </p:nvSpPr>
        <p:spPr>
          <a:xfrm>
            <a:off x="748145" y="4472247"/>
            <a:ext cx="2061557" cy="96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Rigida gerarchia</a:t>
            </a:r>
          </a:p>
        </p:txBody>
      </p:sp>
      <p:sp>
        <p:nvSpPr>
          <p:cNvPr id="6" name="Callout: linea 5">
            <a:extLst>
              <a:ext uri="{FF2B5EF4-FFF2-40B4-BE49-F238E27FC236}">
                <a16:creationId xmlns:a16="http://schemas.microsoft.com/office/drawing/2014/main" id="{73CDA1A0-98A6-4B4D-9430-2F324C58E0EF}"/>
              </a:ext>
            </a:extLst>
          </p:cNvPr>
          <p:cNvSpPr/>
          <p:nvPr/>
        </p:nvSpPr>
        <p:spPr>
          <a:xfrm>
            <a:off x="3300152" y="3429000"/>
            <a:ext cx="2177935" cy="610985"/>
          </a:xfrm>
          <a:prstGeom prst="borderCallout1">
            <a:avLst>
              <a:gd name="adj1" fmla="val -60162"/>
              <a:gd name="adj2" fmla="val 77163"/>
              <a:gd name="adj3" fmla="val -4507"/>
              <a:gd name="adj4" fmla="val 509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istituzioni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DDBE920-B8B9-452C-B8DB-93B28778C58F}"/>
              </a:ext>
            </a:extLst>
          </p:cNvPr>
          <p:cNvSpPr/>
          <p:nvPr/>
        </p:nvSpPr>
        <p:spPr>
          <a:xfrm>
            <a:off x="3300152" y="4472247"/>
            <a:ext cx="2061557" cy="96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forza e l’autorità dello stato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81FEA89-439F-4F03-8EA0-77515C116ABF}"/>
              </a:ext>
            </a:extLst>
          </p:cNvPr>
          <p:cNvSpPr/>
          <p:nvPr/>
        </p:nvSpPr>
        <p:spPr>
          <a:xfrm>
            <a:off x="3339580" y="4039985"/>
            <a:ext cx="2077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tese ad affermare la 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82ECF7E5-400C-4A54-B6AF-AF3218D39CC0}"/>
              </a:ext>
            </a:extLst>
          </p:cNvPr>
          <p:cNvSpPr/>
          <p:nvPr/>
        </p:nvSpPr>
        <p:spPr>
          <a:xfrm>
            <a:off x="6204065" y="3436275"/>
            <a:ext cx="2177935" cy="610985"/>
          </a:xfrm>
          <a:prstGeom prst="borderCallout1">
            <a:avLst>
              <a:gd name="adj1" fmla="val -68325"/>
              <a:gd name="adj2" fmla="val 41285"/>
              <a:gd name="adj3" fmla="val -4507"/>
              <a:gd name="adj4" fmla="val 509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cultura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9E5A742-63E7-46D0-A7ED-B227A57C902D}"/>
              </a:ext>
            </a:extLst>
          </p:cNvPr>
          <p:cNvSpPr/>
          <p:nvPr/>
        </p:nvSpPr>
        <p:spPr>
          <a:xfrm>
            <a:off x="6090702" y="4472247"/>
            <a:ext cx="2394067" cy="96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Disciplina e chiusura verso l’esterno</a:t>
            </a: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A31B950D-38C0-4CE4-BBC8-E21D8937AC28}"/>
              </a:ext>
            </a:extLst>
          </p:cNvPr>
          <p:cNvSpPr/>
          <p:nvPr/>
        </p:nvSpPr>
        <p:spPr>
          <a:xfrm>
            <a:off x="8656320" y="3446665"/>
            <a:ext cx="2177935" cy="610985"/>
          </a:xfrm>
          <a:prstGeom prst="borderCallout1">
            <a:avLst>
              <a:gd name="adj1" fmla="val -62883"/>
              <a:gd name="adj2" fmla="val 29072"/>
              <a:gd name="adj3" fmla="val -4507"/>
              <a:gd name="adj4" fmla="val 509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educazione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D60F25A-C69D-4765-826B-037DEAC77997}"/>
              </a:ext>
            </a:extLst>
          </p:cNvPr>
          <p:cNvSpPr/>
          <p:nvPr/>
        </p:nvSpPr>
        <p:spPr>
          <a:xfrm>
            <a:off x="8794864" y="4472247"/>
            <a:ext cx="2394067" cy="96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Formazione di una élite di cittadini-soldati</a:t>
            </a:r>
          </a:p>
        </p:txBody>
      </p:sp>
    </p:spTree>
    <p:extLst>
      <p:ext uri="{BB962C8B-B14F-4D97-AF65-F5344CB8AC3E}">
        <p14:creationId xmlns:p14="http://schemas.microsoft.com/office/powerpoint/2010/main" val="42000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2219968D-B6CC-415A-9D41-C649B979A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1" r="-3" b="-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FD433A-647D-4B08-AB3D-EE1D3F14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 dirty="0"/>
              <a:t>La struttura sociale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4A8A9E6-A579-4234-838F-9BEF8F570700}"/>
              </a:ext>
            </a:extLst>
          </p:cNvPr>
          <p:cNvSpPr/>
          <p:nvPr/>
        </p:nvSpPr>
        <p:spPr>
          <a:xfrm>
            <a:off x="5619404" y="2053883"/>
            <a:ext cx="5802283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SPARTIATI</a:t>
            </a:r>
            <a:endParaRPr lang="it-IT" dirty="0"/>
          </a:p>
          <a:p>
            <a:pPr algn="ctr"/>
            <a:r>
              <a:rPr lang="it-IT" dirty="0"/>
              <a:t>Gruppo dominante ristretto</a:t>
            </a:r>
          </a:p>
        </p:txBody>
      </p:sp>
      <p:sp>
        <p:nvSpPr>
          <p:cNvPr id="6" name="Callout: linea senza bordo 5">
            <a:extLst>
              <a:ext uri="{FF2B5EF4-FFF2-40B4-BE49-F238E27FC236}">
                <a16:creationId xmlns:a16="http://schemas.microsoft.com/office/drawing/2014/main" id="{931C9731-2FF8-4022-B255-1FAD0BDF95C0}"/>
              </a:ext>
            </a:extLst>
          </p:cNvPr>
          <p:cNvSpPr/>
          <p:nvPr/>
        </p:nvSpPr>
        <p:spPr>
          <a:xfrm>
            <a:off x="5619404" y="3075709"/>
            <a:ext cx="881149" cy="515389"/>
          </a:xfrm>
          <a:prstGeom prst="callout1">
            <a:avLst>
              <a:gd name="adj1" fmla="val 5847"/>
              <a:gd name="adj2" fmla="val 51126"/>
              <a:gd name="adj3" fmla="val -81048"/>
              <a:gd name="adj4" fmla="val 499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dorici</a:t>
            </a:r>
          </a:p>
        </p:txBody>
      </p:sp>
      <p:sp>
        <p:nvSpPr>
          <p:cNvPr id="11" name="Callout: linea senza bordo 10">
            <a:extLst>
              <a:ext uri="{FF2B5EF4-FFF2-40B4-BE49-F238E27FC236}">
                <a16:creationId xmlns:a16="http://schemas.microsoft.com/office/drawing/2014/main" id="{92713F8B-2E58-437A-BDDE-2E9E7BD6DEE1}"/>
              </a:ext>
            </a:extLst>
          </p:cNvPr>
          <p:cNvSpPr/>
          <p:nvPr/>
        </p:nvSpPr>
        <p:spPr>
          <a:xfrm>
            <a:off x="6583681" y="3091571"/>
            <a:ext cx="1230283" cy="515389"/>
          </a:xfrm>
          <a:prstGeom prst="callout1">
            <a:avLst>
              <a:gd name="adj1" fmla="val 5847"/>
              <a:gd name="adj2" fmla="val 51126"/>
              <a:gd name="adj3" fmla="val -81048"/>
              <a:gd name="adj4" fmla="val 499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>
                <a:solidFill>
                  <a:schemeClr val="tx1"/>
                </a:solidFill>
              </a:rPr>
              <a:t>homoioi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12" name="Callout: linea senza bordo 11">
            <a:extLst>
              <a:ext uri="{FF2B5EF4-FFF2-40B4-BE49-F238E27FC236}">
                <a16:creationId xmlns:a16="http://schemas.microsoft.com/office/drawing/2014/main" id="{A2C6E734-E44D-4F5F-9A18-2B60D3580F36}"/>
              </a:ext>
            </a:extLst>
          </p:cNvPr>
          <p:cNvSpPr/>
          <p:nvPr/>
        </p:nvSpPr>
        <p:spPr>
          <a:xfrm>
            <a:off x="7897092" y="3091571"/>
            <a:ext cx="1729047" cy="815411"/>
          </a:xfrm>
          <a:prstGeom prst="callout1">
            <a:avLst>
              <a:gd name="adj1" fmla="val 5847"/>
              <a:gd name="adj2" fmla="val 51126"/>
              <a:gd name="adj3" fmla="val -52503"/>
              <a:gd name="adj4" fmla="val 518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Lotto di terreno (coltivato dagli ILOTI)</a:t>
            </a:r>
          </a:p>
        </p:txBody>
      </p:sp>
      <p:sp>
        <p:nvSpPr>
          <p:cNvPr id="13" name="Callout: linea senza bordo 12">
            <a:extLst>
              <a:ext uri="{FF2B5EF4-FFF2-40B4-BE49-F238E27FC236}">
                <a16:creationId xmlns:a16="http://schemas.microsoft.com/office/drawing/2014/main" id="{397ED19B-241D-4F2C-9A15-177E1A9D4DC2}"/>
              </a:ext>
            </a:extLst>
          </p:cNvPr>
          <p:cNvSpPr/>
          <p:nvPr/>
        </p:nvSpPr>
        <p:spPr>
          <a:xfrm>
            <a:off x="9692639" y="3075709"/>
            <a:ext cx="1729047" cy="815411"/>
          </a:xfrm>
          <a:prstGeom prst="callout1">
            <a:avLst>
              <a:gd name="adj1" fmla="val 5847"/>
              <a:gd name="adj2" fmla="val 51126"/>
              <a:gd name="adj3" fmla="val -50464"/>
              <a:gd name="adj4" fmla="val 4899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Attività militare e politica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01343CB-C856-4921-B251-06A73EBE9600}"/>
              </a:ext>
            </a:extLst>
          </p:cNvPr>
          <p:cNvSpPr/>
          <p:nvPr/>
        </p:nvSpPr>
        <p:spPr>
          <a:xfrm>
            <a:off x="5744794" y="4281693"/>
            <a:ext cx="5802283" cy="6471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PERIECI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membri delle comunità autoctone </a:t>
            </a:r>
          </a:p>
        </p:txBody>
      </p:sp>
      <p:sp>
        <p:nvSpPr>
          <p:cNvPr id="15" name="Callout: linea senza bordo 14">
            <a:extLst>
              <a:ext uri="{FF2B5EF4-FFF2-40B4-BE49-F238E27FC236}">
                <a16:creationId xmlns:a16="http://schemas.microsoft.com/office/drawing/2014/main" id="{6A0D1F6C-E4E2-49DF-AC83-F37E6DD64991}"/>
              </a:ext>
            </a:extLst>
          </p:cNvPr>
          <p:cNvSpPr/>
          <p:nvPr/>
        </p:nvSpPr>
        <p:spPr>
          <a:xfrm>
            <a:off x="4675672" y="5171794"/>
            <a:ext cx="1621681" cy="515389"/>
          </a:xfrm>
          <a:prstGeom prst="callout1">
            <a:avLst>
              <a:gd name="adj1" fmla="val 5847"/>
              <a:gd name="adj2" fmla="val 51126"/>
              <a:gd name="adj3" fmla="val -81048"/>
              <a:gd name="adj4" fmla="val 643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Non dorici</a:t>
            </a:r>
          </a:p>
        </p:txBody>
      </p:sp>
      <p:sp>
        <p:nvSpPr>
          <p:cNvPr id="17" name="Callout: linea senza bordo 16">
            <a:extLst>
              <a:ext uri="{FF2B5EF4-FFF2-40B4-BE49-F238E27FC236}">
                <a16:creationId xmlns:a16="http://schemas.microsoft.com/office/drawing/2014/main" id="{549471E4-D5EA-47D4-82A2-AAA19291ECED}"/>
              </a:ext>
            </a:extLst>
          </p:cNvPr>
          <p:cNvSpPr/>
          <p:nvPr/>
        </p:nvSpPr>
        <p:spPr>
          <a:xfrm>
            <a:off x="6417035" y="5132167"/>
            <a:ext cx="2344580" cy="515389"/>
          </a:xfrm>
          <a:prstGeom prst="callout1">
            <a:avLst>
              <a:gd name="adj1" fmla="val 5847"/>
              <a:gd name="adj2" fmla="val 51126"/>
              <a:gd name="adj3" fmla="val -42338"/>
              <a:gd name="adj4" fmla="val 400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Terre, commercio e artigianato</a:t>
            </a:r>
          </a:p>
        </p:txBody>
      </p:sp>
      <p:sp>
        <p:nvSpPr>
          <p:cNvPr id="18" name="Callout: linea senza bordo 17">
            <a:extLst>
              <a:ext uri="{FF2B5EF4-FFF2-40B4-BE49-F238E27FC236}">
                <a16:creationId xmlns:a16="http://schemas.microsoft.com/office/drawing/2014/main" id="{0C1D614F-F4A1-46A9-B162-D9DA94991053}"/>
              </a:ext>
            </a:extLst>
          </p:cNvPr>
          <p:cNvSpPr/>
          <p:nvPr/>
        </p:nvSpPr>
        <p:spPr>
          <a:xfrm>
            <a:off x="8881297" y="5132167"/>
            <a:ext cx="1122915" cy="515389"/>
          </a:xfrm>
          <a:prstGeom prst="callout1">
            <a:avLst>
              <a:gd name="adj1" fmla="val 5847"/>
              <a:gd name="adj2" fmla="val 51126"/>
              <a:gd name="adj3" fmla="val -42338"/>
              <a:gd name="adj4" fmla="val 4699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Servizio militare</a:t>
            </a:r>
          </a:p>
        </p:txBody>
      </p:sp>
      <p:sp>
        <p:nvSpPr>
          <p:cNvPr id="19" name="Callout: linea senza bordo 18">
            <a:extLst>
              <a:ext uri="{FF2B5EF4-FFF2-40B4-BE49-F238E27FC236}">
                <a16:creationId xmlns:a16="http://schemas.microsoft.com/office/drawing/2014/main" id="{CB026BB7-0144-4C0C-9E6A-CC9E37C0F5DE}"/>
              </a:ext>
            </a:extLst>
          </p:cNvPr>
          <p:cNvSpPr/>
          <p:nvPr/>
        </p:nvSpPr>
        <p:spPr>
          <a:xfrm>
            <a:off x="10123894" y="5142044"/>
            <a:ext cx="1921949" cy="515389"/>
          </a:xfrm>
          <a:prstGeom prst="callout1">
            <a:avLst>
              <a:gd name="adj1" fmla="val 5847"/>
              <a:gd name="adj2" fmla="val 51126"/>
              <a:gd name="adj3" fmla="val -45564"/>
              <a:gd name="adj4" fmla="val 612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Non partecipano al governo</a:t>
            </a:r>
          </a:p>
        </p:txBody>
      </p:sp>
    </p:spTree>
    <p:extLst>
      <p:ext uri="{BB962C8B-B14F-4D97-AF65-F5344CB8AC3E}">
        <p14:creationId xmlns:p14="http://schemas.microsoft.com/office/powerpoint/2010/main" val="42348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llout: linea senza bordo 14">
            <a:extLst>
              <a:ext uri="{FF2B5EF4-FFF2-40B4-BE49-F238E27FC236}">
                <a16:creationId xmlns:a16="http://schemas.microsoft.com/office/drawing/2014/main" id="{6A0D1F6C-E4E2-49DF-AC83-F37E6DD64991}"/>
              </a:ext>
            </a:extLst>
          </p:cNvPr>
          <p:cNvSpPr/>
          <p:nvPr/>
        </p:nvSpPr>
        <p:spPr>
          <a:xfrm>
            <a:off x="8134497" y="4742386"/>
            <a:ext cx="1621681" cy="515389"/>
          </a:xfrm>
          <a:prstGeom prst="callout1">
            <a:avLst>
              <a:gd name="adj1" fmla="val 5847"/>
              <a:gd name="adj2" fmla="val 51126"/>
              <a:gd name="adj3" fmla="val -387500"/>
              <a:gd name="adj4" fmla="val -11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opliti</a:t>
            </a:r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2219968D-B6CC-415A-9D41-C649B979A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1" r="-3" b="-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FD433A-647D-4B08-AB3D-EE1D3F14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 dirty="0"/>
              <a:t>La struttura sociale: GLI ILOTI E LA Schiavitù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4A8A9E6-A579-4234-838F-9BEF8F570700}"/>
              </a:ext>
            </a:extLst>
          </p:cNvPr>
          <p:cNvSpPr/>
          <p:nvPr/>
        </p:nvSpPr>
        <p:spPr>
          <a:xfrm>
            <a:off x="5619404" y="2053883"/>
            <a:ext cx="5802283" cy="64711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ILOTI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schiavi</a:t>
            </a:r>
          </a:p>
        </p:txBody>
      </p:sp>
      <p:sp>
        <p:nvSpPr>
          <p:cNvPr id="6" name="Callout: linea senza bordo 5">
            <a:extLst>
              <a:ext uri="{FF2B5EF4-FFF2-40B4-BE49-F238E27FC236}">
                <a16:creationId xmlns:a16="http://schemas.microsoft.com/office/drawing/2014/main" id="{931C9731-2FF8-4022-B255-1FAD0BDF95C0}"/>
              </a:ext>
            </a:extLst>
          </p:cNvPr>
          <p:cNvSpPr/>
          <p:nvPr/>
        </p:nvSpPr>
        <p:spPr>
          <a:xfrm>
            <a:off x="5054138" y="3075709"/>
            <a:ext cx="1446416" cy="515389"/>
          </a:xfrm>
          <a:prstGeom prst="callout1">
            <a:avLst>
              <a:gd name="adj1" fmla="val 5847"/>
              <a:gd name="adj2" fmla="val 51126"/>
              <a:gd name="adj3" fmla="val -77822"/>
              <a:gd name="adj4" fmla="val 6076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Laconia</a:t>
            </a:r>
            <a:r>
              <a:rPr lang="it-IT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Messenia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Callout: linea senza bordo 10">
            <a:extLst>
              <a:ext uri="{FF2B5EF4-FFF2-40B4-BE49-F238E27FC236}">
                <a16:creationId xmlns:a16="http://schemas.microsoft.com/office/drawing/2014/main" id="{92713F8B-2E58-437A-BDDE-2E9E7BD6DEE1}"/>
              </a:ext>
            </a:extLst>
          </p:cNvPr>
          <p:cNvSpPr/>
          <p:nvPr/>
        </p:nvSpPr>
        <p:spPr>
          <a:xfrm>
            <a:off x="6583681" y="3091571"/>
            <a:ext cx="1230283" cy="515389"/>
          </a:xfrm>
          <a:prstGeom prst="callout1">
            <a:avLst>
              <a:gd name="adj1" fmla="val 5847"/>
              <a:gd name="adj2" fmla="val 51126"/>
              <a:gd name="adj3" fmla="val -81048"/>
              <a:gd name="adj4" fmla="val 4995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contadini</a:t>
            </a:r>
          </a:p>
        </p:txBody>
      </p:sp>
      <p:sp>
        <p:nvSpPr>
          <p:cNvPr id="12" name="Callout: linea senza bordo 11">
            <a:extLst>
              <a:ext uri="{FF2B5EF4-FFF2-40B4-BE49-F238E27FC236}">
                <a16:creationId xmlns:a16="http://schemas.microsoft.com/office/drawing/2014/main" id="{A2C6E734-E44D-4F5F-9A18-2B60D3580F36}"/>
              </a:ext>
            </a:extLst>
          </p:cNvPr>
          <p:cNvSpPr/>
          <p:nvPr/>
        </p:nvSpPr>
        <p:spPr>
          <a:xfrm>
            <a:off x="6231468" y="3865571"/>
            <a:ext cx="1729047" cy="515390"/>
          </a:xfrm>
          <a:prstGeom prst="callout1">
            <a:avLst>
              <a:gd name="adj1" fmla="val 5847"/>
              <a:gd name="adj2" fmla="val 51126"/>
              <a:gd name="adj3" fmla="val -52503"/>
              <a:gd name="adj4" fmla="val 5187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devono cedere ½ raccolto</a:t>
            </a:r>
          </a:p>
        </p:txBody>
      </p:sp>
      <p:sp>
        <p:nvSpPr>
          <p:cNvPr id="13" name="Callout: linea senza bordo 12">
            <a:extLst>
              <a:ext uri="{FF2B5EF4-FFF2-40B4-BE49-F238E27FC236}">
                <a16:creationId xmlns:a16="http://schemas.microsoft.com/office/drawing/2014/main" id="{397ED19B-241D-4F2C-9A15-177E1A9D4DC2}"/>
              </a:ext>
            </a:extLst>
          </p:cNvPr>
          <p:cNvSpPr/>
          <p:nvPr/>
        </p:nvSpPr>
        <p:spPr>
          <a:xfrm>
            <a:off x="7960515" y="3114365"/>
            <a:ext cx="1729047" cy="815411"/>
          </a:xfrm>
          <a:prstGeom prst="callout1">
            <a:avLst>
              <a:gd name="adj1" fmla="val 5847"/>
              <a:gd name="adj2" fmla="val 51126"/>
              <a:gd name="adj3" fmla="val -50464"/>
              <a:gd name="adj4" fmla="val 4899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Dure condizioni di vita</a:t>
            </a:r>
          </a:p>
        </p:txBody>
      </p:sp>
      <p:sp>
        <p:nvSpPr>
          <p:cNvPr id="16" name="Callout: linea senza bordo 15">
            <a:extLst>
              <a:ext uri="{FF2B5EF4-FFF2-40B4-BE49-F238E27FC236}">
                <a16:creationId xmlns:a16="http://schemas.microsoft.com/office/drawing/2014/main" id="{A40FE4B9-8B50-45EE-83EF-EE4ED300C55A}"/>
              </a:ext>
            </a:extLst>
          </p:cNvPr>
          <p:cNvSpPr/>
          <p:nvPr/>
        </p:nvSpPr>
        <p:spPr>
          <a:xfrm>
            <a:off x="9836113" y="3114365"/>
            <a:ext cx="1729047" cy="1557388"/>
          </a:xfrm>
          <a:prstGeom prst="callout1">
            <a:avLst>
              <a:gd name="adj1" fmla="val 5847"/>
              <a:gd name="adj2" fmla="val 51126"/>
              <a:gd name="adj3" fmla="val -29114"/>
              <a:gd name="adj4" fmla="val 2880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Sono considerati proprietà comune del ceto egemone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4C5F7287-4F0A-4345-8CE6-7038B72691ED}"/>
              </a:ext>
            </a:extLst>
          </p:cNvPr>
          <p:cNvSpPr/>
          <p:nvPr/>
        </p:nvSpPr>
        <p:spPr>
          <a:xfrm flipH="1">
            <a:off x="9389550" y="4671753"/>
            <a:ext cx="2622172" cy="66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Dal IV secolo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9E358908-E544-43EA-B619-F40F32D8B8D2}"/>
              </a:ext>
            </a:extLst>
          </p:cNvPr>
          <p:cNvSpPr/>
          <p:nvPr/>
        </p:nvSpPr>
        <p:spPr>
          <a:xfrm>
            <a:off x="8735979" y="5257775"/>
            <a:ext cx="418715" cy="381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AF148EB-DEEF-4A2D-B638-BB15643DF2C0}"/>
              </a:ext>
            </a:extLst>
          </p:cNvPr>
          <p:cNvSpPr/>
          <p:nvPr/>
        </p:nvSpPr>
        <p:spPr>
          <a:xfrm>
            <a:off x="7960515" y="5639369"/>
            <a:ext cx="2048009" cy="736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Libertà ma non diritti politici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0B9E239-204B-4C5F-A6D2-A4791C138AF1}"/>
              </a:ext>
            </a:extLst>
          </p:cNvPr>
          <p:cNvSpPr/>
          <p:nvPr/>
        </p:nvSpPr>
        <p:spPr>
          <a:xfrm>
            <a:off x="3976047" y="4713266"/>
            <a:ext cx="3059084" cy="177488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/>
              <a:t>Ogni anno gli efori «dichiarano guerra agli Iloti affinché fosse legittimo ucciderli»</a:t>
            </a:r>
          </a:p>
        </p:txBody>
      </p:sp>
    </p:spTree>
    <p:extLst>
      <p:ext uri="{BB962C8B-B14F-4D97-AF65-F5344CB8AC3E}">
        <p14:creationId xmlns:p14="http://schemas.microsoft.com/office/powerpoint/2010/main" val="12309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1" grpId="0" animBg="1"/>
      <p:bldP spid="12" grpId="0" animBg="1"/>
      <p:bldP spid="13" grpId="0" animBg="1"/>
      <p:bldP spid="16" grpId="0" animBg="1"/>
      <p:bldP spid="3" grpId="0" animBg="1"/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5B98D5-D340-4D0A-A415-8F0F794C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istituzioni politiche spartane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0ADEA29-2404-43AE-B75A-AC01CCE5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0183" t="27141" r="12181" b="10620"/>
          <a:stretch/>
        </p:blipFill>
        <p:spPr>
          <a:xfrm>
            <a:off x="3045228" y="1945120"/>
            <a:ext cx="8728365" cy="4515731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A4C1574-8861-48DF-BD88-D82403CDF076}"/>
              </a:ext>
            </a:extLst>
          </p:cNvPr>
          <p:cNvSpPr/>
          <p:nvPr/>
        </p:nvSpPr>
        <p:spPr>
          <a:xfrm>
            <a:off x="415636" y="1995055"/>
            <a:ext cx="2310939" cy="9883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Possono accedere solo gli SPARTIATI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0FA12A9-E494-412A-9DDB-4F894E18FC4A}"/>
              </a:ext>
            </a:extLst>
          </p:cNvPr>
          <p:cNvSpPr/>
          <p:nvPr/>
        </p:nvSpPr>
        <p:spPr>
          <a:xfrm>
            <a:off x="415636" y="3188833"/>
            <a:ext cx="2310939" cy="9883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Possono essere selezionati solo gli SPARTIATI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88C9CDC-BBEA-44CA-B7AD-9AE721593C53}"/>
              </a:ext>
            </a:extLst>
          </p:cNvPr>
          <p:cNvSpPr/>
          <p:nvPr/>
        </p:nvSpPr>
        <p:spPr>
          <a:xfrm>
            <a:off x="415636" y="4409353"/>
            <a:ext cx="2310939" cy="98833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 famiglie: AGIADI ed EURIPONTIDI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92A161C-DBF7-46B2-B8AF-064A0F79A11C}"/>
              </a:ext>
            </a:extLst>
          </p:cNvPr>
          <p:cNvSpPr/>
          <p:nvPr/>
        </p:nvSpPr>
        <p:spPr>
          <a:xfrm>
            <a:off x="9742516" y="2983387"/>
            <a:ext cx="1745673" cy="1023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825A467-DFED-4307-8299-818582E254AB}"/>
              </a:ext>
            </a:extLst>
          </p:cNvPr>
          <p:cNvSpPr/>
          <p:nvPr/>
        </p:nvSpPr>
        <p:spPr>
          <a:xfrm>
            <a:off x="4674523" y="4409353"/>
            <a:ext cx="2391295" cy="71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FEFDD9E-0B5C-4970-81F0-DEEA57F64C73}"/>
              </a:ext>
            </a:extLst>
          </p:cNvPr>
          <p:cNvSpPr/>
          <p:nvPr/>
        </p:nvSpPr>
        <p:spPr>
          <a:xfrm>
            <a:off x="7753003" y="1878117"/>
            <a:ext cx="3302924" cy="71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A7AFE84-70B1-4ABD-B3CF-E4D7FAA45E27}"/>
              </a:ext>
            </a:extLst>
          </p:cNvPr>
          <p:cNvSpPr/>
          <p:nvPr/>
        </p:nvSpPr>
        <p:spPr>
          <a:xfrm>
            <a:off x="7409410" y="3045722"/>
            <a:ext cx="1618212" cy="96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B40B3A4-4177-4488-A9B4-4008598EDD80}"/>
              </a:ext>
            </a:extLst>
          </p:cNvPr>
          <p:cNvSpPr/>
          <p:nvPr/>
        </p:nvSpPr>
        <p:spPr>
          <a:xfrm>
            <a:off x="4674523" y="3037420"/>
            <a:ext cx="2258292" cy="96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6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D08039-6C4E-4870-9E3D-6218263DE9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B31D2E-CBC8-4C4A-917F-DCB48EAEB0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CF4F09-0D96-42BE-AE16-84AB4E0B56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6DE22-0EC4-474A-8665-766DC5D4C1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ACF1B39-0A41-4F4A-B494-2763B0D32C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1882" b="2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935DD7A-A8D6-4EB5-AA99-52120375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L’origine mitica della legislazione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B479FA-8C2B-4AD1-9A8E-D3BDE3F8B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180497"/>
            <a:ext cx="7225075" cy="928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/>
              <a:t>LICURGO</a:t>
            </a:r>
            <a:r>
              <a:rPr lang="it-IT" dirty="0"/>
              <a:t> avrebbe redatto una costituzione ricevuta dall’Oracolo di Delfi cercando un equilibrio tra i poteri della </a:t>
            </a:r>
            <a:r>
              <a:rPr lang="it-IT" i="1" dirty="0"/>
              <a:t>polis </a:t>
            </a:r>
            <a:r>
              <a:rPr lang="it-IT" dirty="0"/>
              <a:t>(XI-VII secolo).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1E183A6-1C94-4083-9B72-2BC89BBBE766}"/>
              </a:ext>
            </a:extLst>
          </p:cNvPr>
          <p:cNvSpPr/>
          <p:nvPr/>
        </p:nvSpPr>
        <p:spPr>
          <a:xfrm>
            <a:off x="2753852" y="3108961"/>
            <a:ext cx="2975956" cy="12469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SPARTA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Costituzione mista?</a:t>
            </a:r>
          </a:p>
        </p:txBody>
      </p:sp>
      <p:sp>
        <p:nvSpPr>
          <p:cNvPr id="8" name="Callout: linea con bordo e barra in risalto 7">
            <a:extLst>
              <a:ext uri="{FF2B5EF4-FFF2-40B4-BE49-F238E27FC236}">
                <a16:creationId xmlns:a16="http://schemas.microsoft.com/office/drawing/2014/main" id="{2616CAF5-1A07-4038-AAF5-B1EEEAA0153E}"/>
              </a:ext>
            </a:extLst>
          </p:cNvPr>
          <p:cNvSpPr/>
          <p:nvPr/>
        </p:nvSpPr>
        <p:spPr>
          <a:xfrm>
            <a:off x="764772" y="4588625"/>
            <a:ext cx="1512916" cy="548640"/>
          </a:xfrm>
          <a:prstGeom prst="accentBorderCallout1">
            <a:avLst>
              <a:gd name="adj1" fmla="val 9659"/>
              <a:gd name="adj2" fmla="val 105953"/>
              <a:gd name="adj3" fmla="val -96590"/>
              <a:gd name="adj4" fmla="val 14518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monarchia</a:t>
            </a:r>
          </a:p>
        </p:txBody>
      </p:sp>
      <p:sp>
        <p:nvSpPr>
          <p:cNvPr id="14" name="Callout: linea con bordo e barra in risalto 13">
            <a:extLst>
              <a:ext uri="{FF2B5EF4-FFF2-40B4-BE49-F238E27FC236}">
                <a16:creationId xmlns:a16="http://schemas.microsoft.com/office/drawing/2014/main" id="{C95B1DF1-7ABE-4274-BBC0-61651ED4A355}"/>
              </a:ext>
            </a:extLst>
          </p:cNvPr>
          <p:cNvSpPr/>
          <p:nvPr/>
        </p:nvSpPr>
        <p:spPr>
          <a:xfrm>
            <a:off x="3383744" y="4588625"/>
            <a:ext cx="1512916" cy="548640"/>
          </a:xfrm>
          <a:prstGeom prst="accentBorderCallout1">
            <a:avLst>
              <a:gd name="adj1" fmla="val 18750"/>
              <a:gd name="adj2" fmla="val -8333"/>
              <a:gd name="adj3" fmla="val -51136"/>
              <a:gd name="adj4" fmla="val 892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aristocrazia</a:t>
            </a:r>
          </a:p>
        </p:txBody>
      </p:sp>
      <p:sp>
        <p:nvSpPr>
          <p:cNvPr id="16" name="Callout: linea con bordo e barra in risalto 15">
            <a:extLst>
              <a:ext uri="{FF2B5EF4-FFF2-40B4-BE49-F238E27FC236}">
                <a16:creationId xmlns:a16="http://schemas.microsoft.com/office/drawing/2014/main" id="{5D8DD9F5-6C49-4F74-B043-E6896B22BDF4}"/>
              </a:ext>
            </a:extLst>
          </p:cNvPr>
          <p:cNvSpPr/>
          <p:nvPr/>
        </p:nvSpPr>
        <p:spPr>
          <a:xfrm>
            <a:off x="5659659" y="4588625"/>
            <a:ext cx="1512916" cy="548640"/>
          </a:xfrm>
          <a:prstGeom prst="accentBorderCallout1">
            <a:avLst>
              <a:gd name="adj1" fmla="val 18750"/>
              <a:gd name="adj2" fmla="val -8333"/>
              <a:gd name="adj3" fmla="val -57197"/>
              <a:gd name="adj4" fmla="val -4712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democrazia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99051A8-D767-4EEC-9E5C-A26140AEC3AC}"/>
              </a:ext>
            </a:extLst>
          </p:cNvPr>
          <p:cNvSpPr/>
          <p:nvPr/>
        </p:nvSpPr>
        <p:spPr>
          <a:xfrm>
            <a:off x="1005841" y="5020887"/>
            <a:ext cx="1030778" cy="5486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382A45A-42EE-4A13-BE61-79143341ADD0}"/>
              </a:ext>
            </a:extLst>
          </p:cNvPr>
          <p:cNvSpPr/>
          <p:nvPr/>
        </p:nvSpPr>
        <p:spPr>
          <a:xfrm>
            <a:off x="3383744" y="5095701"/>
            <a:ext cx="1512916" cy="5486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>
                <a:solidFill>
                  <a:schemeClr val="tx1"/>
                </a:solidFill>
              </a:rPr>
              <a:t>gherusia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4CACD01-D04E-41E1-AF12-B3F99E4C1A50}"/>
              </a:ext>
            </a:extLst>
          </p:cNvPr>
          <p:cNvSpPr/>
          <p:nvPr/>
        </p:nvSpPr>
        <p:spPr>
          <a:xfrm>
            <a:off x="5659659" y="5020887"/>
            <a:ext cx="1512916" cy="5486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>
                <a:solidFill>
                  <a:schemeClr val="tx1"/>
                </a:solidFill>
              </a:rPr>
              <a:t>apella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9D8285E-2DE0-4660-B0C8-1224EB58001B}"/>
              </a:ext>
            </a:extLst>
          </p:cNvPr>
          <p:cNvSpPr/>
          <p:nvPr/>
        </p:nvSpPr>
        <p:spPr>
          <a:xfrm>
            <a:off x="764772" y="5902036"/>
            <a:ext cx="6666806" cy="714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Organizzazione politica OLIGARCHICA</a:t>
            </a:r>
          </a:p>
        </p:txBody>
      </p:sp>
    </p:spTree>
    <p:extLst>
      <p:ext uri="{BB962C8B-B14F-4D97-AF65-F5344CB8AC3E}">
        <p14:creationId xmlns:p14="http://schemas.microsoft.com/office/powerpoint/2010/main" val="40386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  <p:bldP spid="14" grpId="0" animBg="1"/>
      <p:bldP spid="16" grpId="0" animBg="1"/>
      <p:bldP spid="9" grpId="0" animBg="1"/>
      <p:bldP spid="18" grpId="0" animBg="1"/>
      <p:bldP spid="1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4">
            <a:extLst>
              <a:ext uri="{FF2B5EF4-FFF2-40B4-BE49-F238E27FC236}">
                <a16:creationId xmlns:a16="http://schemas.microsoft.com/office/drawing/2014/main" id="{CC28C164-1F36-430F-B81A-7B017F8F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300" y="83661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4000" b="1" dirty="0">
                <a:solidFill>
                  <a:srgbClr val="FFC54E"/>
                </a:solidFill>
              </a:rPr>
              <a:t>Il sistema oligarchico spartano</a:t>
            </a:r>
            <a:endParaRPr lang="it-IT" altLang="it-IT" sz="3600" b="1" dirty="0">
              <a:solidFill>
                <a:srgbClr val="FFC54E"/>
              </a:solidFill>
            </a:endParaRPr>
          </a:p>
        </p:txBody>
      </p:sp>
      <p:sp>
        <p:nvSpPr>
          <p:cNvPr id="26630" name="Ovale 44">
            <a:extLst>
              <a:ext uri="{FF2B5EF4-FFF2-40B4-BE49-F238E27FC236}">
                <a16:creationId xmlns:a16="http://schemas.microsoft.com/office/drawing/2014/main" id="{D14D8114-20ED-41A8-B530-781EE7A6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79673"/>
            <a:ext cx="2514600" cy="1428214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ristretta cerchia di spartiati</a:t>
            </a:r>
          </a:p>
        </p:txBody>
      </p:sp>
      <p:sp>
        <p:nvSpPr>
          <p:cNvPr id="26631" name="CasellaDiTesto 45">
            <a:extLst>
              <a:ext uri="{FF2B5EF4-FFF2-40B4-BE49-F238E27FC236}">
                <a16:creationId xmlns:a16="http://schemas.microsoft.com/office/drawing/2014/main" id="{F0AFD716-ED25-4ECB-A603-778E8FFB5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996" y="3831881"/>
            <a:ext cx="30480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8000"/>
            </a:solidFill>
            <a:round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dirty="0"/>
              <a:t>la vita in comune</a:t>
            </a:r>
          </a:p>
        </p:txBody>
      </p:sp>
      <p:sp>
        <p:nvSpPr>
          <p:cNvPr id="26632" name="CasellaDiTesto 46">
            <a:extLst>
              <a:ext uri="{FF2B5EF4-FFF2-40B4-BE49-F238E27FC236}">
                <a16:creationId xmlns:a16="http://schemas.microsoft.com/office/drawing/2014/main" id="{355ECF2B-5816-4401-9D06-215AC2460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463" y="4387972"/>
            <a:ext cx="304323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6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it-IT" altLang="it-IT" sz="1600" dirty="0"/>
              <a:t> due re</a:t>
            </a:r>
          </a:p>
        </p:txBody>
      </p:sp>
      <p:sp>
        <p:nvSpPr>
          <p:cNvPr id="26633" name="CasellaDiTesto 47">
            <a:extLst>
              <a:ext uri="{FF2B5EF4-FFF2-40B4-BE49-F238E27FC236}">
                <a16:creationId xmlns:a16="http://schemas.microsoft.com/office/drawing/2014/main" id="{69BE2B0F-C5ED-4C84-9B3E-FB992A71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88" y="4794828"/>
            <a:ext cx="110523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it-IT" altLang="it-IT" sz="1600" dirty="0"/>
              <a:t> perieci</a:t>
            </a:r>
          </a:p>
        </p:txBody>
      </p:sp>
      <p:cxnSp>
        <p:nvCxnSpPr>
          <p:cNvPr id="26634" name="Connettore 2 49">
            <a:extLst>
              <a:ext uri="{FF2B5EF4-FFF2-40B4-BE49-F238E27FC236}">
                <a16:creationId xmlns:a16="http://schemas.microsoft.com/office/drawing/2014/main" id="{E11A9F54-6D9A-42B5-9CD7-C02912552FEC}"/>
              </a:ext>
            </a:extLst>
          </p:cNvPr>
          <p:cNvCxnSpPr>
            <a:cxnSpLocks noChangeShapeType="1"/>
            <a:stCxn id="26630" idx="6"/>
          </p:cNvCxnSpPr>
          <p:nvPr/>
        </p:nvCxnSpPr>
        <p:spPr bwMode="auto">
          <a:xfrm>
            <a:off x="2895600" y="3125469"/>
            <a:ext cx="2286000" cy="3491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Connettore 2 51">
            <a:extLst>
              <a:ext uri="{FF2B5EF4-FFF2-40B4-BE49-F238E27FC236}">
                <a16:creationId xmlns:a16="http://schemas.microsoft.com/office/drawing/2014/main" id="{0F68BF85-077D-4340-A900-37BD3A972868}"/>
              </a:ext>
            </a:extLst>
          </p:cNvPr>
          <p:cNvCxnSpPr>
            <a:cxnSpLocks noChangeShapeType="1"/>
            <a:stCxn id="24" idx="1"/>
            <a:endCxn id="26630" idx="5"/>
          </p:cNvCxnSpPr>
          <p:nvPr/>
        </p:nvCxnSpPr>
        <p:spPr bwMode="auto">
          <a:xfrm flipH="1" flipV="1">
            <a:off x="2527345" y="3698730"/>
            <a:ext cx="2171118" cy="1910320"/>
          </a:xfrm>
          <a:prstGeom prst="straightConnector1">
            <a:avLst/>
          </a:prstGeom>
          <a:noFill/>
          <a:ln w="57150">
            <a:solidFill>
              <a:schemeClr val="accent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Connettore 2 53">
            <a:extLst>
              <a:ext uri="{FF2B5EF4-FFF2-40B4-BE49-F238E27FC236}">
                <a16:creationId xmlns:a16="http://schemas.microsoft.com/office/drawing/2014/main" id="{9DAD818F-A9AB-409A-8744-997F77D60D8A}"/>
              </a:ext>
            </a:extLst>
          </p:cNvPr>
          <p:cNvCxnSpPr>
            <a:cxnSpLocks noChangeShapeType="1"/>
            <a:stCxn id="26630" idx="4"/>
          </p:cNvCxnSpPr>
          <p:nvPr/>
        </p:nvCxnSpPr>
        <p:spPr bwMode="auto">
          <a:xfrm>
            <a:off x="1638300" y="3907887"/>
            <a:ext cx="0" cy="881966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CasellaDiTesto 54">
            <a:extLst>
              <a:ext uri="{FF2B5EF4-FFF2-40B4-BE49-F238E27FC236}">
                <a16:creationId xmlns:a16="http://schemas.microsoft.com/office/drawing/2014/main" id="{4165730B-F86B-42E8-AF14-8ADEDE25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08273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condivide</a:t>
            </a:r>
            <a:endParaRPr lang="it-IT" alt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6638" name="CasellaDiTesto 55">
            <a:extLst>
              <a:ext uri="{FF2B5EF4-FFF2-40B4-BE49-F238E27FC236}">
                <a16:creationId xmlns:a16="http://schemas.microsoft.com/office/drawing/2014/main" id="{36885A30-B85D-4FD8-85FA-ABD66E77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47" y="4067547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domina su</a:t>
            </a:r>
          </a:p>
        </p:txBody>
      </p:sp>
      <p:sp>
        <p:nvSpPr>
          <p:cNvPr id="26639" name="CasellaDiTesto 56">
            <a:extLst>
              <a:ext uri="{FF2B5EF4-FFF2-40B4-BE49-F238E27FC236}">
                <a16:creationId xmlns:a16="http://schemas.microsoft.com/office/drawing/2014/main" id="{A6BABB80-711F-496E-8754-4CD2190C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463" y="4499772"/>
            <a:ext cx="15240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è governata da</a:t>
            </a:r>
          </a:p>
        </p:txBody>
      </p:sp>
      <p:sp>
        <p:nvSpPr>
          <p:cNvPr id="16" name="CasellaDiTesto 45">
            <a:extLst>
              <a:ext uri="{FF2B5EF4-FFF2-40B4-BE49-F238E27FC236}">
                <a16:creationId xmlns:a16="http://schemas.microsoft.com/office/drawing/2014/main" id="{98C9C94E-C100-46A2-901F-41E0C77A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236" y="2004496"/>
            <a:ext cx="30480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it-IT" altLang="it-IT" sz="1600" dirty="0"/>
              <a:t> i diritti politici</a:t>
            </a:r>
          </a:p>
        </p:txBody>
      </p:sp>
      <p:sp>
        <p:nvSpPr>
          <p:cNvPr id="17" name="CasellaDiTesto 45">
            <a:extLst>
              <a:ext uri="{FF2B5EF4-FFF2-40B4-BE49-F238E27FC236}">
                <a16:creationId xmlns:a16="http://schemas.microsoft.com/office/drawing/2014/main" id="{2B60F5F9-01B0-4489-9225-9BA854D86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236" y="2437468"/>
            <a:ext cx="30480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it-IT" altLang="it-IT" sz="1600" dirty="0"/>
              <a:t> la stessa ricchezza</a:t>
            </a:r>
          </a:p>
        </p:txBody>
      </p:sp>
      <p:sp>
        <p:nvSpPr>
          <p:cNvPr id="18" name="CasellaDiTesto 45">
            <a:extLst>
              <a:ext uri="{FF2B5EF4-FFF2-40B4-BE49-F238E27FC236}">
                <a16:creationId xmlns:a16="http://schemas.microsoft.com/office/drawing/2014/main" id="{B7873CEA-E30C-4CAC-9419-1D7B72B5A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236" y="2903800"/>
            <a:ext cx="30480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it-IT" altLang="it-IT" sz="1600" dirty="0"/>
              <a:t> il servizio allo stato</a:t>
            </a:r>
          </a:p>
        </p:txBody>
      </p:sp>
      <p:sp>
        <p:nvSpPr>
          <p:cNvPr id="19" name="CasellaDiTesto 45">
            <a:extLst>
              <a:ext uri="{FF2B5EF4-FFF2-40B4-BE49-F238E27FC236}">
                <a16:creationId xmlns:a16="http://schemas.microsoft.com/office/drawing/2014/main" id="{00C845D3-6B09-45B6-91EF-333EDCD09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996" y="3370132"/>
            <a:ext cx="373287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it-IT" altLang="it-IT" sz="1600" dirty="0"/>
              <a:t> un’</a:t>
            </a:r>
            <a:r>
              <a:rPr lang="it-IT" altLang="ja-JP" sz="1600" dirty="0"/>
              <a:t>educazione gestita dallo stato</a:t>
            </a:r>
          </a:p>
        </p:txBody>
      </p:sp>
      <p:sp>
        <p:nvSpPr>
          <p:cNvPr id="23" name="CasellaDiTesto 46">
            <a:extLst>
              <a:ext uri="{FF2B5EF4-FFF2-40B4-BE49-F238E27FC236}">
                <a16:creationId xmlns:a16="http://schemas.microsoft.com/office/drawing/2014/main" id="{09C8D43C-F95C-433B-A919-0F8A2968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463" y="6021384"/>
            <a:ext cx="304323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6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it-IT" altLang="it-IT" sz="1600" dirty="0"/>
              <a:t> l’</a:t>
            </a:r>
            <a:r>
              <a:rPr lang="it-IT" altLang="ja-JP" sz="1600" dirty="0"/>
              <a:t>assemblea </a:t>
            </a:r>
            <a:r>
              <a:rPr lang="it-IT" altLang="ja-JP" sz="1400" dirty="0"/>
              <a:t>(</a:t>
            </a:r>
            <a:r>
              <a:rPr lang="it-IT" altLang="ja-JP" sz="1400" i="1" dirty="0" err="1"/>
              <a:t>apèlla</a:t>
            </a:r>
            <a:r>
              <a:rPr lang="it-IT" altLang="ja-JP" sz="1400" dirty="0"/>
              <a:t>) </a:t>
            </a:r>
            <a:br>
              <a:rPr lang="it-IT" altLang="ja-JP" sz="1400" dirty="0"/>
            </a:br>
            <a:r>
              <a:rPr lang="it-IT" altLang="ja-JP" sz="1600" dirty="0"/>
              <a:t>ha poteri solo consultivi</a:t>
            </a:r>
            <a:endParaRPr lang="it-IT" altLang="it-IT" sz="1600" dirty="0"/>
          </a:p>
        </p:txBody>
      </p:sp>
      <p:sp>
        <p:nvSpPr>
          <p:cNvPr id="24" name="CasellaDiTesto 46">
            <a:extLst>
              <a:ext uri="{FF2B5EF4-FFF2-40B4-BE49-F238E27FC236}">
                <a16:creationId xmlns:a16="http://schemas.microsoft.com/office/drawing/2014/main" id="{142CBC9A-67AE-4BAE-9F6D-70B9E30C7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463" y="5332051"/>
            <a:ext cx="3048000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6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it-IT" altLang="it-IT" sz="1600" i="1" dirty="0"/>
              <a:t> </a:t>
            </a:r>
            <a:r>
              <a:rPr lang="it-IT" altLang="it-IT" sz="1600" i="1" dirty="0" err="1"/>
              <a:t>gherusìa</a:t>
            </a:r>
            <a:r>
              <a:rPr lang="it-IT" altLang="it-IT" sz="1600" dirty="0"/>
              <a:t>               </a:t>
            </a:r>
            <a:r>
              <a:rPr lang="it-IT" altLang="it-IT" sz="1400" dirty="0"/>
              <a:t>(consiglio degli anziani)</a:t>
            </a:r>
            <a:endParaRPr lang="it-IT" altLang="it-IT" sz="1600" dirty="0"/>
          </a:p>
        </p:txBody>
      </p:sp>
      <p:sp>
        <p:nvSpPr>
          <p:cNvPr id="25" name="CasellaDiTesto 46">
            <a:extLst>
              <a:ext uri="{FF2B5EF4-FFF2-40B4-BE49-F238E27FC236}">
                <a16:creationId xmlns:a16="http://schemas.microsoft.com/office/drawing/2014/main" id="{675EEF4C-FA76-438D-BCC0-DF9D3FAA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58" y="4856960"/>
            <a:ext cx="301890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6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it-IT" altLang="it-IT" sz="1600" dirty="0"/>
              <a:t> cinque </a:t>
            </a:r>
            <a:r>
              <a:rPr lang="it-IT" altLang="it-IT" sz="1600" dirty="0" err="1"/>
              <a:t>èfori</a:t>
            </a:r>
            <a:r>
              <a:rPr lang="it-IT" altLang="it-IT" sz="1600" dirty="0"/>
              <a:t> </a:t>
            </a:r>
            <a:r>
              <a:rPr lang="it-IT" altLang="it-IT" sz="1400" dirty="0"/>
              <a:t>(</a:t>
            </a:r>
            <a:r>
              <a:rPr lang="it-IT" altLang="ja-JP" sz="1400" dirty="0"/>
              <a:t>sorveglianti)</a:t>
            </a:r>
          </a:p>
        </p:txBody>
      </p:sp>
      <p:sp>
        <p:nvSpPr>
          <p:cNvPr id="28" name="CasellaDiTesto 47">
            <a:extLst>
              <a:ext uri="{FF2B5EF4-FFF2-40B4-BE49-F238E27FC236}">
                <a16:creationId xmlns:a16="http://schemas.microsoft.com/office/drawing/2014/main" id="{7541C027-4760-4EC0-ACF9-B10C1CEB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064" y="4789853"/>
            <a:ext cx="85496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50000"/>
              </a:spcBef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it-IT" altLang="it-IT" sz="1600" dirty="0"/>
              <a:t>  iloti</a:t>
            </a:r>
          </a:p>
        </p:txBody>
      </p:sp>
    </p:spTree>
    <p:extLst>
      <p:ext uri="{BB962C8B-B14F-4D97-AF65-F5344CB8AC3E}">
        <p14:creationId xmlns:p14="http://schemas.microsoft.com/office/powerpoint/2010/main" val="2839369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3" grpId="0" animBg="1"/>
      <p:bldP spid="26637" grpId="0"/>
      <p:bldP spid="26638" grpId="0" animBg="1"/>
      <p:bldP spid="26639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8323C0-EB44-4A76-B36F-F050C97B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L’educazione dei giovani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11B192-E971-4499-837D-F1C102195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5422390" cy="864332"/>
          </a:xfrm>
        </p:spPr>
        <p:txBody>
          <a:bodyPr/>
          <a:lstStyle/>
          <a:p>
            <a:r>
              <a:rPr lang="it-IT" sz="2000" dirty="0"/>
              <a:t>Sparta viene ricordata per l’originalità del sistema educativo</a:t>
            </a:r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FD86F8F-477F-4A2B-A386-0E3B28FC8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8075" y="2708767"/>
            <a:ext cx="5422900" cy="2670778"/>
          </a:xfr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A275FAB-C206-49E0-AEA8-9727BE2059FD}"/>
              </a:ext>
            </a:extLst>
          </p:cNvPr>
          <p:cNvSpPr/>
          <p:nvPr/>
        </p:nvSpPr>
        <p:spPr>
          <a:xfrm>
            <a:off x="6188075" y="2228004"/>
            <a:ext cx="1359881" cy="315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austerità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B029E4D-4F52-4D08-AD13-CA49F22DCEB2}"/>
              </a:ext>
            </a:extLst>
          </p:cNvPr>
          <p:cNvSpPr/>
          <p:nvPr/>
        </p:nvSpPr>
        <p:spPr>
          <a:xfrm>
            <a:off x="8268420" y="2228002"/>
            <a:ext cx="1359881" cy="315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severità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A75D26D-DA06-49CF-AA14-068C1F6DCBC8}"/>
              </a:ext>
            </a:extLst>
          </p:cNvPr>
          <p:cNvSpPr/>
          <p:nvPr/>
        </p:nvSpPr>
        <p:spPr>
          <a:xfrm>
            <a:off x="10250926" y="2228002"/>
            <a:ext cx="1359881" cy="315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essenzialità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C7B6494-6673-4CF0-AC50-2733DB0BFA7D}"/>
              </a:ext>
            </a:extLst>
          </p:cNvPr>
          <p:cNvSpPr/>
          <p:nvPr/>
        </p:nvSpPr>
        <p:spPr>
          <a:xfrm>
            <a:off x="456044" y="4924004"/>
            <a:ext cx="2479503" cy="677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Allevare / abbandonare</a:t>
            </a:r>
          </a:p>
        </p:txBody>
      </p:sp>
      <p:sp>
        <p:nvSpPr>
          <p:cNvPr id="13" name="Callout: freccia in giù 12">
            <a:extLst>
              <a:ext uri="{FF2B5EF4-FFF2-40B4-BE49-F238E27FC236}">
                <a16:creationId xmlns:a16="http://schemas.microsoft.com/office/drawing/2014/main" id="{30CDEF5E-C5C6-4834-8F4E-381D806BB452}"/>
              </a:ext>
            </a:extLst>
          </p:cNvPr>
          <p:cNvSpPr/>
          <p:nvPr/>
        </p:nvSpPr>
        <p:spPr>
          <a:xfrm>
            <a:off x="456044" y="3058203"/>
            <a:ext cx="2479503" cy="864332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ANZIANI DELLA TRIBÙ</a:t>
            </a:r>
          </a:p>
        </p:txBody>
      </p:sp>
      <p:sp>
        <p:nvSpPr>
          <p:cNvPr id="14" name="Callout: freccia in giù 13">
            <a:extLst>
              <a:ext uri="{FF2B5EF4-FFF2-40B4-BE49-F238E27FC236}">
                <a16:creationId xmlns:a16="http://schemas.microsoft.com/office/drawing/2014/main" id="{14904614-83C5-450F-BE40-1B57A9E4BF91}"/>
              </a:ext>
            </a:extLst>
          </p:cNvPr>
          <p:cNvSpPr/>
          <p:nvPr/>
        </p:nvSpPr>
        <p:spPr>
          <a:xfrm>
            <a:off x="456044" y="3966164"/>
            <a:ext cx="2479503" cy="864332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Selezione dei neonati</a:t>
            </a:r>
          </a:p>
          <a:p>
            <a:pPr algn="ctr"/>
            <a:r>
              <a:rPr lang="it-IT" dirty="0"/>
              <a:t>(perfezione)</a:t>
            </a:r>
          </a:p>
        </p:txBody>
      </p:sp>
      <p:sp>
        <p:nvSpPr>
          <p:cNvPr id="15" name="Callout: freccia in giù 14">
            <a:extLst>
              <a:ext uri="{FF2B5EF4-FFF2-40B4-BE49-F238E27FC236}">
                <a16:creationId xmlns:a16="http://schemas.microsoft.com/office/drawing/2014/main" id="{8D121929-A8F1-4326-BF9C-B97BE966FFC0}"/>
              </a:ext>
            </a:extLst>
          </p:cNvPr>
          <p:cNvSpPr/>
          <p:nvPr/>
        </p:nvSpPr>
        <p:spPr>
          <a:xfrm>
            <a:off x="3120039" y="3049890"/>
            <a:ext cx="2479503" cy="864332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PAIDONÒMOS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125FFF3C-3126-40C1-942B-B9778E974476}"/>
              </a:ext>
            </a:extLst>
          </p:cNvPr>
          <p:cNvSpPr/>
          <p:nvPr/>
        </p:nvSpPr>
        <p:spPr>
          <a:xfrm>
            <a:off x="3120038" y="5848159"/>
            <a:ext cx="2479503" cy="702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Individui adatti alla guerra</a:t>
            </a:r>
          </a:p>
        </p:txBody>
      </p: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C3A23777-429C-466B-A6B2-E4A74B745620}"/>
              </a:ext>
            </a:extLst>
          </p:cNvPr>
          <p:cNvSpPr/>
          <p:nvPr/>
        </p:nvSpPr>
        <p:spPr>
          <a:xfrm>
            <a:off x="3120038" y="3986947"/>
            <a:ext cx="2479503" cy="864332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Educa i ragazzi dai 7 ai 20 anni</a:t>
            </a:r>
          </a:p>
        </p:txBody>
      </p:sp>
      <p:sp>
        <p:nvSpPr>
          <p:cNvPr id="18" name="Callout: freccia in giù 17">
            <a:extLst>
              <a:ext uri="{FF2B5EF4-FFF2-40B4-BE49-F238E27FC236}">
                <a16:creationId xmlns:a16="http://schemas.microsoft.com/office/drawing/2014/main" id="{803BFC10-5430-419F-BC31-F3E1FF2713E9}"/>
              </a:ext>
            </a:extLst>
          </p:cNvPr>
          <p:cNvSpPr/>
          <p:nvPr/>
        </p:nvSpPr>
        <p:spPr>
          <a:xfrm>
            <a:off x="3120037" y="4917553"/>
            <a:ext cx="2479503" cy="864332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Virtù civiche e militari</a:t>
            </a:r>
          </a:p>
        </p:txBody>
      </p:sp>
      <p:sp>
        <p:nvSpPr>
          <p:cNvPr id="19" name="Callout: linea con bordo e barra in risalto 18">
            <a:extLst>
              <a:ext uri="{FF2B5EF4-FFF2-40B4-BE49-F238E27FC236}">
                <a16:creationId xmlns:a16="http://schemas.microsoft.com/office/drawing/2014/main" id="{CDA2E4A5-D693-412A-878E-87B8F1E567AD}"/>
              </a:ext>
            </a:extLst>
          </p:cNvPr>
          <p:cNvSpPr/>
          <p:nvPr/>
        </p:nvSpPr>
        <p:spPr>
          <a:xfrm>
            <a:off x="6188075" y="5527224"/>
            <a:ext cx="2760286" cy="320935"/>
          </a:xfrm>
          <a:prstGeom prst="accentBorderCallout1">
            <a:avLst>
              <a:gd name="adj1" fmla="val 18751"/>
              <a:gd name="adj2" fmla="val -3231"/>
              <a:gd name="adj3" fmla="val 216106"/>
              <a:gd name="adj4" fmla="val -255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>
                <a:solidFill>
                  <a:schemeClr val="tx1"/>
                </a:solidFill>
              </a:rPr>
              <a:t>Krypteia</a:t>
            </a:r>
            <a:r>
              <a:rPr lang="it-IT" i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(verifica finale)</a:t>
            </a:r>
          </a:p>
        </p:txBody>
      </p:sp>
      <p:sp>
        <p:nvSpPr>
          <p:cNvPr id="20" name="Callout: linea con bordo e barra in risalto 19">
            <a:extLst>
              <a:ext uri="{FF2B5EF4-FFF2-40B4-BE49-F238E27FC236}">
                <a16:creationId xmlns:a16="http://schemas.microsoft.com/office/drawing/2014/main" id="{640111AB-E43D-4ADD-B2EA-FD0403E0C10A}"/>
              </a:ext>
            </a:extLst>
          </p:cNvPr>
          <p:cNvSpPr/>
          <p:nvPr/>
        </p:nvSpPr>
        <p:spPr>
          <a:xfrm>
            <a:off x="6188075" y="5950273"/>
            <a:ext cx="2760286" cy="628507"/>
          </a:xfrm>
          <a:prstGeom prst="accentBorderCallout1">
            <a:avLst>
              <a:gd name="adj1" fmla="val 18751"/>
              <a:gd name="adj2" fmla="val -3231"/>
              <a:gd name="adj3" fmla="val 51329"/>
              <a:gd name="adj4" fmla="val -225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>
                <a:solidFill>
                  <a:schemeClr val="tx1"/>
                </a:solidFill>
              </a:rPr>
              <a:t>Sissizi</a:t>
            </a:r>
            <a:r>
              <a:rPr lang="it-IT" i="1" dirty="0">
                <a:solidFill>
                  <a:schemeClr val="tx1"/>
                </a:solidFill>
              </a:rPr>
              <a:t> (</a:t>
            </a:r>
            <a:r>
              <a:rPr lang="it-IT" dirty="0">
                <a:solidFill>
                  <a:schemeClr val="tx1"/>
                </a:solidFill>
              </a:rPr>
              <a:t>pasti in comune, stessi cibi e stessa misura)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B5DE689-76FD-467D-827E-11929B71A3FF}"/>
              </a:ext>
            </a:extLst>
          </p:cNvPr>
          <p:cNvSpPr/>
          <p:nvPr/>
        </p:nvSpPr>
        <p:spPr>
          <a:xfrm>
            <a:off x="8948361" y="5544617"/>
            <a:ext cx="395144" cy="405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1789146-C0EA-49D9-AC9B-5C7B3093343B}"/>
              </a:ext>
            </a:extLst>
          </p:cNvPr>
          <p:cNvSpPr/>
          <p:nvPr/>
        </p:nvSpPr>
        <p:spPr>
          <a:xfrm>
            <a:off x="9343505" y="5314714"/>
            <a:ext cx="1602160" cy="864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Uccidere un ilota</a:t>
            </a:r>
          </a:p>
        </p:txBody>
      </p:sp>
    </p:spTree>
    <p:extLst>
      <p:ext uri="{BB962C8B-B14F-4D97-AF65-F5344CB8AC3E}">
        <p14:creationId xmlns:p14="http://schemas.microsoft.com/office/powerpoint/2010/main" val="8271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ividendi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Dividendi</Template>
  <TotalTime>118</TotalTime>
  <Words>842</Words>
  <Application>Microsoft Office PowerPoint</Application>
  <PresentationFormat>Widescreen</PresentationFormat>
  <Paragraphs>132</Paragraphs>
  <Slides>11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Calibri</vt:lpstr>
      <vt:lpstr>Candara</vt:lpstr>
      <vt:lpstr>Gill Sans MT</vt:lpstr>
      <vt:lpstr>Verdana</vt:lpstr>
      <vt:lpstr>Wingdings</vt:lpstr>
      <vt:lpstr>Wingdings 2</vt:lpstr>
      <vt:lpstr>Dividendi</vt:lpstr>
      <vt:lpstr>Sparta, la città degli uguali</vt:lpstr>
      <vt:lpstr>Le origini storiche della polis spartana</vt:lpstr>
      <vt:lpstr>TRATTI FONDAMENTALI DI SPARTA</vt:lpstr>
      <vt:lpstr>La struttura sociale</vt:lpstr>
      <vt:lpstr>La struttura sociale: GLI ILOTI E LA Schiavitù</vt:lpstr>
      <vt:lpstr>Le istituzioni politiche spartane</vt:lpstr>
      <vt:lpstr>L’origine mitica della legislazione</vt:lpstr>
      <vt:lpstr>Presentazione standard di PowerPoint</vt:lpstr>
      <vt:lpstr>L’educazione dei giovani</vt:lpstr>
      <vt:lpstr>La condizione femminile</vt:lpstr>
      <vt:lpstr>Sparta, la città degli uguali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Sparta, la città degli uguali</dc:title>
  <dc:creator>Jessica Cenciarelli</dc:creator>
  <cp:lastModifiedBy>Jessica Cenciarelli</cp:lastModifiedBy>
  <cp:revision>5</cp:revision>
  <dcterms:created xsi:type="dcterms:W3CDTF">2018-02-05T17:01:12Z</dcterms:created>
  <dcterms:modified xsi:type="dcterms:W3CDTF">2018-02-05T19:25:24Z</dcterms:modified>
</cp:coreProperties>
</file>