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6"/>
  </p:notesMasterIdLst>
  <p:sldIdLst>
    <p:sldId id="256" r:id="rId2"/>
    <p:sldId id="267" r:id="rId3"/>
    <p:sldId id="268" r:id="rId4"/>
    <p:sldId id="257" r:id="rId5"/>
    <p:sldId id="259" r:id="rId6"/>
    <p:sldId id="260" r:id="rId7"/>
    <p:sldId id="258" r:id="rId8"/>
    <p:sldId id="261" r:id="rId9"/>
    <p:sldId id="262" r:id="rId10"/>
    <p:sldId id="265" r:id="rId11"/>
    <p:sldId id="264" r:id="rId12"/>
    <p:sldId id="270" r:id="rId13"/>
    <p:sldId id="271" r:id="rId14"/>
    <p:sldId id="266" r:id="rId1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8" d="100"/>
          <a:sy n="68" d="100"/>
        </p:scale>
        <p:origin x="130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61BE9-9157-498E-BEFB-C149D13B6AEC}" type="datetimeFigureOut">
              <a:rPr lang="it-IT" smtClean="0"/>
              <a:t>01/02/2018</a:t>
            </a:fld>
            <a:endParaRPr lang="it-IT"/>
          </a:p>
        </p:txBody>
      </p:sp>
      <p:sp>
        <p:nvSpPr>
          <p:cNvPr id="4" name="Segnaposto immagine diapositiva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585EC-5121-4155-AD3A-57514ECAAD15}" type="slidenum">
              <a:rPr lang="it-IT" smtClean="0"/>
              <a:t>‹N›</a:t>
            </a:fld>
            <a:endParaRPr lang="it-IT"/>
          </a:p>
        </p:txBody>
      </p:sp>
    </p:spTree>
    <p:extLst>
      <p:ext uri="{BB962C8B-B14F-4D97-AF65-F5344CB8AC3E}">
        <p14:creationId xmlns:p14="http://schemas.microsoft.com/office/powerpoint/2010/main" val="327497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Achei: sono i greci dell’Acaia nel Peloponneso che si insediarono sulla costa ionica dell’Italia meridionale</a:t>
            </a:r>
          </a:p>
        </p:txBody>
      </p:sp>
      <p:sp>
        <p:nvSpPr>
          <p:cNvPr id="4" name="Segnaposto numero diapositiva 3"/>
          <p:cNvSpPr>
            <a:spLocks noGrp="1"/>
          </p:cNvSpPr>
          <p:nvPr>
            <p:ph type="sldNum" sz="quarter" idx="10"/>
          </p:nvPr>
        </p:nvSpPr>
        <p:spPr/>
        <p:txBody>
          <a:bodyPr/>
          <a:lstStyle/>
          <a:p>
            <a:fld id="{B65585EC-5121-4155-AD3A-57514ECAAD15}" type="slidenum">
              <a:rPr lang="it-IT" smtClean="0"/>
              <a:t>2</a:t>
            </a:fld>
            <a:endParaRPr lang="it-IT"/>
          </a:p>
        </p:txBody>
      </p:sp>
    </p:spTree>
    <p:extLst>
      <p:ext uri="{BB962C8B-B14F-4D97-AF65-F5344CB8AC3E}">
        <p14:creationId xmlns:p14="http://schemas.microsoft.com/office/powerpoint/2010/main" val="253000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USO PUBBLICO? Riscossione multe, imposte, per pagare i mercenari, per sovvenzionare i lavori pubblici etc.</a:t>
            </a:r>
          </a:p>
          <a:p>
            <a:r>
              <a:rPr lang="it-IT" dirty="0"/>
              <a:t>E NELLE COLONIE? Le monete delle colonie portano il simbolo della nuova fondazione+ simbolo della madrepatria</a:t>
            </a:r>
          </a:p>
          <a:p>
            <a:endParaRPr lang="it-IT" dirty="0"/>
          </a:p>
          <a:p>
            <a:endParaRPr lang="it-IT" dirty="0"/>
          </a:p>
        </p:txBody>
      </p:sp>
      <p:sp>
        <p:nvSpPr>
          <p:cNvPr id="4" name="Segnaposto numero diapositiva 3"/>
          <p:cNvSpPr>
            <a:spLocks noGrp="1"/>
          </p:cNvSpPr>
          <p:nvPr>
            <p:ph type="sldNum" sz="quarter" idx="10"/>
          </p:nvPr>
        </p:nvSpPr>
        <p:spPr/>
        <p:txBody>
          <a:bodyPr/>
          <a:lstStyle/>
          <a:p>
            <a:fld id="{B65585EC-5121-4155-AD3A-57514ECAAD15}" type="slidenum">
              <a:rPr lang="it-IT" smtClean="0"/>
              <a:t>12</a:t>
            </a:fld>
            <a:endParaRPr lang="it-IT"/>
          </a:p>
        </p:txBody>
      </p:sp>
    </p:spTree>
    <p:extLst>
      <p:ext uri="{BB962C8B-B14F-4D97-AF65-F5344CB8AC3E}">
        <p14:creationId xmlns:p14="http://schemas.microsoft.com/office/powerpoint/2010/main" val="287285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la presenza degli Etruschi in Italia e di Cartagine nel nord Africa.</a:t>
            </a:r>
          </a:p>
        </p:txBody>
      </p:sp>
      <p:sp>
        <p:nvSpPr>
          <p:cNvPr id="4" name="Segnaposto numero diapositiva 3"/>
          <p:cNvSpPr>
            <a:spLocks noGrp="1"/>
          </p:cNvSpPr>
          <p:nvPr>
            <p:ph type="sldNum" sz="quarter" idx="10"/>
          </p:nvPr>
        </p:nvSpPr>
        <p:spPr/>
        <p:txBody>
          <a:bodyPr/>
          <a:lstStyle/>
          <a:p>
            <a:fld id="{B65585EC-5121-4155-AD3A-57514ECAAD15}" type="slidenum">
              <a:rPr lang="it-IT" smtClean="0"/>
              <a:t>3</a:t>
            </a:fld>
            <a:endParaRPr lang="it-IT"/>
          </a:p>
        </p:txBody>
      </p:sp>
    </p:spTree>
    <p:extLst>
      <p:ext uri="{BB962C8B-B14F-4D97-AF65-F5344CB8AC3E}">
        <p14:creationId xmlns:p14="http://schemas.microsoft.com/office/powerpoint/2010/main" val="1421143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 COLONIZZAZIONE: XI-X secolo a.C. (soprattutto a opera degli Ioni sulle coste dell’Asia Minore)</a:t>
            </a:r>
          </a:p>
          <a:p>
            <a:r>
              <a:rPr lang="it-IT" b="1" dirty="0"/>
              <a:t>TUTTE LE POLEIS PARTECIPANO ALLA 2° COLONIZZAZIONE? </a:t>
            </a:r>
            <a:r>
              <a:rPr lang="it-IT" b="0" dirty="0"/>
              <a:t>No, Atene (in età arcaica) non fonda colonie. Sparta solo una (Taranto nel 705 a.C.)</a:t>
            </a:r>
          </a:p>
          <a:p>
            <a:pPr marL="285750" indent="-285750">
              <a:buFont typeface="Arial" panose="020B0604020202020204" pitchFamily="34" charset="0"/>
              <a:buChar char="•"/>
            </a:pPr>
            <a:r>
              <a:rPr lang="it-IT" b="0" dirty="0"/>
              <a:t>COLONIZZAZIONE UGUALE? No, 1/3 riguardò </a:t>
            </a:r>
            <a:r>
              <a:rPr lang="it-IT" b="1" dirty="0"/>
              <a:t>Magna Grecia e Sicilia, 1/3 Bosforo e Mar Nero</a:t>
            </a:r>
            <a:r>
              <a:rPr lang="it-IT" b="0" dirty="0"/>
              <a:t>, il restante 1/3 Bosforo e Mar Nero, </a:t>
            </a:r>
            <a:r>
              <a:rPr lang="it-IT" sz="1200" dirty="0"/>
              <a:t>Coste fenice e Sponde settentrionali dell’Egeo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it-IT" b="1" dirty="0"/>
          </a:p>
          <a:p>
            <a:endParaRPr lang="it-IT" b="1" dirty="0"/>
          </a:p>
        </p:txBody>
      </p:sp>
      <p:sp>
        <p:nvSpPr>
          <p:cNvPr id="4" name="Segnaposto numero diapositiva 3"/>
          <p:cNvSpPr>
            <a:spLocks noGrp="1"/>
          </p:cNvSpPr>
          <p:nvPr>
            <p:ph type="sldNum" sz="quarter" idx="10"/>
          </p:nvPr>
        </p:nvSpPr>
        <p:spPr/>
        <p:txBody>
          <a:bodyPr/>
          <a:lstStyle/>
          <a:p>
            <a:fld id="{B65585EC-5121-4155-AD3A-57514ECAAD15}" type="slidenum">
              <a:rPr lang="it-IT" smtClean="0"/>
              <a:t>4</a:t>
            </a:fld>
            <a:endParaRPr lang="it-IT"/>
          </a:p>
        </p:txBody>
      </p:sp>
    </p:spTree>
    <p:extLst>
      <p:ext uri="{BB962C8B-B14F-4D97-AF65-F5344CB8AC3E}">
        <p14:creationId xmlns:p14="http://schemas.microsoft.com/office/powerpoint/2010/main" val="410839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65585EC-5121-4155-AD3A-57514ECAAD15}" type="slidenum">
              <a:rPr lang="it-IT" smtClean="0"/>
              <a:t>6</a:t>
            </a:fld>
            <a:endParaRPr lang="it-IT"/>
          </a:p>
        </p:txBody>
      </p:sp>
    </p:spTree>
    <p:extLst>
      <p:ext uri="{BB962C8B-B14F-4D97-AF65-F5344CB8AC3E}">
        <p14:creationId xmlns:p14="http://schemas.microsoft.com/office/powerpoint/2010/main" val="368669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CHI PARTE? </a:t>
            </a:r>
            <a:r>
              <a:rPr lang="it-IT" dirty="0"/>
              <a:t>Contadini, artigiani, mercanti, persone sgradite, aristocratici in rovina (o figli cadetti)</a:t>
            </a:r>
          </a:p>
        </p:txBody>
      </p:sp>
      <p:sp>
        <p:nvSpPr>
          <p:cNvPr id="4" name="Segnaposto numero diapositiva 3"/>
          <p:cNvSpPr>
            <a:spLocks noGrp="1"/>
          </p:cNvSpPr>
          <p:nvPr>
            <p:ph type="sldNum" sz="quarter" idx="10"/>
          </p:nvPr>
        </p:nvSpPr>
        <p:spPr/>
        <p:txBody>
          <a:bodyPr/>
          <a:lstStyle/>
          <a:p>
            <a:fld id="{B65585EC-5121-4155-AD3A-57514ECAAD15}" type="slidenum">
              <a:rPr lang="it-IT" smtClean="0"/>
              <a:t>7</a:t>
            </a:fld>
            <a:endParaRPr lang="it-IT"/>
          </a:p>
        </p:txBody>
      </p:sp>
    </p:spTree>
    <p:extLst>
      <p:ext uri="{BB962C8B-B14F-4D97-AF65-F5344CB8AC3E}">
        <p14:creationId xmlns:p14="http://schemas.microsoft.com/office/powerpoint/2010/main" val="311356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CONVIVENZA FRUTTUOSA? Accadde così ai colonizzatori delle Isole Lipari (Sicilia), i quali furono accolto talmente bene dagli abitanti che scelsero di non appropriarsi della terra ma di sfruttarla collettivamente. In tal modo misero in comune con gli isolani proprietà ed energie, realizzando una forma di insediamento decisamente insolita.</a:t>
            </a:r>
          </a:p>
        </p:txBody>
      </p:sp>
      <p:sp>
        <p:nvSpPr>
          <p:cNvPr id="4" name="Segnaposto numero diapositiva 3"/>
          <p:cNvSpPr>
            <a:spLocks noGrp="1"/>
          </p:cNvSpPr>
          <p:nvPr>
            <p:ph type="sldNum" sz="quarter" idx="10"/>
          </p:nvPr>
        </p:nvSpPr>
        <p:spPr/>
        <p:txBody>
          <a:bodyPr/>
          <a:lstStyle/>
          <a:p>
            <a:fld id="{B65585EC-5121-4155-AD3A-57514ECAAD15}" type="slidenum">
              <a:rPr lang="it-IT" smtClean="0"/>
              <a:t>8</a:t>
            </a:fld>
            <a:endParaRPr lang="it-IT"/>
          </a:p>
        </p:txBody>
      </p:sp>
    </p:spTree>
    <p:extLst>
      <p:ext uri="{BB962C8B-B14F-4D97-AF65-F5344CB8AC3E}">
        <p14:creationId xmlns:p14="http://schemas.microsoft.com/office/powerpoint/2010/main" val="1110197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METER + POLIS= Città-madre</a:t>
            </a:r>
          </a:p>
          <a:p>
            <a:r>
              <a:rPr lang="it-IT" dirty="0"/>
              <a:t>INTERAZIONE = Ricchezza di scambi non solo commerciali, ma di idee, strumenti, innovazioni</a:t>
            </a:r>
          </a:p>
          <a:p>
            <a:r>
              <a:rPr lang="it-IT" dirty="0"/>
              <a:t>RADICAMENTO: Fenici No &lt;–&gt; Greci sì</a:t>
            </a:r>
          </a:p>
          <a:p>
            <a:r>
              <a:rPr lang="it-IT" dirty="0"/>
              <a:t>RELIGIONE: Ogni colonia fenicia ha divinità diverse &lt;-&gt; Ogni colonia greca ha gli stessi </a:t>
            </a:r>
            <a:r>
              <a:rPr lang="it-IT" dirty="0" err="1"/>
              <a:t>Dèì</a:t>
            </a:r>
            <a:r>
              <a:rPr lang="it-IT" dirty="0"/>
              <a:t> della città di origine (metropoli)</a:t>
            </a:r>
          </a:p>
        </p:txBody>
      </p:sp>
      <p:sp>
        <p:nvSpPr>
          <p:cNvPr id="4" name="Segnaposto numero diapositiva 3"/>
          <p:cNvSpPr>
            <a:spLocks noGrp="1"/>
          </p:cNvSpPr>
          <p:nvPr>
            <p:ph type="sldNum" sz="quarter" idx="10"/>
          </p:nvPr>
        </p:nvSpPr>
        <p:spPr/>
        <p:txBody>
          <a:bodyPr/>
          <a:lstStyle/>
          <a:p>
            <a:fld id="{B65585EC-5121-4155-AD3A-57514ECAAD15}" type="slidenum">
              <a:rPr lang="it-IT" smtClean="0"/>
              <a:t>9</a:t>
            </a:fld>
            <a:endParaRPr lang="it-IT"/>
          </a:p>
        </p:txBody>
      </p:sp>
    </p:spTree>
    <p:extLst>
      <p:ext uri="{BB962C8B-B14F-4D97-AF65-F5344CB8AC3E}">
        <p14:creationId xmlns:p14="http://schemas.microsoft.com/office/powerpoint/2010/main" val="2308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65585EC-5121-4155-AD3A-57514ECAAD15}" type="slidenum">
              <a:rPr lang="it-IT" smtClean="0"/>
              <a:t>10</a:t>
            </a:fld>
            <a:endParaRPr lang="it-IT"/>
          </a:p>
        </p:txBody>
      </p:sp>
    </p:spTree>
    <p:extLst>
      <p:ext uri="{BB962C8B-B14F-4D97-AF65-F5344CB8AC3E}">
        <p14:creationId xmlns:p14="http://schemas.microsoft.com/office/powerpoint/2010/main" val="1023993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CHI SONO I PRIMI LEGISLATORI? </a:t>
            </a:r>
            <a:r>
              <a:rPr lang="it-IT" dirty="0" err="1"/>
              <a:t>Zaleuco</a:t>
            </a:r>
            <a:r>
              <a:rPr lang="it-IT" dirty="0"/>
              <a:t> di Locri (Calabria); </a:t>
            </a:r>
            <a:r>
              <a:rPr lang="it-IT" dirty="0" err="1"/>
              <a:t>Diocle</a:t>
            </a:r>
            <a:r>
              <a:rPr lang="it-IT" dirty="0"/>
              <a:t> di Siracusa e </a:t>
            </a:r>
            <a:r>
              <a:rPr lang="it-IT" dirty="0" err="1"/>
              <a:t>Caronda</a:t>
            </a:r>
            <a:r>
              <a:rPr lang="it-IT" dirty="0"/>
              <a:t> di Catania. DI quest’ultimo si racconta anche che fu il primo a introdurre una sorta di </a:t>
            </a:r>
            <a:r>
              <a:rPr lang="it-IT" b="1" u="sng" dirty="0"/>
              <a:t>istruzione obbligatoria a carico della città </a:t>
            </a:r>
            <a:r>
              <a:rPr lang="it-IT" dirty="0"/>
              <a:t>e aperta ai figli di tutti i cittadini.</a:t>
            </a:r>
          </a:p>
          <a:p>
            <a:r>
              <a:rPr lang="it-IT" dirty="0"/>
              <a:t>PERCHÉ LA COLONIZZAZIONE È FONTE DI RICCHEZZA? Non solo perché si incrementa la produzione agricola ma anche per le attività artigianali e mercantili. Si verificarono inoltre una progressiva organizzazione e specializzazione nei vari settori produttivi (es. c’è chi dà forma a un vaso, c’è chi lo cuore, chi lo dipinge, chi lo mette in vendita)</a:t>
            </a:r>
          </a:p>
        </p:txBody>
      </p:sp>
      <p:sp>
        <p:nvSpPr>
          <p:cNvPr id="4" name="Segnaposto numero diapositiva 3"/>
          <p:cNvSpPr>
            <a:spLocks noGrp="1"/>
          </p:cNvSpPr>
          <p:nvPr>
            <p:ph type="sldNum" sz="quarter" idx="10"/>
          </p:nvPr>
        </p:nvSpPr>
        <p:spPr/>
        <p:txBody>
          <a:bodyPr/>
          <a:lstStyle/>
          <a:p>
            <a:fld id="{B65585EC-5121-4155-AD3A-57514ECAAD15}" type="slidenum">
              <a:rPr lang="it-IT" smtClean="0"/>
              <a:t>11</a:t>
            </a:fld>
            <a:endParaRPr lang="it-IT"/>
          </a:p>
        </p:txBody>
      </p:sp>
    </p:spTree>
    <p:extLst>
      <p:ext uri="{BB962C8B-B14F-4D97-AF65-F5344CB8AC3E}">
        <p14:creationId xmlns:p14="http://schemas.microsoft.com/office/powerpoint/2010/main" val="275996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10351427" cy="6853238"/>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390040" y="1168329"/>
            <a:ext cx="7134968" cy="4537816"/>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472349" y="2055278"/>
            <a:ext cx="6964149" cy="1810636"/>
          </a:xfrm>
        </p:spPr>
        <p:txBody>
          <a:bodyPr bIns="0" anchor="b">
            <a:normAutofit/>
          </a:bodyPr>
          <a:lstStyle>
            <a:lvl1pPr algn="ctr">
              <a:lnSpc>
                <a:spcPct val="80000"/>
              </a:lnSpc>
              <a:defRPr sz="4800" spc="-113">
                <a:solidFill>
                  <a:srgbClr val="FFFE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472349" y="3941492"/>
            <a:ext cx="6964149"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693420" y="320040"/>
            <a:ext cx="2971800" cy="320040"/>
          </a:xfrm>
        </p:spPr>
        <p:txBody>
          <a:bodyPr vert="horz" lIns="91440" tIns="45720" rIns="91440" bIns="45720" rtlCol="0" anchor="ctr"/>
          <a:lstStyle>
            <a:lvl1pPr>
              <a:defRPr lang="en-US"/>
            </a:lvl1pPr>
          </a:lstStyle>
          <a:p>
            <a:fld id="{48A87A34-81AB-432B-8DAE-1953F412C126}" type="datetimeFigureOut">
              <a:rPr lang="en-US" smtClean="0"/>
              <a:pPr/>
              <a:t>2/1/2018</a:t>
            </a:fld>
            <a:endParaRPr lang="en-US" dirty="0"/>
          </a:p>
        </p:txBody>
      </p:sp>
      <p:sp>
        <p:nvSpPr>
          <p:cNvPr id="5" name="Footer Placeholder 4"/>
          <p:cNvSpPr>
            <a:spLocks noGrp="1"/>
          </p:cNvSpPr>
          <p:nvPr>
            <p:ph type="ftr" sz="quarter" idx="11"/>
          </p:nvPr>
        </p:nvSpPr>
        <p:spPr>
          <a:xfrm>
            <a:off x="693420" y="6227064"/>
            <a:ext cx="8509254"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8459724" y="320040"/>
            <a:ext cx="742950" cy="320040"/>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4056119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grpSp>
        <p:nvGrpSpPr>
          <p:cNvPr id="85" name="Group 84"/>
          <p:cNvGrpSpPr/>
          <p:nvPr/>
        </p:nvGrpSpPr>
        <p:grpSpPr>
          <a:xfrm>
            <a:off x="-310078" y="1"/>
            <a:ext cx="10206906" cy="68580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693420" y="1699589"/>
            <a:ext cx="3560431" cy="347042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84102" y="2349926"/>
            <a:ext cx="3373300" cy="2472774"/>
          </a:xfrm>
        </p:spPr>
        <p:txBody>
          <a:bodyPr/>
          <a:lstStyle>
            <a:lvl1pPr>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783660" y="794719"/>
            <a:ext cx="4436947" cy="52570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3998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grpSp>
        <p:nvGrpSpPr>
          <p:cNvPr id="51" name="Group 50"/>
          <p:cNvGrpSpPr/>
          <p:nvPr/>
        </p:nvGrpSpPr>
        <p:grpSpPr>
          <a:xfrm flipH="1">
            <a:off x="0" y="1"/>
            <a:ext cx="10206906" cy="68580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5663812" y="1699589"/>
            <a:ext cx="3560431" cy="347042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756410" y="2349924"/>
            <a:ext cx="3371384" cy="2464951"/>
          </a:xfrm>
        </p:spPr>
        <p:txBody>
          <a:bodyPr vert="eaVert"/>
          <a:lstStyle>
            <a:lvl1pPr algn="l">
              <a:lnSpc>
                <a:spcPct val="80000"/>
              </a:lnSpc>
              <a:defRPr>
                <a:solidFill>
                  <a:srgbClr val="FFFEFF"/>
                </a:solidFil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96863" y="802808"/>
            <a:ext cx="4461482" cy="5254802"/>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693420" y="320040"/>
            <a:ext cx="2971800" cy="320040"/>
          </a:xfrm>
        </p:spPr>
        <p:txBody>
          <a:bodyPr/>
          <a:lstStyle/>
          <a:p>
            <a:fld id="{48A87A34-81AB-432B-8DAE-1953F412C126}" type="datetimeFigureOut">
              <a:rPr lang="en-US" smtClean="0"/>
              <a:pPr/>
              <a:t>2/1/2018</a:t>
            </a:fld>
            <a:endParaRPr lang="en-US" dirty="0"/>
          </a:p>
        </p:txBody>
      </p:sp>
      <p:sp>
        <p:nvSpPr>
          <p:cNvPr id="5" name="Footer Placeholder 4"/>
          <p:cNvSpPr>
            <a:spLocks noGrp="1"/>
          </p:cNvSpPr>
          <p:nvPr>
            <p:ph type="ftr" sz="quarter" idx="11"/>
          </p:nvPr>
        </p:nvSpPr>
        <p:spPr>
          <a:xfrm>
            <a:off x="693420" y="6227064"/>
            <a:ext cx="8509254" cy="320040"/>
          </a:xfrm>
        </p:spPr>
        <p:txBody>
          <a:bodyPr/>
          <a:lstStyle/>
          <a:p>
            <a:endParaRPr lang="en-US" dirty="0"/>
          </a:p>
        </p:txBody>
      </p:sp>
      <p:sp>
        <p:nvSpPr>
          <p:cNvPr id="6" name="Slide Number Placeholder 5"/>
          <p:cNvSpPr>
            <a:spLocks noGrp="1"/>
          </p:cNvSpPr>
          <p:nvPr>
            <p:ph type="sldNum" sz="quarter" idx="12"/>
          </p:nvPr>
        </p:nvSpPr>
        <p:spPr>
          <a:xfrm>
            <a:off x="8459724" y="320040"/>
            <a:ext cx="742950" cy="320040"/>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2236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65" name="Group 64"/>
          <p:cNvGrpSpPr/>
          <p:nvPr/>
        </p:nvGrpSpPr>
        <p:grpSpPr>
          <a:xfrm>
            <a:off x="-310078" y="1"/>
            <a:ext cx="10206906"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93420" y="1699589"/>
            <a:ext cx="3560431"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86017" y="2349924"/>
            <a:ext cx="3371385" cy="246495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3661" y="803186"/>
            <a:ext cx="4432361" cy="5248622"/>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0367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774" name="Group 773"/>
          <p:cNvGrpSpPr/>
          <p:nvPr/>
        </p:nvGrpSpPr>
        <p:grpSpPr>
          <a:xfrm>
            <a:off x="0" y="0"/>
            <a:ext cx="10351427" cy="6853238"/>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603766" y="1158902"/>
            <a:ext cx="4677491" cy="4537816"/>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685744" y="2028827"/>
            <a:ext cx="4509865" cy="1732474"/>
          </a:xfrm>
        </p:spPr>
        <p:txBody>
          <a:bodyPr bIns="0" anchor="b">
            <a:normAutofit/>
          </a:bodyPr>
          <a:lstStyle>
            <a:lvl1pPr algn="ctr">
              <a:defRPr sz="3600">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685744" y="3843339"/>
            <a:ext cx="4509865"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a:xfrm>
            <a:off x="693420" y="320040"/>
            <a:ext cx="2971800" cy="320040"/>
          </a:xfrm>
        </p:spPr>
        <p:txBody>
          <a:bodyPr/>
          <a:lstStyle/>
          <a:p>
            <a:fld id="{48A87A34-81AB-432B-8DAE-1953F412C126}" type="datetimeFigureOut">
              <a:rPr lang="en-US" smtClean="0"/>
              <a:t>2/1/2018</a:t>
            </a:fld>
            <a:endParaRPr lang="en-US" dirty="0"/>
          </a:p>
        </p:txBody>
      </p:sp>
      <p:sp>
        <p:nvSpPr>
          <p:cNvPr id="5" name="Footer Placeholder 4"/>
          <p:cNvSpPr>
            <a:spLocks noGrp="1"/>
          </p:cNvSpPr>
          <p:nvPr>
            <p:ph type="ftr" sz="quarter" idx="11"/>
          </p:nvPr>
        </p:nvSpPr>
        <p:spPr>
          <a:xfrm>
            <a:off x="693420" y="6227064"/>
            <a:ext cx="8509254"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8459724" y="320040"/>
            <a:ext cx="742950" cy="320040"/>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1801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grpSp>
        <p:nvGrpSpPr>
          <p:cNvPr id="41" name="Group 40"/>
          <p:cNvGrpSpPr/>
          <p:nvPr/>
        </p:nvGrpSpPr>
        <p:grpSpPr>
          <a:xfrm>
            <a:off x="-310078" y="1"/>
            <a:ext cx="10206906" cy="68580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693420" y="1699589"/>
            <a:ext cx="3560431" cy="347042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79949" y="2355068"/>
            <a:ext cx="3382343" cy="2459808"/>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4791598" y="804029"/>
            <a:ext cx="4432647" cy="245934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88640" y="3585104"/>
            <a:ext cx="4435604" cy="247064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a:xfrm>
            <a:off x="693420" y="320040"/>
            <a:ext cx="2971800" cy="320040"/>
          </a:xfrm>
        </p:spPr>
        <p:txBody>
          <a:bodyPr/>
          <a:lstStyle/>
          <a:p>
            <a:fld id="{48A87A34-81AB-432B-8DAE-1953F412C126}" type="datetimeFigureOut">
              <a:rPr lang="en-US" smtClean="0"/>
              <a:t>2/1/2018</a:t>
            </a:fld>
            <a:endParaRPr lang="en-US" dirty="0"/>
          </a:p>
        </p:txBody>
      </p:sp>
      <p:sp>
        <p:nvSpPr>
          <p:cNvPr id="6" name="Footer Placeholder 5"/>
          <p:cNvSpPr>
            <a:spLocks noGrp="1"/>
          </p:cNvSpPr>
          <p:nvPr>
            <p:ph type="ftr" sz="quarter" idx="11"/>
          </p:nvPr>
        </p:nvSpPr>
        <p:spPr>
          <a:xfrm>
            <a:off x="693420" y="6227064"/>
            <a:ext cx="8509254" cy="320040"/>
          </a:xfrm>
        </p:spPr>
        <p:txBody>
          <a:bodyPr/>
          <a:lstStyle/>
          <a:p>
            <a:endParaRPr lang="en-US" dirty="0"/>
          </a:p>
        </p:txBody>
      </p:sp>
      <p:sp>
        <p:nvSpPr>
          <p:cNvPr id="7" name="Slide Number Placeholder 6"/>
          <p:cNvSpPr>
            <a:spLocks noGrp="1"/>
          </p:cNvSpPr>
          <p:nvPr>
            <p:ph type="sldNum" sz="quarter" idx="12"/>
          </p:nvPr>
        </p:nvSpPr>
        <p:spPr>
          <a:xfrm>
            <a:off x="8459724" y="320040"/>
            <a:ext cx="742950" cy="320040"/>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9743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grpSp>
        <p:nvGrpSpPr>
          <p:cNvPr id="38" name="Group 37"/>
          <p:cNvGrpSpPr/>
          <p:nvPr/>
        </p:nvGrpSpPr>
        <p:grpSpPr>
          <a:xfrm>
            <a:off x="-310078" y="1"/>
            <a:ext cx="10206906" cy="68580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93420" y="1699589"/>
            <a:ext cx="3560431" cy="347042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79949" y="2355848"/>
            <a:ext cx="3382343" cy="2459028"/>
          </a:xfrm>
        </p:spPr>
        <p:txBody>
          <a:bodyPr lIns="91440" tIns="91440" rIns="91440" bIns="91440"/>
          <a:lstStyle>
            <a:lvl1pPr>
              <a:defRPr>
                <a:solidFill>
                  <a:srgbClr val="FFFEFF"/>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098830" y="802200"/>
            <a:ext cx="4122217"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Content Placeholder 3"/>
          <p:cNvSpPr>
            <a:spLocks noGrp="1"/>
          </p:cNvSpPr>
          <p:nvPr>
            <p:ph sz="half" idx="2"/>
          </p:nvPr>
        </p:nvSpPr>
        <p:spPr>
          <a:xfrm>
            <a:off x="5098856" y="1487999"/>
            <a:ext cx="4121730" cy="17753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6262" y="3585518"/>
            <a:ext cx="4137981"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Content Placeholder 5"/>
          <p:cNvSpPr>
            <a:spLocks noGrp="1"/>
          </p:cNvSpPr>
          <p:nvPr>
            <p:ph sz="quarter" idx="4"/>
          </p:nvPr>
        </p:nvSpPr>
        <p:spPr>
          <a:xfrm>
            <a:off x="5086262" y="4270332"/>
            <a:ext cx="4137981" cy="1785416"/>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a:xfrm>
            <a:off x="693420" y="320040"/>
            <a:ext cx="2971800" cy="320040"/>
          </a:xfrm>
        </p:spPr>
        <p:txBody>
          <a:bodyPr/>
          <a:lstStyle/>
          <a:p>
            <a:fld id="{48A87A34-81AB-432B-8DAE-1953F412C126}" type="datetimeFigureOut">
              <a:rPr lang="en-US" smtClean="0"/>
              <a:t>2/1/2018</a:t>
            </a:fld>
            <a:endParaRPr lang="en-US" dirty="0"/>
          </a:p>
        </p:txBody>
      </p:sp>
      <p:sp>
        <p:nvSpPr>
          <p:cNvPr id="8" name="Footer Placeholder 7"/>
          <p:cNvSpPr>
            <a:spLocks noGrp="1"/>
          </p:cNvSpPr>
          <p:nvPr>
            <p:ph type="ftr" sz="quarter" idx="11"/>
          </p:nvPr>
        </p:nvSpPr>
        <p:spPr>
          <a:xfrm>
            <a:off x="693420" y="6227064"/>
            <a:ext cx="8509254" cy="320040"/>
          </a:xfrm>
        </p:spPr>
        <p:txBody>
          <a:bodyPr/>
          <a:lstStyle/>
          <a:p>
            <a:endParaRPr lang="en-US" dirty="0"/>
          </a:p>
        </p:txBody>
      </p:sp>
      <p:sp>
        <p:nvSpPr>
          <p:cNvPr id="9" name="Slide Number Placeholder 8"/>
          <p:cNvSpPr>
            <a:spLocks noGrp="1"/>
          </p:cNvSpPr>
          <p:nvPr>
            <p:ph type="sldNum" sz="quarter" idx="12"/>
          </p:nvPr>
        </p:nvSpPr>
        <p:spPr>
          <a:xfrm>
            <a:off x="8459724" y="320040"/>
            <a:ext cx="742950" cy="320040"/>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8787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76" name="Group 75"/>
          <p:cNvGrpSpPr/>
          <p:nvPr/>
        </p:nvGrpSpPr>
        <p:grpSpPr>
          <a:xfrm>
            <a:off x="-310078" y="1"/>
            <a:ext cx="10206906" cy="68580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693420" y="1699589"/>
            <a:ext cx="3560431" cy="347042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86018" y="2349924"/>
            <a:ext cx="3371384" cy="2464952"/>
          </a:xfrm>
        </p:spPr>
        <p:txBody>
          <a:bodyPr/>
          <a:lstStyle>
            <a:lvl1pPr>
              <a:defRPr>
                <a:solidFill>
                  <a:srgbClr val="FFFEFF"/>
                </a:solidFill>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2/1/2018</a:t>
            </a:fld>
            <a:endParaRPr lang="en-US" dirty="0"/>
          </a:p>
        </p:txBody>
      </p:sp>
      <p:sp>
        <p:nvSpPr>
          <p:cNvPr id="4" name="Footer Placeholder 3"/>
          <p:cNvSpPr>
            <a:spLocks noGrp="1"/>
          </p:cNvSpPr>
          <p:nvPr>
            <p:ph type="ftr" sz="quarter" idx="11"/>
          </p:nvPr>
        </p:nvSpPr>
        <p:spPr>
          <a:xfrm>
            <a:off x="693420" y="6227064"/>
            <a:ext cx="8509254" cy="320040"/>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198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3420" y="320040"/>
            <a:ext cx="2971800" cy="320040"/>
          </a:xfrm>
        </p:spPr>
        <p:txBody>
          <a:bodyPr/>
          <a:lstStyle/>
          <a:p>
            <a:fld id="{48A87A34-81AB-432B-8DAE-1953F412C126}" type="datetimeFigureOut">
              <a:rPr lang="en-US" smtClean="0"/>
              <a:t>2/1/2018</a:t>
            </a:fld>
            <a:endParaRPr lang="en-US" dirty="0"/>
          </a:p>
        </p:txBody>
      </p:sp>
      <p:sp>
        <p:nvSpPr>
          <p:cNvPr id="3" name="Footer Placeholder 2"/>
          <p:cNvSpPr>
            <a:spLocks noGrp="1"/>
          </p:cNvSpPr>
          <p:nvPr>
            <p:ph type="ftr" sz="quarter" idx="11"/>
          </p:nvPr>
        </p:nvSpPr>
        <p:spPr>
          <a:xfrm>
            <a:off x="693420" y="6227064"/>
            <a:ext cx="8509254" cy="320040"/>
          </a:xfrm>
        </p:spPr>
        <p:txBody>
          <a:bodyPr/>
          <a:lstStyle/>
          <a:p>
            <a:endParaRPr lang="en-US" dirty="0"/>
          </a:p>
        </p:txBody>
      </p:sp>
      <p:sp>
        <p:nvSpPr>
          <p:cNvPr id="4" name="Slide Number Placeholder 3"/>
          <p:cNvSpPr>
            <a:spLocks noGrp="1"/>
          </p:cNvSpPr>
          <p:nvPr>
            <p:ph type="sldNum" sz="quarter" idx="12"/>
          </p:nvPr>
        </p:nvSpPr>
        <p:spPr>
          <a:xfrm>
            <a:off x="8459724" y="320040"/>
            <a:ext cx="742950" cy="320040"/>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0659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grpSp>
        <p:nvGrpSpPr>
          <p:cNvPr id="87" name="Group 86"/>
          <p:cNvGrpSpPr/>
          <p:nvPr/>
        </p:nvGrpSpPr>
        <p:grpSpPr>
          <a:xfrm>
            <a:off x="-310078" y="1"/>
            <a:ext cx="10206906" cy="68580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693420" y="1699589"/>
            <a:ext cx="3560431" cy="347042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86018" y="2349925"/>
            <a:ext cx="3371384" cy="1225399"/>
          </a:xfrm>
        </p:spPr>
        <p:txBody>
          <a:bodyPr bIns="0" anchor="b">
            <a:noAutofit/>
          </a:bodyPr>
          <a:lstStyle>
            <a:lvl1pPr algn="ctr">
              <a:defRPr sz="2800">
                <a:solidFill>
                  <a:srgbClr val="FFFE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3660" y="801391"/>
            <a:ext cx="4436947" cy="5249495"/>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86018" y="3575324"/>
            <a:ext cx="3371384"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96277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429" name="Group 428"/>
          <p:cNvGrpSpPr/>
          <p:nvPr/>
        </p:nvGrpSpPr>
        <p:grpSpPr>
          <a:xfrm>
            <a:off x="0" y="0"/>
            <a:ext cx="10351427" cy="6853238"/>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698168" y="1698332"/>
            <a:ext cx="4720898" cy="3470420"/>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6125899" y="0"/>
            <a:ext cx="3780101"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2" name="Title 1"/>
          <p:cNvSpPr>
            <a:spLocks noGrp="1"/>
          </p:cNvSpPr>
          <p:nvPr>
            <p:ph type="title"/>
          </p:nvPr>
        </p:nvSpPr>
        <p:spPr>
          <a:xfrm>
            <a:off x="783884" y="2336403"/>
            <a:ext cx="4547472" cy="1265539"/>
          </a:xfrm>
        </p:spPr>
        <p:txBody>
          <a:bodyPr bIns="0" anchor="b">
            <a:normAutofit/>
          </a:bodyPr>
          <a:lstStyle>
            <a:lvl1pPr>
              <a:defRPr sz="3200">
                <a:solidFill>
                  <a:srgbClr val="FFFEFF"/>
                </a:solidFill>
              </a:defRPr>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782507" y="3601942"/>
            <a:ext cx="4549192"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a:xfrm>
            <a:off x="693420" y="320040"/>
            <a:ext cx="2971800" cy="320040"/>
          </a:xfrm>
        </p:spPr>
        <p:txBody>
          <a:bodyPr/>
          <a:lstStyle/>
          <a:p>
            <a:fld id="{48A87A34-81AB-432B-8DAE-1953F412C126}" type="datetimeFigureOut">
              <a:rPr lang="en-US" smtClean="0"/>
              <a:t>2/1/2018</a:t>
            </a:fld>
            <a:endParaRPr lang="en-US" dirty="0"/>
          </a:p>
        </p:txBody>
      </p:sp>
      <p:sp>
        <p:nvSpPr>
          <p:cNvPr id="6" name="Footer Placeholder 5"/>
          <p:cNvSpPr>
            <a:spLocks noGrp="1"/>
          </p:cNvSpPr>
          <p:nvPr>
            <p:ph type="ftr" sz="quarter" idx="11"/>
          </p:nvPr>
        </p:nvSpPr>
        <p:spPr>
          <a:xfrm>
            <a:off x="693421" y="6227064"/>
            <a:ext cx="4721861" cy="320040"/>
          </a:xfrm>
        </p:spPr>
        <p:txBody>
          <a:bodyPr/>
          <a:lstStyle/>
          <a:p>
            <a:endParaRPr lang="en-US" dirty="0"/>
          </a:p>
        </p:txBody>
      </p:sp>
      <p:sp>
        <p:nvSpPr>
          <p:cNvPr id="7" name="Slide Number Placeholder 6"/>
          <p:cNvSpPr>
            <a:spLocks noGrp="1"/>
          </p:cNvSpPr>
          <p:nvPr>
            <p:ph type="sldNum" sz="quarter" idx="12"/>
          </p:nvPr>
        </p:nvSpPr>
        <p:spPr>
          <a:xfrm>
            <a:off x="4675085" y="320040"/>
            <a:ext cx="742950" cy="320040"/>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17252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6018" y="2349925"/>
            <a:ext cx="3371384" cy="2464952"/>
          </a:xfrm>
          <a:prstGeom prst="rect">
            <a:avLst/>
          </a:prstGeom>
        </p:spPr>
        <p:txBody>
          <a:bodyPr vert="horz" lIns="228600" tIns="228600" rIns="228600" bIns="22860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4783662" y="794719"/>
            <a:ext cx="4419013"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93420" y="320040"/>
            <a:ext cx="29718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smtClean="0"/>
              <a:pPr/>
              <a:t>2/1/2018</a:t>
            </a:fld>
            <a:endParaRPr lang="en-US" dirty="0"/>
          </a:p>
        </p:txBody>
      </p:sp>
      <p:sp>
        <p:nvSpPr>
          <p:cNvPr id="5" name="Footer Placeholder 4"/>
          <p:cNvSpPr>
            <a:spLocks noGrp="1"/>
          </p:cNvSpPr>
          <p:nvPr>
            <p:ph type="ftr" sz="quarter" idx="3"/>
          </p:nvPr>
        </p:nvSpPr>
        <p:spPr>
          <a:xfrm>
            <a:off x="693420" y="6227064"/>
            <a:ext cx="8509254"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459724" y="320040"/>
            <a:ext cx="74295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326962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curriculum.media.pearsoncmg.com/curriculum/intl/it/newlab/9788869103131a/sto_ca/media/sto_ca_coloniegreche/index.html"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EAC79F-A175-4DAF-B4A3-A7D70638BDD6}"/>
              </a:ext>
            </a:extLst>
          </p:cNvPr>
          <p:cNvSpPr>
            <a:spLocks noGrp="1"/>
          </p:cNvSpPr>
          <p:nvPr>
            <p:ph type="ctrTitle"/>
          </p:nvPr>
        </p:nvSpPr>
        <p:spPr/>
        <p:txBody>
          <a:bodyPr>
            <a:normAutofit fontScale="90000"/>
          </a:bodyPr>
          <a:lstStyle/>
          <a:p>
            <a:r>
              <a:rPr lang="it-IT" dirty="0"/>
              <a:t>GRECIA ARCAICA</a:t>
            </a:r>
            <a:br>
              <a:rPr lang="it-IT" dirty="0"/>
            </a:br>
            <a:r>
              <a:rPr lang="it-IT" dirty="0">
                <a:solidFill>
                  <a:schemeClr val="tx1"/>
                </a:solidFill>
                <a:effectLst>
                  <a:outerShdw blurRad="38100" dist="38100" dir="2700000" algn="tl">
                    <a:srgbClr val="000000">
                      <a:alpha val="43137"/>
                    </a:srgbClr>
                  </a:outerShdw>
                </a:effectLst>
              </a:rPr>
              <a:t>LA SECONDA COLONIZZAZIONE</a:t>
            </a:r>
          </a:p>
        </p:txBody>
      </p:sp>
      <p:sp>
        <p:nvSpPr>
          <p:cNvPr id="3" name="Sottotitolo 2">
            <a:extLst>
              <a:ext uri="{FF2B5EF4-FFF2-40B4-BE49-F238E27FC236}">
                <a16:creationId xmlns:a16="http://schemas.microsoft.com/office/drawing/2014/main" id="{DB59D4FC-CED6-459D-BD22-A76ACBB7FB7A}"/>
              </a:ext>
            </a:extLst>
          </p:cNvPr>
          <p:cNvSpPr>
            <a:spLocks noGrp="1"/>
          </p:cNvSpPr>
          <p:nvPr>
            <p:ph type="subTitle" idx="1"/>
          </p:nvPr>
        </p:nvSpPr>
        <p:spPr/>
        <p:txBody>
          <a:bodyPr/>
          <a:lstStyle/>
          <a:p>
            <a:r>
              <a:rPr lang="it-IT" dirty="0">
                <a:solidFill>
                  <a:schemeClr val="accent1">
                    <a:lumMod val="20000"/>
                    <a:lumOff val="80000"/>
                  </a:schemeClr>
                </a:solidFill>
              </a:rPr>
              <a:t>CORSO DI STORIA 1</a:t>
            </a:r>
          </a:p>
        </p:txBody>
      </p:sp>
    </p:spTree>
    <p:extLst>
      <p:ext uri="{BB962C8B-B14F-4D97-AF65-F5344CB8AC3E}">
        <p14:creationId xmlns:p14="http://schemas.microsoft.com/office/powerpoint/2010/main" val="209113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472A6A-A28C-41B4-B41B-CC14695DC4CF}"/>
              </a:ext>
            </a:extLst>
          </p:cNvPr>
          <p:cNvSpPr>
            <a:spLocks noGrp="1"/>
          </p:cNvSpPr>
          <p:nvPr>
            <p:ph type="title"/>
          </p:nvPr>
        </p:nvSpPr>
        <p:spPr/>
        <p:txBody>
          <a:bodyPr>
            <a:normAutofit/>
          </a:bodyPr>
          <a:lstStyle/>
          <a:p>
            <a:r>
              <a:rPr lang="it-IT" dirty="0"/>
              <a:t>La scrittura</a:t>
            </a:r>
          </a:p>
        </p:txBody>
      </p:sp>
      <p:sp>
        <p:nvSpPr>
          <p:cNvPr id="3" name="Callout: freccia in giù 2">
            <a:extLst>
              <a:ext uri="{FF2B5EF4-FFF2-40B4-BE49-F238E27FC236}">
                <a16:creationId xmlns:a16="http://schemas.microsoft.com/office/drawing/2014/main" id="{2D16033D-746C-41D0-A3A3-55C2140E425D}"/>
              </a:ext>
            </a:extLst>
          </p:cNvPr>
          <p:cNvSpPr/>
          <p:nvPr/>
        </p:nvSpPr>
        <p:spPr>
          <a:xfrm>
            <a:off x="4364702" y="412634"/>
            <a:ext cx="1972235" cy="1075764"/>
          </a:xfrm>
          <a:prstGeom prst="downArrowCallout">
            <a:avLst/>
          </a:prstGeom>
          <a:solidFill>
            <a:schemeClr val="accent4"/>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FENICI</a:t>
            </a:r>
          </a:p>
        </p:txBody>
      </p:sp>
      <p:sp>
        <p:nvSpPr>
          <p:cNvPr id="9" name="CasellaDiTesto 8">
            <a:extLst>
              <a:ext uri="{FF2B5EF4-FFF2-40B4-BE49-F238E27FC236}">
                <a16:creationId xmlns:a16="http://schemas.microsoft.com/office/drawing/2014/main" id="{42D67A1C-B81C-453A-9CDC-721375796602}"/>
              </a:ext>
            </a:extLst>
          </p:cNvPr>
          <p:cNvSpPr txBox="1"/>
          <p:nvPr/>
        </p:nvSpPr>
        <p:spPr>
          <a:xfrm>
            <a:off x="4412859" y="4164158"/>
            <a:ext cx="4707121" cy="1477328"/>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it-IT" dirty="0"/>
              <a:t>I Greci sono un popolo altamente alfabetizzato</a:t>
            </a:r>
          </a:p>
          <a:p>
            <a:pPr marL="285750" indent="-285750">
              <a:buFont typeface="Arial" panose="020B0604020202020204" pitchFamily="34" charset="0"/>
              <a:buChar char="•"/>
            </a:pPr>
            <a:r>
              <a:rPr lang="it-IT" dirty="0"/>
              <a:t>La scrittura diventa un patrimonio collettivo</a:t>
            </a:r>
          </a:p>
          <a:p>
            <a:pPr marL="285750" indent="-285750">
              <a:buFont typeface="Arial" panose="020B0604020202020204" pitchFamily="34" charset="0"/>
              <a:buChar char="•"/>
            </a:pPr>
            <a:r>
              <a:rPr lang="it-IT" dirty="0"/>
              <a:t>NB: la comunicazione resta orale!</a:t>
            </a:r>
          </a:p>
        </p:txBody>
      </p:sp>
      <p:sp>
        <p:nvSpPr>
          <p:cNvPr id="11" name="CasellaDiTesto 10">
            <a:extLst>
              <a:ext uri="{FF2B5EF4-FFF2-40B4-BE49-F238E27FC236}">
                <a16:creationId xmlns:a16="http://schemas.microsoft.com/office/drawing/2014/main" id="{D9A0BF76-9CCB-4580-B5B8-0FB3E2F0AC6E}"/>
              </a:ext>
            </a:extLst>
          </p:cNvPr>
          <p:cNvSpPr txBox="1"/>
          <p:nvPr/>
        </p:nvSpPr>
        <p:spPr>
          <a:xfrm>
            <a:off x="6268878" y="3612960"/>
            <a:ext cx="2851103" cy="400110"/>
          </a:xfrm>
          <a:prstGeom prst="rect">
            <a:avLst/>
          </a:prstGeom>
          <a:noFill/>
        </p:spPr>
        <p:txBody>
          <a:bodyPr wrap="square" rtlCol="0">
            <a:spAutoFit/>
          </a:bodyPr>
          <a:lstStyle/>
          <a:p>
            <a:r>
              <a:rPr lang="it-IT" sz="2000" dirty="0">
                <a:effectLst>
                  <a:outerShdw blurRad="38100" dist="38100" dir="2700000" algn="tl">
                    <a:srgbClr val="000000">
                      <a:alpha val="43137"/>
                    </a:srgbClr>
                  </a:outerShdw>
                </a:effectLst>
              </a:rPr>
              <a:t>Facile da apprendere</a:t>
            </a:r>
          </a:p>
        </p:txBody>
      </p:sp>
      <p:sp>
        <p:nvSpPr>
          <p:cNvPr id="13" name="Freccia circolare a destra 12">
            <a:extLst>
              <a:ext uri="{FF2B5EF4-FFF2-40B4-BE49-F238E27FC236}">
                <a16:creationId xmlns:a16="http://schemas.microsoft.com/office/drawing/2014/main" id="{774F324A-4A19-4110-B6F4-D96541622581}"/>
              </a:ext>
            </a:extLst>
          </p:cNvPr>
          <p:cNvSpPr/>
          <p:nvPr/>
        </p:nvSpPr>
        <p:spPr>
          <a:xfrm flipH="1">
            <a:off x="6954390" y="572283"/>
            <a:ext cx="1370492" cy="2884922"/>
          </a:xfrm>
          <a:prstGeom prst="curvedRightArrow">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Rettangolo con angoli ritagliati in alto 7">
            <a:extLst>
              <a:ext uri="{FF2B5EF4-FFF2-40B4-BE49-F238E27FC236}">
                <a16:creationId xmlns:a16="http://schemas.microsoft.com/office/drawing/2014/main" id="{10F7B45B-E1E5-4C34-AC11-B450DD7BAEB0}"/>
              </a:ext>
            </a:extLst>
          </p:cNvPr>
          <p:cNvSpPr/>
          <p:nvPr/>
        </p:nvSpPr>
        <p:spPr>
          <a:xfrm>
            <a:off x="7367671" y="1587826"/>
            <a:ext cx="2277036" cy="717176"/>
          </a:xfrm>
          <a:prstGeom prst="snip2Same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accent3">
                    <a:lumMod val="50000"/>
                  </a:schemeClr>
                </a:solidFill>
              </a:rPr>
              <a:t>ALFABETO</a:t>
            </a:r>
            <a:endParaRPr lang="it-IT" dirty="0">
              <a:solidFill>
                <a:schemeClr val="accent3">
                  <a:lumMod val="50000"/>
                </a:schemeClr>
              </a:solidFill>
            </a:endParaRPr>
          </a:p>
        </p:txBody>
      </p:sp>
      <p:sp>
        <p:nvSpPr>
          <p:cNvPr id="5" name="Callout: freccia in su 4">
            <a:extLst>
              <a:ext uri="{FF2B5EF4-FFF2-40B4-BE49-F238E27FC236}">
                <a16:creationId xmlns:a16="http://schemas.microsoft.com/office/drawing/2014/main" id="{3C879580-5D03-42DD-8FE5-C6174A5D890A}"/>
              </a:ext>
            </a:extLst>
          </p:cNvPr>
          <p:cNvSpPr/>
          <p:nvPr/>
        </p:nvSpPr>
        <p:spPr>
          <a:xfrm>
            <a:off x="4364703" y="2427074"/>
            <a:ext cx="1972235" cy="100192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GRECI</a:t>
            </a:r>
          </a:p>
        </p:txBody>
      </p:sp>
      <p:grpSp>
        <p:nvGrpSpPr>
          <p:cNvPr id="16" name="Gruppo 15">
            <a:extLst>
              <a:ext uri="{FF2B5EF4-FFF2-40B4-BE49-F238E27FC236}">
                <a16:creationId xmlns:a16="http://schemas.microsoft.com/office/drawing/2014/main" id="{68C27012-4679-4C4A-AF79-7D8DF19792A9}"/>
              </a:ext>
            </a:extLst>
          </p:cNvPr>
          <p:cNvGrpSpPr/>
          <p:nvPr/>
        </p:nvGrpSpPr>
        <p:grpSpPr>
          <a:xfrm>
            <a:off x="4390157" y="1333195"/>
            <a:ext cx="3375828" cy="1107996"/>
            <a:chOff x="5744154" y="1380355"/>
            <a:chExt cx="3375828" cy="1107996"/>
          </a:xfrm>
        </p:grpSpPr>
        <p:sp>
          <p:nvSpPr>
            <p:cNvPr id="12" name="CasellaDiTesto 11">
              <a:extLst>
                <a:ext uri="{FF2B5EF4-FFF2-40B4-BE49-F238E27FC236}">
                  <a16:creationId xmlns:a16="http://schemas.microsoft.com/office/drawing/2014/main" id="{136EFD59-4275-43B6-984F-BF6F2BEB1209}"/>
                </a:ext>
              </a:extLst>
            </p:cNvPr>
            <p:cNvSpPr txBox="1"/>
            <p:nvPr/>
          </p:nvSpPr>
          <p:spPr>
            <a:xfrm>
              <a:off x="5744154" y="1540673"/>
              <a:ext cx="2420471" cy="923330"/>
            </a:xfrm>
            <a:prstGeom prst="rect">
              <a:avLst/>
            </a:prstGeom>
            <a:noFill/>
            <a:ln>
              <a:solidFill>
                <a:schemeClr val="accent4"/>
              </a:solidFill>
            </a:ln>
          </p:spPr>
          <p:txBody>
            <a:bodyPr wrap="square" rtlCol="0">
              <a:spAutoFit/>
            </a:bodyPr>
            <a:lstStyle/>
            <a:p>
              <a:pPr marL="285750" indent="-285750">
                <a:buFont typeface="Arial" panose="020B0604020202020204" pitchFamily="34" charset="0"/>
                <a:buChar char="•"/>
              </a:pPr>
              <a:r>
                <a:rPr lang="it-IT" dirty="0"/>
                <a:t>AL-Mina (Siria)</a:t>
              </a:r>
            </a:p>
            <a:p>
              <a:pPr marL="285750" indent="-285750">
                <a:buFont typeface="Arial" panose="020B0604020202020204" pitchFamily="34" charset="0"/>
                <a:buChar char="•"/>
              </a:pPr>
              <a:r>
                <a:rPr lang="it-IT" dirty="0"/>
                <a:t>Cipro</a:t>
              </a:r>
            </a:p>
            <a:p>
              <a:pPr marL="285750" indent="-285750">
                <a:buFont typeface="Arial" panose="020B0604020202020204" pitchFamily="34" charset="0"/>
                <a:buChar char="•"/>
              </a:pPr>
              <a:r>
                <a:rPr lang="it-IT" dirty="0"/>
                <a:t>Creta</a:t>
              </a:r>
            </a:p>
          </p:txBody>
        </p:sp>
        <p:sp>
          <p:nvSpPr>
            <p:cNvPr id="15" name="CasellaDiTesto 14">
              <a:extLst>
                <a:ext uri="{FF2B5EF4-FFF2-40B4-BE49-F238E27FC236}">
                  <a16:creationId xmlns:a16="http://schemas.microsoft.com/office/drawing/2014/main" id="{B52A75A8-44D1-4C45-AFD3-EE8F4E8E2E9B}"/>
                </a:ext>
              </a:extLst>
            </p:cNvPr>
            <p:cNvSpPr txBox="1"/>
            <p:nvPr/>
          </p:nvSpPr>
          <p:spPr>
            <a:xfrm>
              <a:off x="7622876" y="1380355"/>
              <a:ext cx="1497106" cy="1107996"/>
            </a:xfrm>
            <a:prstGeom prst="rect">
              <a:avLst/>
            </a:prstGeom>
            <a:noFill/>
          </p:spPr>
          <p:txBody>
            <a:bodyPr wrap="square" rtlCol="0">
              <a:spAutoFit/>
            </a:bodyPr>
            <a:lstStyle/>
            <a:p>
              <a:r>
                <a:rPr lang="it-IT" sz="6600" dirty="0"/>
                <a:t>?</a:t>
              </a:r>
            </a:p>
          </p:txBody>
        </p:sp>
      </p:grpSp>
      <p:sp>
        <p:nvSpPr>
          <p:cNvPr id="17" name="Ovale 16">
            <a:extLst>
              <a:ext uri="{FF2B5EF4-FFF2-40B4-BE49-F238E27FC236}">
                <a16:creationId xmlns:a16="http://schemas.microsoft.com/office/drawing/2014/main" id="{CFB5ABF6-0B43-486B-946F-7A7D0C462B57}"/>
              </a:ext>
            </a:extLst>
          </p:cNvPr>
          <p:cNvSpPr/>
          <p:nvPr/>
        </p:nvSpPr>
        <p:spPr>
          <a:xfrm>
            <a:off x="7639636" y="2217213"/>
            <a:ext cx="1497105" cy="9191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3">
                    <a:lumMod val="50000"/>
                  </a:schemeClr>
                </a:solidFill>
              </a:rPr>
              <a:t>VOCALI</a:t>
            </a:r>
          </a:p>
        </p:txBody>
      </p:sp>
      <p:pic>
        <p:nvPicPr>
          <p:cNvPr id="19" name="Immagine 18">
            <a:extLst>
              <a:ext uri="{FF2B5EF4-FFF2-40B4-BE49-F238E27FC236}">
                <a16:creationId xmlns:a16="http://schemas.microsoft.com/office/drawing/2014/main" id="{89FDB1D2-07BD-440E-86BB-7BAAFA3E9517}"/>
              </a:ext>
            </a:extLst>
          </p:cNvPr>
          <p:cNvPicPr>
            <a:picLocks noChangeAspect="1"/>
          </p:cNvPicPr>
          <p:nvPr/>
        </p:nvPicPr>
        <p:blipFill>
          <a:blip r:embed="rId3"/>
          <a:stretch>
            <a:fillRect/>
          </a:stretch>
        </p:blipFill>
        <p:spPr>
          <a:xfrm>
            <a:off x="640154" y="0"/>
            <a:ext cx="3620898" cy="3218576"/>
          </a:xfrm>
          <a:prstGeom prst="rect">
            <a:avLst/>
          </a:prstGeom>
        </p:spPr>
      </p:pic>
    </p:spTree>
    <p:extLst>
      <p:ext uri="{BB962C8B-B14F-4D97-AF65-F5344CB8AC3E}">
        <p14:creationId xmlns:p14="http://schemas.microsoft.com/office/powerpoint/2010/main" val="129780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50" fill="hold"/>
                                        <p:tgtEl>
                                          <p:spTgt spid="5"/>
                                        </p:tgtEl>
                                        <p:attrNameLst>
                                          <p:attrName>ppt_x</p:attrName>
                                        </p:attrNameLst>
                                      </p:cBhvr>
                                      <p:tavLst>
                                        <p:tav tm="0">
                                          <p:val>
                                            <p:strVal val="#ppt_x"/>
                                          </p:val>
                                        </p:tav>
                                        <p:tav tm="100000">
                                          <p:val>
                                            <p:strVal val="#ppt_x"/>
                                          </p:val>
                                        </p:tav>
                                      </p:tavLst>
                                    </p:anim>
                                    <p:anim calcmode="lin" valueType="num">
                                      <p:cBhvr additive="base">
                                        <p:cTn id="14"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125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1250"/>
                                        <p:tgtEl>
                                          <p:spTgt spid="1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12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250" fill="hold"/>
                                        <p:tgtEl>
                                          <p:spTgt spid="17"/>
                                        </p:tgtEl>
                                        <p:attrNameLst>
                                          <p:attrName>ppt_w</p:attrName>
                                        </p:attrNameLst>
                                      </p:cBhvr>
                                      <p:tavLst>
                                        <p:tav tm="0">
                                          <p:val>
                                            <p:fltVal val="0"/>
                                          </p:val>
                                        </p:tav>
                                        <p:tav tm="100000">
                                          <p:val>
                                            <p:strVal val="#ppt_w"/>
                                          </p:val>
                                        </p:tav>
                                      </p:tavLst>
                                    </p:anim>
                                    <p:anim calcmode="lin" valueType="num">
                                      <p:cBhvr>
                                        <p:cTn id="33" dur="1250" fill="hold"/>
                                        <p:tgtEl>
                                          <p:spTgt spid="17"/>
                                        </p:tgtEl>
                                        <p:attrNameLst>
                                          <p:attrName>ppt_h</p:attrName>
                                        </p:attrNameLst>
                                      </p:cBhvr>
                                      <p:tavLst>
                                        <p:tav tm="0">
                                          <p:val>
                                            <p:fltVal val="0"/>
                                          </p:val>
                                        </p:tav>
                                        <p:tav tm="100000">
                                          <p:val>
                                            <p:strVal val="#ppt_h"/>
                                          </p:val>
                                        </p:tav>
                                      </p:tavLst>
                                    </p:anim>
                                    <p:animEffect transition="in" filter="fade">
                                      <p:cBhvr>
                                        <p:cTn id="34" dur="125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25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1250"/>
                                        <p:tgtEl>
                                          <p:spTgt spid="9"/>
                                        </p:tgtEl>
                                      </p:cBhvr>
                                    </p:animEffect>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1250" fill="hold"/>
                                        <p:tgtEl>
                                          <p:spTgt spid="19"/>
                                        </p:tgtEl>
                                        <p:attrNameLst>
                                          <p:attrName>ppt_x</p:attrName>
                                        </p:attrNameLst>
                                      </p:cBhvr>
                                      <p:tavLst>
                                        <p:tav tm="0">
                                          <p:val>
                                            <p:strVal val="#ppt_x"/>
                                          </p:val>
                                        </p:tav>
                                        <p:tav tm="100000">
                                          <p:val>
                                            <p:strVal val="#ppt_x"/>
                                          </p:val>
                                        </p:tav>
                                      </p:tavLst>
                                    </p:anim>
                                    <p:anim calcmode="lin" valueType="num">
                                      <p:cBhvr additive="base">
                                        <p:cTn id="48" dur="1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p:bldP spid="13" grpId="0" animBg="1"/>
      <p:bldP spid="8" grpId="0" animBg="1"/>
      <p:bldP spid="5"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freccia in giù 1">
            <a:extLst>
              <a:ext uri="{FF2B5EF4-FFF2-40B4-BE49-F238E27FC236}">
                <a16:creationId xmlns:a16="http://schemas.microsoft.com/office/drawing/2014/main" id="{BFC43A0B-EBAE-45D2-88FE-ED332AD9D6E3}"/>
              </a:ext>
            </a:extLst>
          </p:cNvPr>
          <p:cNvSpPr/>
          <p:nvPr/>
        </p:nvSpPr>
        <p:spPr>
          <a:xfrm>
            <a:off x="537884" y="1559859"/>
            <a:ext cx="2115670" cy="1730189"/>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Conseguenze economiche</a:t>
            </a:r>
          </a:p>
        </p:txBody>
      </p:sp>
      <p:sp>
        <p:nvSpPr>
          <p:cNvPr id="4" name="Callout: freccia in giù 3">
            <a:extLst>
              <a:ext uri="{FF2B5EF4-FFF2-40B4-BE49-F238E27FC236}">
                <a16:creationId xmlns:a16="http://schemas.microsoft.com/office/drawing/2014/main" id="{0D22BE15-71AA-470B-BC07-061728275CEF}"/>
              </a:ext>
            </a:extLst>
          </p:cNvPr>
          <p:cNvSpPr/>
          <p:nvPr/>
        </p:nvSpPr>
        <p:spPr>
          <a:xfrm>
            <a:off x="322729" y="3290048"/>
            <a:ext cx="2330825" cy="1640540"/>
          </a:xfrm>
          <a:prstGeom prst="downArrowCallou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Impulso alla produzione artigianale</a:t>
            </a:r>
          </a:p>
        </p:txBody>
      </p:sp>
      <p:sp>
        <p:nvSpPr>
          <p:cNvPr id="5" name="Callout: freccia in giù 4">
            <a:extLst>
              <a:ext uri="{FF2B5EF4-FFF2-40B4-BE49-F238E27FC236}">
                <a16:creationId xmlns:a16="http://schemas.microsoft.com/office/drawing/2014/main" id="{B7AF9650-F0F8-46F0-A0B2-37BE497E1E9A}"/>
              </a:ext>
            </a:extLst>
          </p:cNvPr>
          <p:cNvSpPr/>
          <p:nvPr/>
        </p:nvSpPr>
        <p:spPr>
          <a:xfrm>
            <a:off x="2864225" y="3290047"/>
            <a:ext cx="2223233" cy="1640539"/>
          </a:xfrm>
          <a:prstGeom prst="downArrowCallout">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Ampliamento delle conoscenze</a:t>
            </a:r>
          </a:p>
        </p:txBody>
      </p:sp>
      <p:sp>
        <p:nvSpPr>
          <p:cNvPr id="6" name="Callout: freccia in giù 5">
            <a:extLst>
              <a:ext uri="{FF2B5EF4-FFF2-40B4-BE49-F238E27FC236}">
                <a16:creationId xmlns:a16="http://schemas.microsoft.com/office/drawing/2014/main" id="{6A2433DB-FD89-4046-ABE2-0D6F2938105D}"/>
              </a:ext>
            </a:extLst>
          </p:cNvPr>
          <p:cNvSpPr/>
          <p:nvPr/>
        </p:nvSpPr>
        <p:spPr>
          <a:xfrm>
            <a:off x="3025582" y="1568481"/>
            <a:ext cx="1900518" cy="1730189"/>
          </a:xfrm>
          <a:prstGeom prst="down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Conseguenze culturali</a:t>
            </a:r>
          </a:p>
        </p:txBody>
      </p:sp>
      <p:sp>
        <p:nvSpPr>
          <p:cNvPr id="7" name="Callout: freccia in giù 6">
            <a:extLst>
              <a:ext uri="{FF2B5EF4-FFF2-40B4-BE49-F238E27FC236}">
                <a16:creationId xmlns:a16="http://schemas.microsoft.com/office/drawing/2014/main" id="{44ECB128-9D31-453B-B06D-F1C21CA75319}"/>
              </a:ext>
            </a:extLst>
          </p:cNvPr>
          <p:cNvSpPr/>
          <p:nvPr/>
        </p:nvSpPr>
        <p:spPr>
          <a:xfrm>
            <a:off x="5347439" y="3298670"/>
            <a:ext cx="2223240" cy="1640876"/>
          </a:xfrm>
          <a:prstGeom prst="downArrowCallou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Diffusione del modello della polis</a:t>
            </a:r>
          </a:p>
        </p:txBody>
      </p:sp>
      <p:sp>
        <p:nvSpPr>
          <p:cNvPr id="8" name="Callout: freccia in giù 7">
            <a:extLst>
              <a:ext uri="{FF2B5EF4-FFF2-40B4-BE49-F238E27FC236}">
                <a16:creationId xmlns:a16="http://schemas.microsoft.com/office/drawing/2014/main" id="{FF8AAF70-7AB2-4B71-B796-912ED39D6DC4}"/>
              </a:ext>
            </a:extLst>
          </p:cNvPr>
          <p:cNvSpPr/>
          <p:nvPr/>
        </p:nvSpPr>
        <p:spPr>
          <a:xfrm>
            <a:off x="5338505" y="1558153"/>
            <a:ext cx="2223241" cy="1729850"/>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Conseguenze politiche</a:t>
            </a:r>
          </a:p>
        </p:txBody>
      </p:sp>
      <p:sp>
        <p:nvSpPr>
          <p:cNvPr id="12" name="Parentesi graffa aperta 11">
            <a:extLst>
              <a:ext uri="{FF2B5EF4-FFF2-40B4-BE49-F238E27FC236}">
                <a16:creationId xmlns:a16="http://schemas.microsoft.com/office/drawing/2014/main" id="{332FC077-F8A8-4A5F-88D4-828585DBCC7B}"/>
              </a:ext>
            </a:extLst>
          </p:cNvPr>
          <p:cNvSpPr/>
          <p:nvPr/>
        </p:nvSpPr>
        <p:spPr>
          <a:xfrm rot="5400000">
            <a:off x="3493991" y="-2445287"/>
            <a:ext cx="1120585" cy="7463113"/>
          </a:xfrm>
          <a:prstGeom prst="leftBrace">
            <a:avLst>
              <a:gd name="adj1" fmla="val 8333"/>
              <a:gd name="adj2" fmla="val 49819"/>
            </a:avLst>
          </a:prstGeom>
          <a:ln w="381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Rettangolo 12">
            <a:extLst>
              <a:ext uri="{FF2B5EF4-FFF2-40B4-BE49-F238E27FC236}">
                <a16:creationId xmlns:a16="http://schemas.microsoft.com/office/drawing/2014/main" id="{F20FB7CC-A6DF-49A4-B0CB-B7A7D56ED31F}"/>
              </a:ext>
            </a:extLst>
          </p:cNvPr>
          <p:cNvSpPr/>
          <p:nvPr/>
        </p:nvSpPr>
        <p:spPr>
          <a:xfrm>
            <a:off x="529453" y="22574"/>
            <a:ext cx="8847102" cy="707886"/>
          </a:xfrm>
          <a:prstGeom prst="rect">
            <a:avLst/>
          </a:prstGeom>
        </p:spPr>
        <p:txBody>
          <a:bodyPr wrap="none">
            <a:spAutoFit/>
          </a:bodyPr>
          <a:lstStyle/>
          <a:p>
            <a:pPr algn="ctr"/>
            <a:r>
              <a:rPr lang="it-IT" sz="4000" dirty="0"/>
              <a:t>Le conseguenze della colonizzazione</a:t>
            </a:r>
          </a:p>
        </p:txBody>
      </p:sp>
      <p:sp>
        <p:nvSpPr>
          <p:cNvPr id="3" name="CasellaDiTesto 2">
            <a:extLst>
              <a:ext uri="{FF2B5EF4-FFF2-40B4-BE49-F238E27FC236}">
                <a16:creationId xmlns:a16="http://schemas.microsoft.com/office/drawing/2014/main" id="{B67EFD8A-9D67-4382-9BB3-E35D2F2FCC00}"/>
              </a:ext>
            </a:extLst>
          </p:cNvPr>
          <p:cNvSpPr txBox="1"/>
          <p:nvPr/>
        </p:nvSpPr>
        <p:spPr>
          <a:xfrm>
            <a:off x="322729" y="5011438"/>
            <a:ext cx="2330825" cy="1200329"/>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it-IT" dirty="0"/>
              <a:t>Scambi commerciali</a:t>
            </a:r>
          </a:p>
          <a:p>
            <a:pPr marL="285750" indent="-285750">
              <a:buFont typeface="Arial" panose="020B0604020202020204" pitchFamily="34" charset="0"/>
              <a:buChar char="•"/>
            </a:pPr>
            <a:r>
              <a:rPr lang="it-IT" dirty="0"/>
              <a:t>Navigazione</a:t>
            </a:r>
          </a:p>
          <a:p>
            <a:pPr marL="285750" indent="-285750">
              <a:buFont typeface="Arial" panose="020B0604020202020204" pitchFamily="34" charset="0"/>
              <a:buChar char="•"/>
            </a:pPr>
            <a:r>
              <a:rPr lang="it-IT" dirty="0"/>
              <a:t>Moneta</a:t>
            </a:r>
          </a:p>
        </p:txBody>
      </p:sp>
      <p:sp>
        <p:nvSpPr>
          <p:cNvPr id="14" name="CasellaDiTesto 13">
            <a:extLst>
              <a:ext uri="{FF2B5EF4-FFF2-40B4-BE49-F238E27FC236}">
                <a16:creationId xmlns:a16="http://schemas.microsoft.com/office/drawing/2014/main" id="{24850988-C6A6-4585-B7BA-0A0E55217438}"/>
              </a:ext>
            </a:extLst>
          </p:cNvPr>
          <p:cNvSpPr txBox="1"/>
          <p:nvPr/>
        </p:nvSpPr>
        <p:spPr>
          <a:xfrm>
            <a:off x="2864226" y="5002642"/>
            <a:ext cx="2272549" cy="1754326"/>
          </a:xfrm>
          <a:prstGeom prst="rect">
            <a:avLst/>
          </a:prstGeom>
          <a:noFill/>
          <a:ln>
            <a:solidFill>
              <a:schemeClr val="accent3"/>
            </a:solidFill>
          </a:ln>
        </p:spPr>
        <p:txBody>
          <a:bodyPr wrap="square" rtlCol="0">
            <a:spAutoFit/>
          </a:bodyPr>
          <a:lstStyle/>
          <a:p>
            <a:pPr marL="285750" indent="-285750">
              <a:buFont typeface="Arial" panose="020B0604020202020204" pitchFamily="34" charset="0"/>
              <a:buChar char="•"/>
            </a:pPr>
            <a:r>
              <a:rPr lang="it-IT" dirty="0"/>
              <a:t>Conoscenze geografiche</a:t>
            </a:r>
          </a:p>
          <a:p>
            <a:pPr marL="285750" indent="-285750">
              <a:buFont typeface="Arial" panose="020B0604020202020204" pitchFamily="34" charset="0"/>
              <a:buChar char="•"/>
            </a:pPr>
            <a:r>
              <a:rPr lang="it-IT" dirty="0"/>
              <a:t>Diffusione della lingua greca (letteratura, arte, filosofia)</a:t>
            </a:r>
          </a:p>
        </p:txBody>
      </p:sp>
      <p:sp>
        <p:nvSpPr>
          <p:cNvPr id="15" name="CasellaDiTesto 14">
            <a:extLst>
              <a:ext uri="{FF2B5EF4-FFF2-40B4-BE49-F238E27FC236}">
                <a16:creationId xmlns:a16="http://schemas.microsoft.com/office/drawing/2014/main" id="{B422FD55-C30E-4198-9993-7EBACA9A53A5}"/>
              </a:ext>
            </a:extLst>
          </p:cNvPr>
          <p:cNvSpPr txBox="1"/>
          <p:nvPr/>
        </p:nvSpPr>
        <p:spPr>
          <a:xfrm>
            <a:off x="7570679" y="3447413"/>
            <a:ext cx="2223240" cy="707886"/>
          </a:xfrm>
          <a:prstGeom prst="rect">
            <a:avLst/>
          </a:prstGeom>
          <a:noFill/>
        </p:spPr>
        <p:txBody>
          <a:bodyPr wrap="square" rtlCol="0">
            <a:spAutoFit/>
          </a:bodyPr>
          <a:lstStyle/>
          <a:p>
            <a:r>
              <a:rPr lang="it-IT" sz="2000" b="1" dirty="0"/>
              <a:t>Autogoverno e comunità</a:t>
            </a:r>
          </a:p>
        </p:txBody>
      </p:sp>
      <p:sp>
        <p:nvSpPr>
          <p:cNvPr id="16" name="CasellaDiTesto 15">
            <a:extLst>
              <a:ext uri="{FF2B5EF4-FFF2-40B4-BE49-F238E27FC236}">
                <a16:creationId xmlns:a16="http://schemas.microsoft.com/office/drawing/2014/main" id="{3149C4F7-3EDB-4E78-871B-03EFA96BC634}"/>
              </a:ext>
            </a:extLst>
          </p:cNvPr>
          <p:cNvSpPr txBox="1"/>
          <p:nvPr/>
        </p:nvSpPr>
        <p:spPr>
          <a:xfrm>
            <a:off x="5347439" y="5002642"/>
            <a:ext cx="2447336" cy="1477328"/>
          </a:xfrm>
          <a:prstGeom prst="rect">
            <a:avLst/>
          </a:prstGeom>
          <a:noFill/>
          <a:ln>
            <a:solidFill>
              <a:schemeClr val="accent4"/>
            </a:solidFill>
          </a:ln>
        </p:spPr>
        <p:txBody>
          <a:bodyPr wrap="square" rtlCol="0">
            <a:spAutoFit/>
          </a:bodyPr>
          <a:lstStyle/>
          <a:p>
            <a:pPr marL="285750" indent="-285750">
              <a:buFont typeface="Arial" panose="020B0604020202020204" pitchFamily="34" charset="0"/>
              <a:buChar char="•"/>
            </a:pPr>
            <a:r>
              <a:rPr lang="it-IT" dirty="0"/>
              <a:t>Ripartizione terre</a:t>
            </a:r>
          </a:p>
          <a:p>
            <a:pPr marL="285750" indent="-285750">
              <a:buFont typeface="Arial" panose="020B0604020202020204" pitchFamily="34" charset="0"/>
              <a:buChar char="•"/>
            </a:pPr>
            <a:r>
              <a:rPr lang="it-IT" dirty="0"/>
              <a:t>Decisioni in comune</a:t>
            </a:r>
          </a:p>
          <a:p>
            <a:pPr marL="285750" indent="-285750">
              <a:buFont typeface="Arial" panose="020B0604020202020204" pitchFamily="34" charset="0"/>
              <a:buChar char="•"/>
            </a:pPr>
            <a:r>
              <a:rPr lang="it-IT" dirty="0"/>
              <a:t>Organizzazione delle difese</a:t>
            </a:r>
          </a:p>
        </p:txBody>
      </p:sp>
      <p:sp>
        <p:nvSpPr>
          <p:cNvPr id="11" name="Rettangolo con angoli diagonali arrotondati 10">
            <a:extLst>
              <a:ext uri="{FF2B5EF4-FFF2-40B4-BE49-F238E27FC236}">
                <a16:creationId xmlns:a16="http://schemas.microsoft.com/office/drawing/2014/main" id="{3BEA3058-59C4-49A7-840C-72CD75D8684E}"/>
              </a:ext>
            </a:extLst>
          </p:cNvPr>
          <p:cNvSpPr/>
          <p:nvPr/>
        </p:nvSpPr>
        <p:spPr>
          <a:xfrm>
            <a:off x="7915308" y="4651350"/>
            <a:ext cx="1797430" cy="189077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Catania e Locri</a:t>
            </a:r>
          </a:p>
          <a:p>
            <a:pPr algn="ctr"/>
            <a:r>
              <a:rPr lang="it-IT" dirty="0"/>
              <a:t>Primi esempi di legge scritta</a:t>
            </a:r>
          </a:p>
        </p:txBody>
      </p:sp>
    </p:spTree>
    <p:extLst>
      <p:ext uri="{BB962C8B-B14F-4D97-AF65-F5344CB8AC3E}">
        <p14:creationId xmlns:p14="http://schemas.microsoft.com/office/powerpoint/2010/main" val="131057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500" fill="hold"/>
                                        <p:tgtEl>
                                          <p:spTgt spid="4"/>
                                        </p:tgtEl>
                                        <p:attrNameLst>
                                          <p:attrName>ppt_x</p:attrName>
                                        </p:attrNameLst>
                                      </p:cBhvr>
                                      <p:tavLst>
                                        <p:tav tm="0">
                                          <p:val>
                                            <p:strVal val="#ppt_x"/>
                                          </p:val>
                                        </p:tav>
                                        <p:tav tm="100000">
                                          <p:val>
                                            <p:strVal val="#ppt_x"/>
                                          </p:val>
                                        </p:tav>
                                      </p:tavLst>
                                    </p:anim>
                                    <p:anim calcmode="lin" valueType="num">
                                      <p:cBhvr additive="base">
                                        <p:cTn id="13"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1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1500" fill="hold"/>
                                        <p:tgtEl>
                                          <p:spTgt spid="5"/>
                                        </p:tgtEl>
                                        <p:attrNameLst>
                                          <p:attrName>ppt_x</p:attrName>
                                        </p:attrNameLst>
                                      </p:cBhvr>
                                      <p:tavLst>
                                        <p:tav tm="0">
                                          <p:val>
                                            <p:strVal val="#ppt_x"/>
                                          </p:val>
                                        </p:tav>
                                        <p:tav tm="100000">
                                          <p:val>
                                            <p:strVal val="#ppt_x"/>
                                          </p:val>
                                        </p:tav>
                                      </p:tavLst>
                                    </p:anim>
                                    <p:anim calcmode="lin" valueType="num">
                                      <p:cBhvr additive="base">
                                        <p:cTn id="29" dur="1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1500" fill="hold"/>
                                        <p:tgtEl>
                                          <p:spTgt spid="7"/>
                                        </p:tgtEl>
                                        <p:attrNameLst>
                                          <p:attrName>ppt_x</p:attrName>
                                        </p:attrNameLst>
                                      </p:cBhvr>
                                      <p:tavLst>
                                        <p:tav tm="0">
                                          <p:val>
                                            <p:strVal val="#ppt_x"/>
                                          </p:val>
                                        </p:tav>
                                        <p:tav tm="100000">
                                          <p:val>
                                            <p:strVal val="#ppt_x"/>
                                          </p:val>
                                        </p:tav>
                                      </p:tavLst>
                                    </p:anim>
                                    <p:anim calcmode="lin" valueType="num">
                                      <p:cBhvr additive="base">
                                        <p:cTn id="45"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randombar(horizontal)">
                                      <p:cBhvr>
                                        <p:cTn id="50" dur="1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500"/>
                                        <p:tgtEl>
                                          <p:spTgt spid="15"/>
                                        </p:tgtEl>
                                      </p:cBhvr>
                                    </p:animEffect>
                                    <p:anim calcmode="lin" valueType="num">
                                      <p:cBhvr>
                                        <p:cTn id="56" dur="1500" fill="hold"/>
                                        <p:tgtEl>
                                          <p:spTgt spid="15"/>
                                        </p:tgtEl>
                                        <p:attrNameLst>
                                          <p:attrName>ppt_w</p:attrName>
                                        </p:attrNameLst>
                                      </p:cBhvr>
                                      <p:tavLst>
                                        <p:tav tm="0" fmla="#ppt_w*sin(2.5*pi*$)">
                                          <p:val>
                                            <p:fltVal val="0"/>
                                          </p:val>
                                        </p:tav>
                                        <p:tav tm="100000">
                                          <p:val>
                                            <p:fltVal val="1"/>
                                          </p:val>
                                        </p:tav>
                                      </p:tavLst>
                                    </p:anim>
                                    <p:anim calcmode="lin" valueType="num">
                                      <p:cBhvr>
                                        <p:cTn id="57" dur="1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500" fill="hold"/>
                                        <p:tgtEl>
                                          <p:spTgt spid="11"/>
                                        </p:tgtEl>
                                        <p:attrNameLst>
                                          <p:attrName>ppt_w</p:attrName>
                                        </p:attrNameLst>
                                      </p:cBhvr>
                                      <p:tavLst>
                                        <p:tav tm="0">
                                          <p:val>
                                            <p:fltVal val="0"/>
                                          </p:val>
                                        </p:tav>
                                        <p:tav tm="100000">
                                          <p:val>
                                            <p:strVal val="#ppt_w"/>
                                          </p:val>
                                        </p:tav>
                                      </p:tavLst>
                                    </p:anim>
                                    <p:anim calcmode="lin" valueType="num">
                                      <p:cBhvr>
                                        <p:cTn id="63" dur="1500" fill="hold"/>
                                        <p:tgtEl>
                                          <p:spTgt spid="11"/>
                                        </p:tgtEl>
                                        <p:attrNameLst>
                                          <p:attrName>ppt_h</p:attrName>
                                        </p:attrNameLst>
                                      </p:cBhvr>
                                      <p:tavLst>
                                        <p:tav tm="0">
                                          <p:val>
                                            <p:fltVal val="0"/>
                                          </p:val>
                                        </p:tav>
                                        <p:tav tm="100000">
                                          <p:val>
                                            <p:strVal val="#ppt_h"/>
                                          </p:val>
                                        </p:tav>
                                      </p:tavLst>
                                    </p:anim>
                                    <p:animEffect transition="in" filter="fade">
                                      <p:cBhvr>
                                        <p:cTn id="6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3" grpId="0" animBg="1"/>
      <p:bldP spid="14" grpId="0" animBg="1"/>
      <p:bldP spid="15" grpId="0"/>
      <p:bldP spid="16"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CC77FED-4D9A-4329-A80B-1D23585E37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57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9276586-6F92-4AE8-841D-41DF3E675ED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9229" y="0"/>
            <a:ext cx="10224592" cy="6853238"/>
            <a:chOff x="-417513" y="0"/>
            <a:chExt cx="12584114" cy="6853238"/>
          </a:xfrm>
        </p:grpSpPr>
        <p:sp>
          <p:nvSpPr>
            <p:cNvPr id="16" name="Freeform 5">
              <a:extLst>
                <a:ext uri="{FF2B5EF4-FFF2-40B4-BE49-F238E27FC236}">
                  <a16:creationId xmlns:a16="http://schemas.microsoft.com/office/drawing/2014/main" id="{6D3E2771-6BA2-4E5E-ADB6-4D65A9EB95F8}"/>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90A788D8-CB78-4178-BC99-4771E71FB0F2}"/>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0362F498-C555-43E9-BE86-FBEE101253F6}"/>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075B21FB-BA05-4426-ADC5-67BBE8F0FCFB}"/>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734F2077-014C-43C9-888B-9176F33627FB}"/>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4A399E80-304C-4952-821E-4095C082F1E7}"/>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AA2531F1-91ED-4467-BB2F-0F33D9277965}"/>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AD6A412A-06CB-482F-9223-9AF195376BE7}"/>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66DEC515-FD29-4E8A-90BC-7EAC6A7904AC}"/>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6A943570-A613-4CA1-97B8-BBC492BAB804}"/>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389B7E39-D387-4998-9FD2-EBAD2A016BA7}"/>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7DD09FE5-0925-4BE2-85A1-E6283CA6F2C3}"/>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AEE69FEA-0555-46CC-B08B-13EB8016104B}"/>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09C30A29-2F66-4B91-8238-F453010C0D23}"/>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B06FEE74-9DBE-420F-8401-240E83DCA974}"/>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11906636-AB5E-4B3F-A47E-2529DC6CCD49}"/>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EE4A71EC-50A1-41E0-964A-DAABB83150CF}"/>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67506F2C-6F46-4BD7-857E-7FD242DFAA65}"/>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670EC1B1-7766-4768-9E39-965EB95CFDEB}"/>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a:extLst>
                <a:ext uri="{FF2B5EF4-FFF2-40B4-BE49-F238E27FC236}">
                  <a16:creationId xmlns:a16="http://schemas.microsoft.com/office/drawing/2014/main" id="{5602EF6D-8573-467C-9127-2B7584413158}"/>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5">
              <a:extLst>
                <a:ext uri="{FF2B5EF4-FFF2-40B4-BE49-F238E27FC236}">
                  <a16:creationId xmlns:a16="http://schemas.microsoft.com/office/drawing/2014/main" id="{35A3E886-4869-4201-BDC3-D7CFEE2A3C0C}"/>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37">
            <a:extLst>
              <a:ext uri="{FF2B5EF4-FFF2-40B4-BE49-F238E27FC236}">
                <a16:creationId xmlns:a16="http://schemas.microsoft.com/office/drawing/2014/main" id="{A11A1F50-253B-4F68-AA23-13967C2C1C6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0117" y="1699589"/>
            <a:ext cx="2985511" cy="3470421"/>
            <a:chOff x="697883" y="1816768"/>
            <a:chExt cx="3674476" cy="3470421"/>
          </a:xfrm>
        </p:grpSpPr>
        <p:sp>
          <p:nvSpPr>
            <p:cNvPr id="39" name="Rectangle 38">
              <a:extLst>
                <a:ext uri="{FF2B5EF4-FFF2-40B4-BE49-F238E27FC236}">
                  <a16:creationId xmlns:a16="http://schemas.microsoft.com/office/drawing/2014/main" id="{B5EF4256-DE8C-48F9-B3B4-2286A88DA22F}"/>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22">
              <a:extLst>
                <a:ext uri="{FF2B5EF4-FFF2-40B4-BE49-F238E27FC236}">
                  <a16:creationId xmlns:a16="http://schemas.microsoft.com/office/drawing/2014/main" id="{F3FDA855-A275-431F-B4D3-30ECBB1F99A0}"/>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EE4CF7B-F7EF-43F7-9EB4-ED0011AA3F9B}"/>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Segnaposto contenuto 4">
            <a:extLst>
              <a:ext uri="{FF2B5EF4-FFF2-40B4-BE49-F238E27FC236}">
                <a16:creationId xmlns:a16="http://schemas.microsoft.com/office/drawing/2014/main" id="{E5F4106B-3574-47CD-A161-6D8B4D7CCE21}"/>
              </a:ext>
            </a:extLst>
          </p:cNvPr>
          <p:cNvPicPr>
            <a:picLocks noChangeAspect="1"/>
          </p:cNvPicPr>
          <p:nvPr/>
        </p:nvPicPr>
        <p:blipFill rotWithShape="1">
          <a:blip r:embed="rId3"/>
          <a:srcRect t="21889" r="-2" b="9640"/>
          <a:stretch/>
        </p:blipFill>
        <p:spPr>
          <a:xfrm>
            <a:off x="4156675" y="804037"/>
            <a:ext cx="5098081" cy="1806434"/>
          </a:xfrm>
          <a:prstGeom prst="rect">
            <a:avLst/>
          </a:prstGeom>
          <a:ln w="9525">
            <a:solidFill>
              <a:schemeClr val="tx1">
                <a:alpha val="20000"/>
              </a:schemeClr>
            </a:solidFill>
          </a:ln>
        </p:spPr>
      </p:pic>
      <p:sp>
        <p:nvSpPr>
          <p:cNvPr id="2" name="Titolo 1">
            <a:extLst>
              <a:ext uri="{FF2B5EF4-FFF2-40B4-BE49-F238E27FC236}">
                <a16:creationId xmlns:a16="http://schemas.microsoft.com/office/drawing/2014/main" id="{4B6BC782-6388-4F60-A3A7-14477C94B044}"/>
              </a:ext>
            </a:extLst>
          </p:cNvPr>
          <p:cNvSpPr>
            <a:spLocks noGrp="1"/>
          </p:cNvSpPr>
          <p:nvPr>
            <p:ph type="title"/>
          </p:nvPr>
        </p:nvSpPr>
        <p:spPr>
          <a:xfrm>
            <a:off x="722012" y="2358391"/>
            <a:ext cx="2842921" cy="2453676"/>
          </a:xfrm>
        </p:spPr>
        <p:txBody>
          <a:bodyPr>
            <a:normAutofit/>
          </a:bodyPr>
          <a:lstStyle/>
          <a:p>
            <a:r>
              <a:rPr lang="it-IT" dirty="0"/>
              <a:t>Introduzione della moneta</a:t>
            </a:r>
          </a:p>
        </p:txBody>
      </p:sp>
      <p:sp>
        <p:nvSpPr>
          <p:cNvPr id="10" name="Content Placeholder 9"/>
          <p:cNvSpPr>
            <a:spLocks noGrp="1"/>
          </p:cNvSpPr>
          <p:nvPr>
            <p:ph idx="1"/>
          </p:nvPr>
        </p:nvSpPr>
        <p:spPr>
          <a:xfrm>
            <a:off x="4643446" y="2849358"/>
            <a:ext cx="4351924" cy="1239505"/>
          </a:xfrm>
          <a:solidFill>
            <a:schemeClr val="accent1">
              <a:lumMod val="20000"/>
              <a:lumOff val="80000"/>
            </a:schemeClr>
          </a:solidFill>
        </p:spPr>
        <p:txBody>
          <a:bodyPr>
            <a:normAutofit/>
          </a:bodyPr>
          <a:lstStyle/>
          <a:p>
            <a:r>
              <a:rPr lang="it-IT" sz="2000" dirty="0"/>
              <a:t>I LIDI (popolo dell’Asia Minore) diffondono l’uso della moneta con i greci delle colonie orientali</a:t>
            </a:r>
          </a:p>
        </p:txBody>
      </p:sp>
      <p:sp>
        <p:nvSpPr>
          <p:cNvPr id="12" name="Freccia a pentagono 11">
            <a:extLst>
              <a:ext uri="{FF2B5EF4-FFF2-40B4-BE49-F238E27FC236}">
                <a16:creationId xmlns:a16="http://schemas.microsoft.com/office/drawing/2014/main" id="{E91341F3-358A-46A4-80B0-F3AC615C7585}"/>
              </a:ext>
            </a:extLst>
          </p:cNvPr>
          <p:cNvSpPr/>
          <p:nvPr/>
        </p:nvSpPr>
        <p:spPr>
          <a:xfrm>
            <a:off x="4445672" y="4300561"/>
            <a:ext cx="2137900" cy="76495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Piccoli lingotti di metallo</a:t>
            </a:r>
          </a:p>
        </p:txBody>
      </p:sp>
      <p:sp>
        <p:nvSpPr>
          <p:cNvPr id="14" name="Freccia a gallone 13">
            <a:extLst>
              <a:ext uri="{FF2B5EF4-FFF2-40B4-BE49-F238E27FC236}">
                <a16:creationId xmlns:a16="http://schemas.microsoft.com/office/drawing/2014/main" id="{321C6AF1-5FF9-4785-96D8-F87514247B7B}"/>
              </a:ext>
            </a:extLst>
          </p:cNvPr>
          <p:cNvSpPr/>
          <p:nvPr/>
        </p:nvSpPr>
        <p:spPr>
          <a:xfrm>
            <a:off x="6494801" y="4344612"/>
            <a:ext cx="2987278" cy="65880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tx1"/>
                </a:solidFill>
                <a:sym typeface="Wingdings" panose="05000000000000000000" pitchFamily="2" charset="2"/>
              </a:rPr>
              <a:t>elettro</a:t>
            </a:r>
            <a:r>
              <a:rPr lang="it-IT" dirty="0">
                <a:solidFill>
                  <a:schemeClr val="tx1"/>
                </a:solidFill>
                <a:sym typeface="Wingdings" panose="05000000000000000000" pitchFamily="2" charset="2"/>
              </a:rPr>
              <a:t> (lega di d’oro e argento)</a:t>
            </a:r>
            <a:endParaRPr lang="it-IT" dirty="0">
              <a:solidFill>
                <a:schemeClr val="tx1"/>
              </a:solidFill>
            </a:endParaRPr>
          </a:p>
        </p:txBody>
      </p:sp>
      <p:sp>
        <p:nvSpPr>
          <p:cNvPr id="42" name="Rettangolo con angoli arrotondati 41">
            <a:extLst>
              <a:ext uri="{FF2B5EF4-FFF2-40B4-BE49-F238E27FC236}">
                <a16:creationId xmlns:a16="http://schemas.microsoft.com/office/drawing/2014/main" id="{279C21FC-6555-4B74-A009-B3038A5C39BA}"/>
              </a:ext>
            </a:extLst>
          </p:cNvPr>
          <p:cNvSpPr/>
          <p:nvPr/>
        </p:nvSpPr>
        <p:spPr>
          <a:xfrm>
            <a:off x="5178286" y="5379492"/>
            <a:ext cx="4181779" cy="674704"/>
          </a:xfrm>
          <a:prstGeom prst="round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sym typeface="Wingdings" panose="05000000000000000000" pitchFamily="2" charset="2"/>
              </a:rPr>
              <a:t>Prime emissioni per uso pubblico (NON PER IL COMMERCIO!)</a:t>
            </a:r>
            <a:endParaRPr lang="it-IT" dirty="0">
              <a:solidFill>
                <a:schemeClr val="tx1"/>
              </a:solidFill>
            </a:endParaRPr>
          </a:p>
        </p:txBody>
      </p:sp>
      <p:sp>
        <p:nvSpPr>
          <p:cNvPr id="43" name="Callout: freccia a destra 42">
            <a:extLst>
              <a:ext uri="{FF2B5EF4-FFF2-40B4-BE49-F238E27FC236}">
                <a16:creationId xmlns:a16="http://schemas.microsoft.com/office/drawing/2014/main" id="{A2944334-FA26-460A-A883-04E7A7B9D8F8}"/>
              </a:ext>
            </a:extLst>
          </p:cNvPr>
          <p:cNvSpPr/>
          <p:nvPr/>
        </p:nvSpPr>
        <p:spPr>
          <a:xfrm>
            <a:off x="321171" y="5097440"/>
            <a:ext cx="2154374" cy="1354160"/>
          </a:xfrm>
          <a:prstGeom prst="rightArrowCallou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sym typeface="Wingdings" panose="05000000000000000000" pitchFamily="2" charset="2"/>
              </a:rPr>
              <a:t>Prestito a interesse</a:t>
            </a:r>
            <a:endParaRPr lang="it-IT" dirty="0">
              <a:solidFill>
                <a:schemeClr val="tx1"/>
              </a:solidFill>
            </a:endParaRPr>
          </a:p>
        </p:txBody>
      </p:sp>
      <p:sp>
        <p:nvSpPr>
          <p:cNvPr id="44" name="Ovale 43">
            <a:extLst>
              <a:ext uri="{FF2B5EF4-FFF2-40B4-BE49-F238E27FC236}">
                <a16:creationId xmlns:a16="http://schemas.microsoft.com/office/drawing/2014/main" id="{2E0842E8-1102-48DE-A228-2AAFF825C6E7}"/>
              </a:ext>
            </a:extLst>
          </p:cNvPr>
          <p:cNvSpPr/>
          <p:nvPr/>
        </p:nvSpPr>
        <p:spPr>
          <a:xfrm>
            <a:off x="2560487" y="5121728"/>
            <a:ext cx="1587651" cy="137525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ym typeface="Wingdings" panose="05000000000000000000" pitchFamily="2" charset="2"/>
              </a:rPr>
              <a:t>schiavitù per debiti</a:t>
            </a:r>
            <a:endParaRPr lang="it-IT" dirty="0"/>
          </a:p>
        </p:txBody>
      </p:sp>
      <p:sp>
        <p:nvSpPr>
          <p:cNvPr id="45" name="Rettangolo con angoli diagonali arrotondati 44">
            <a:extLst>
              <a:ext uri="{FF2B5EF4-FFF2-40B4-BE49-F238E27FC236}">
                <a16:creationId xmlns:a16="http://schemas.microsoft.com/office/drawing/2014/main" id="{35A47B1C-F23D-436F-9A6F-53764EE44A42}"/>
              </a:ext>
            </a:extLst>
          </p:cNvPr>
          <p:cNvSpPr/>
          <p:nvPr/>
        </p:nvSpPr>
        <p:spPr>
          <a:xfrm>
            <a:off x="486272" y="376238"/>
            <a:ext cx="3149356" cy="976622"/>
          </a:xfrm>
          <a:prstGeom prst="round2DiagRect">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ym typeface="Wingdings" panose="05000000000000000000" pitchFamily="2" charset="2"/>
              </a:rPr>
              <a:t>Moneta </a:t>
            </a:r>
          </a:p>
          <a:p>
            <a:pPr algn="ctr"/>
            <a:r>
              <a:rPr lang="it-IT" sz="2000" dirty="0">
                <a:sym typeface="Wingdings" panose="05000000000000000000" pitchFamily="2" charset="2"/>
              </a:rPr>
              <a:t>Espressione dell’identità di una Polis</a:t>
            </a:r>
          </a:p>
        </p:txBody>
      </p:sp>
    </p:spTree>
    <p:extLst>
      <p:ext uri="{BB962C8B-B14F-4D97-AF65-F5344CB8AC3E}">
        <p14:creationId xmlns:p14="http://schemas.microsoft.com/office/powerpoint/2010/main" val="92608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barn(inVertical)">
                                      <p:cBhvr>
                                        <p:cTn id="7" dur="1000"/>
                                        <p:tgtEl>
                                          <p:spTgt spid="10">
                                            <p:bg/>
                                          </p:spTgt>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barn(inVertical)">
                                      <p:cBhvr>
                                        <p:cTn id="11" dur="1000"/>
                                        <p:tgtEl>
                                          <p:spTgt spid="1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0-#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0-#ppt_w/2"/>
                                          </p:val>
                                        </p:tav>
                                        <p:tav tm="100000">
                                          <p:val>
                                            <p:strVal val="#ppt_x"/>
                                          </p:val>
                                        </p:tav>
                                      </p:tavLst>
                                    </p:anim>
                                    <p:anim calcmode="lin" valueType="num">
                                      <p:cBhvr additive="base">
                                        <p:cTn id="2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wipe(left)">
                                      <p:cBhvr>
                                        <p:cTn id="32" dur="20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0-#ppt_w/2"/>
                                          </p:val>
                                        </p:tav>
                                        <p:tav tm="100000">
                                          <p:val>
                                            <p:strVal val="#ppt_x"/>
                                          </p:val>
                                        </p:tav>
                                      </p:tavLst>
                                    </p:anim>
                                    <p:anim calcmode="lin" valueType="num">
                                      <p:cBhvr additive="base">
                                        <p:cTn id="38" dur="500" fill="hold"/>
                                        <p:tgtEl>
                                          <p:spTgt spid="43"/>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6" presetClass="entr" presetSubtype="16"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circle(in)">
                                      <p:cBhvr>
                                        <p:cTn id="4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2" grpId="0" animBg="1"/>
      <p:bldP spid="14" grpId="0" animBg="1"/>
      <p:bldP spid="42" grpId="0" animBg="1"/>
      <p:bldP spid="43" grpId="0" animBg="1"/>
      <p:bldP spid="44"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D7B6D9A0-28F6-46AD-A8B8-5B2F1F8F0465}"/>
              </a:ext>
            </a:extLst>
          </p:cNvPr>
          <p:cNvPicPr>
            <a:picLocks noChangeAspect="1"/>
          </p:cNvPicPr>
          <p:nvPr/>
        </p:nvPicPr>
        <p:blipFill>
          <a:blip r:embed="rId2"/>
          <a:stretch>
            <a:fillRect/>
          </a:stretch>
        </p:blipFill>
        <p:spPr>
          <a:xfrm>
            <a:off x="5613399" y="3893358"/>
            <a:ext cx="4171950" cy="2781300"/>
          </a:xfrm>
          <a:prstGeom prst="rect">
            <a:avLst/>
          </a:prstGeom>
        </p:spPr>
      </p:pic>
      <p:sp>
        <p:nvSpPr>
          <p:cNvPr id="2" name="Titolo 1">
            <a:extLst>
              <a:ext uri="{FF2B5EF4-FFF2-40B4-BE49-F238E27FC236}">
                <a16:creationId xmlns:a16="http://schemas.microsoft.com/office/drawing/2014/main" id="{E8DBB46F-3815-4551-AF63-F8D09377F2FB}"/>
              </a:ext>
            </a:extLst>
          </p:cNvPr>
          <p:cNvSpPr>
            <a:spLocks noGrp="1"/>
          </p:cNvSpPr>
          <p:nvPr>
            <p:ph type="title"/>
          </p:nvPr>
        </p:nvSpPr>
        <p:spPr/>
        <p:txBody>
          <a:bodyPr/>
          <a:lstStyle/>
          <a:p>
            <a:r>
              <a:rPr lang="it-IT" dirty="0"/>
              <a:t>L’evoluzione delle navi</a:t>
            </a:r>
          </a:p>
        </p:txBody>
      </p:sp>
      <p:pic>
        <p:nvPicPr>
          <p:cNvPr id="5" name="Segnaposto contenuto 4">
            <a:extLst>
              <a:ext uri="{FF2B5EF4-FFF2-40B4-BE49-F238E27FC236}">
                <a16:creationId xmlns:a16="http://schemas.microsoft.com/office/drawing/2014/main" id="{43E584CA-DC87-455C-AA5E-1702507B5E13}"/>
              </a:ext>
            </a:extLst>
          </p:cNvPr>
          <p:cNvPicPr>
            <a:picLocks noGrp="1" noChangeAspect="1"/>
          </p:cNvPicPr>
          <p:nvPr>
            <p:ph idx="1"/>
          </p:nvPr>
        </p:nvPicPr>
        <p:blipFill>
          <a:blip r:embed="rId3"/>
          <a:stretch>
            <a:fillRect/>
          </a:stretch>
        </p:blipFill>
        <p:spPr>
          <a:xfrm>
            <a:off x="5913852" y="1059638"/>
            <a:ext cx="3871497" cy="2926851"/>
          </a:xfrm>
        </p:spPr>
      </p:pic>
      <p:sp>
        <p:nvSpPr>
          <p:cNvPr id="6" name="Callout: freccia a destra 5">
            <a:extLst>
              <a:ext uri="{FF2B5EF4-FFF2-40B4-BE49-F238E27FC236}">
                <a16:creationId xmlns:a16="http://schemas.microsoft.com/office/drawing/2014/main" id="{8894172F-5703-4982-B91F-02D18B4AE0AC}"/>
              </a:ext>
            </a:extLst>
          </p:cNvPr>
          <p:cNvSpPr/>
          <p:nvPr/>
        </p:nvSpPr>
        <p:spPr>
          <a:xfrm>
            <a:off x="948267" y="254000"/>
            <a:ext cx="2150533" cy="1202267"/>
          </a:xfrm>
          <a:prstGeom prst="rightArrowCallout">
            <a:avLst>
              <a:gd name="adj1" fmla="val 25000"/>
              <a:gd name="adj2" fmla="val 25000"/>
              <a:gd name="adj3" fmla="val 36268"/>
              <a:gd name="adj4" fmla="val 76590"/>
            </a:avLst>
          </a:prstGeom>
          <a:solidFill>
            <a:schemeClr val="accent6">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Incremento del commercio</a:t>
            </a:r>
          </a:p>
        </p:txBody>
      </p:sp>
      <p:sp>
        <p:nvSpPr>
          <p:cNvPr id="7" name="Rettangolo con angoli arrotondati 6">
            <a:extLst>
              <a:ext uri="{FF2B5EF4-FFF2-40B4-BE49-F238E27FC236}">
                <a16:creationId xmlns:a16="http://schemas.microsoft.com/office/drawing/2014/main" id="{1019556F-8C8C-4D38-95C7-C771F4D89E7E}"/>
              </a:ext>
            </a:extLst>
          </p:cNvPr>
          <p:cNvSpPr/>
          <p:nvPr/>
        </p:nvSpPr>
        <p:spPr>
          <a:xfrm>
            <a:off x="3098800" y="475441"/>
            <a:ext cx="1845733" cy="829734"/>
          </a:xfrm>
          <a:prstGeom prst="roundRect">
            <a:avLst/>
          </a:prstGeom>
          <a:solidFill>
            <a:schemeClr val="accent6">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Mezzi di trasporto più adeguati</a:t>
            </a:r>
          </a:p>
        </p:txBody>
      </p:sp>
      <p:sp>
        <p:nvSpPr>
          <p:cNvPr id="8" name="Rettangolo 7">
            <a:extLst>
              <a:ext uri="{FF2B5EF4-FFF2-40B4-BE49-F238E27FC236}">
                <a16:creationId xmlns:a16="http://schemas.microsoft.com/office/drawing/2014/main" id="{D1E61752-8FBB-474C-8BB1-F91E87965D43}"/>
              </a:ext>
            </a:extLst>
          </p:cNvPr>
          <p:cNvSpPr/>
          <p:nvPr/>
        </p:nvSpPr>
        <p:spPr>
          <a:xfrm>
            <a:off x="5613399" y="764615"/>
            <a:ext cx="2963334" cy="82973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solidFill>
                  <a:schemeClr val="tx1"/>
                </a:solidFill>
              </a:rPr>
              <a:t>Pentecòntere</a:t>
            </a:r>
            <a:r>
              <a:rPr lang="it-IT" dirty="0">
                <a:solidFill>
                  <a:schemeClr val="tx1"/>
                </a:solidFill>
              </a:rPr>
              <a:t> (50 remi)</a:t>
            </a:r>
          </a:p>
          <a:p>
            <a:pPr algn="ctr"/>
            <a:r>
              <a:rPr lang="it-IT" dirty="0">
                <a:solidFill>
                  <a:schemeClr val="tx1"/>
                </a:solidFill>
              </a:rPr>
              <a:t>Spese notevoli</a:t>
            </a:r>
          </a:p>
        </p:txBody>
      </p:sp>
      <p:sp>
        <p:nvSpPr>
          <p:cNvPr id="9" name="Rettangolo 8">
            <a:extLst>
              <a:ext uri="{FF2B5EF4-FFF2-40B4-BE49-F238E27FC236}">
                <a16:creationId xmlns:a16="http://schemas.microsoft.com/office/drawing/2014/main" id="{3F7BF2DD-798C-4EC3-975F-1EF88C4EAA2A}"/>
              </a:ext>
            </a:extLst>
          </p:cNvPr>
          <p:cNvSpPr/>
          <p:nvPr/>
        </p:nvSpPr>
        <p:spPr>
          <a:xfrm>
            <a:off x="4451773" y="2134909"/>
            <a:ext cx="2963334" cy="829734"/>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Nave a vela con maggiore capacità di carico</a:t>
            </a:r>
          </a:p>
        </p:txBody>
      </p:sp>
      <p:sp>
        <p:nvSpPr>
          <p:cNvPr id="10" name="Rettangolo 9">
            <a:extLst>
              <a:ext uri="{FF2B5EF4-FFF2-40B4-BE49-F238E27FC236}">
                <a16:creationId xmlns:a16="http://schemas.microsoft.com/office/drawing/2014/main" id="{A0B7FE08-067D-4985-8EFD-CFF5C8D6D287}"/>
              </a:ext>
            </a:extLst>
          </p:cNvPr>
          <p:cNvSpPr/>
          <p:nvPr/>
        </p:nvSpPr>
        <p:spPr>
          <a:xfrm>
            <a:off x="4267202" y="3652326"/>
            <a:ext cx="1576494" cy="82973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Navi commerciali</a:t>
            </a:r>
          </a:p>
        </p:txBody>
      </p:sp>
      <p:sp>
        <p:nvSpPr>
          <p:cNvPr id="11" name="Rettangolo 10">
            <a:extLst>
              <a:ext uri="{FF2B5EF4-FFF2-40B4-BE49-F238E27FC236}">
                <a16:creationId xmlns:a16="http://schemas.microsoft.com/office/drawing/2014/main" id="{EC1BE502-842A-40AB-ACCE-E5AB6EC46F8B}"/>
              </a:ext>
            </a:extLst>
          </p:cNvPr>
          <p:cNvSpPr/>
          <p:nvPr/>
        </p:nvSpPr>
        <p:spPr>
          <a:xfrm>
            <a:off x="474135" y="5192495"/>
            <a:ext cx="1489864" cy="829734"/>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Navi da guerra</a:t>
            </a:r>
          </a:p>
        </p:txBody>
      </p:sp>
      <p:sp>
        <p:nvSpPr>
          <p:cNvPr id="12" name="CasellaDiTesto 11">
            <a:extLst>
              <a:ext uri="{FF2B5EF4-FFF2-40B4-BE49-F238E27FC236}">
                <a16:creationId xmlns:a16="http://schemas.microsoft.com/office/drawing/2014/main" id="{F4D0AC6D-45EE-4BAC-BA28-3514701A6C4C}"/>
              </a:ext>
            </a:extLst>
          </p:cNvPr>
          <p:cNvSpPr txBox="1"/>
          <p:nvPr/>
        </p:nvSpPr>
        <p:spPr>
          <a:xfrm>
            <a:off x="1980932" y="5166720"/>
            <a:ext cx="3632467" cy="923330"/>
          </a:xfrm>
          <a:prstGeom prst="rect">
            <a:avLst/>
          </a:prstGeom>
          <a:noFill/>
        </p:spPr>
        <p:txBody>
          <a:bodyPr wrap="square" rtlCol="0">
            <a:spAutoFit/>
          </a:bodyPr>
          <a:lstStyle/>
          <a:p>
            <a:pPr marL="285750" indent="-285750">
              <a:buFont typeface="Arial" panose="020B0604020202020204" pitchFamily="34" charset="0"/>
              <a:buChar char="•"/>
            </a:pPr>
            <a:r>
              <a:rPr lang="it-IT" dirty="0"/>
              <a:t>anche senza venti favorevoli</a:t>
            </a:r>
          </a:p>
          <a:p>
            <a:pPr marL="285750" indent="-285750">
              <a:buFont typeface="Arial" panose="020B0604020202020204" pitchFamily="34" charset="0"/>
              <a:buChar char="•"/>
            </a:pPr>
            <a:r>
              <a:rPr lang="it-IT" dirty="0"/>
              <a:t>Più maneggevoli</a:t>
            </a:r>
          </a:p>
          <a:p>
            <a:pPr marL="285750" indent="-285750">
              <a:buFont typeface="Arial" panose="020B0604020202020204" pitchFamily="34" charset="0"/>
              <a:buChar char="•"/>
            </a:pPr>
            <a:r>
              <a:rPr lang="it-IT" dirty="0"/>
              <a:t>dotate di </a:t>
            </a:r>
            <a:r>
              <a:rPr lang="it-IT" b="1" dirty="0"/>
              <a:t>rostri</a:t>
            </a:r>
          </a:p>
        </p:txBody>
      </p:sp>
      <p:sp>
        <p:nvSpPr>
          <p:cNvPr id="17" name="Rettangolo 16">
            <a:extLst>
              <a:ext uri="{FF2B5EF4-FFF2-40B4-BE49-F238E27FC236}">
                <a16:creationId xmlns:a16="http://schemas.microsoft.com/office/drawing/2014/main" id="{62128785-6376-489A-AA75-B81F79A985B1}"/>
              </a:ext>
            </a:extLst>
          </p:cNvPr>
          <p:cNvSpPr/>
          <p:nvPr/>
        </p:nvSpPr>
        <p:spPr>
          <a:xfrm>
            <a:off x="5002867" y="4738718"/>
            <a:ext cx="2415405" cy="400110"/>
          </a:xfrm>
          <a:prstGeom prst="rect">
            <a:avLst/>
          </a:prstGeom>
        </p:spPr>
        <p:txBody>
          <a:bodyPr wrap="none">
            <a:spAutoFit/>
          </a:bodyPr>
          <a:lstStyle/>
          <a:p>
            <a:r>
              <a:rPr lang="it-IT" sz="2000" dirty="0">
                <a:solidFill>
                  <a:schemeClr val="accent5">
                    <a:lumMod val="50000"/>
                  </a:schemeClr>
                </a:solidFill>
                <a:effectLst>
                  <a:outerShdw blurRad="38100" dist="38100" dir="2700000" algn="tl">
                    <a:srgbClr val="000000">
                      <a:alpha val="43137"/>
                    </a:srgbClr>
                  </a:outerShdw>
                </a:effectLst>
              </a:rPr>
              <a:t>VI secolo TRIREME</a:t>
            </a:r>
          </a:p>
        </p:txBody>
      </p:sp>
    </p:spTree>
    <p:extLst>
      <p:ext uri="{BB962C8B-B14F-4D97-AF65-F5344CB8AC3E}">
        <p14:creationId xmlns:p14="http://schemas.microsoft.com/office/powerpoint/2010/main" val="401085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EAC79F-A175-4DAF-B4A3-A7D70638BDD6}"/>
              </a:ext>
            </a:extLst>
          </p:cNvPr>
          <p:cNvSpPr>
            <a:spLocks noGrp="1"/>
          </p:cNvSpPr>
          <p:nvPr>
            <p:ph type="ctrTitle"/>
          </p:nvPr>
        </p:nvSpPr>
        <p:spPr/>
        <p:txBody>
          <a:bodyPr>
            <a:normAutofit fontScale="90000"/>
          </a:bodyPr>
          <a:lstStyle/>
          <a:p>
            <a:r>
              <a:rPr lang="it-IT" dirty="0"/>
              <a:t>GRECIA ARCAICA</a:t>
            </a:r>
            <a:br>
              <a:rPr lang="it-IT" dirty="0"/>
            </a:br>
            <a:r>
              <a:rPr lang="it-IT" dirty="0">
                <a:solidFill>
                  <a:schemeClr val="tx1"/>
                </a:solidFill>
                <a:effectLst>
                  <a:outerShdw blurRad="38100" dist="38100" dir="2700000" algn="tl">
                    <a:srgbClr val="000000">
                      <a:alpha val="43137"/>
                    </a:srgbClr>
                  </a:outerShdw>
                </a:effectLst>
              </a:rPr>
              <a:t>LA SECONDA COLONIZZAZIONE</a:t>
            </a:r>
          </a:p>
        </p:txBody>
      </p:sp>
      <p:sp>
        <p:nvSpPr>
          <p:cNvPr id="3" name="Sottotitolo 2">
            <a:extLst>
              <a:ext uri="{FF2B5EF4-FFF2-40B4-BE49-F238E27FC236}">
                <a16:creationId xmlns:a16="http://schemas.microsoft.com/office/drawing/2014/main" id="{DB59D4FC-CED6-459D-BD22-A76ACBB7FB7A}"/>
              </a:ext>
            </a:extLst>
          </p:cNvPr>
          <p:cNvSpPr>
            <a:spLocks noGrp="1"/>
          </p:cNvSpPr>
          <p:nvPr>
            <p:ph type="subTitle" idx="1"/>
          </p:nvPr>
        </p:nvSpPr>
        <p:spPr/>
        <p:txBody>
          <a:bodyPr/>
          <a:lstStyle/>
          <a:p>
            <a:r>
              <a:rPr lang="it-IT" dirty="0">
                <a:solidFill>
                  <a:schemeClr val="accent1">
                    <a:lumMod val="20000"/>
                    <a:lumOff val="80000"/>
                  </a:schemeClr>
                </a:solidFill>
              </a:rPr>
              <a:t>CORSO DI STORIA 1</a:t>
            </a:r>
          </a:p>
        </p:txBody>
      </p:sp>
      <p:sp>
        <p:nvSpPr>
          <p:cNvPr id="4" name="Ovale 3">
            <a:extLst>
              <a:ext uri="{FF2B5EF4-FFF2-40B4-BE49-F238E27FC236}">
                <a16:creationId xmlns:a16="http://schemas.microsoft.com/office/drawing/2014/main" id="{2CB12DD5-2925-446F-A26E-22B3BF5AD070}"/>
              </a:ext>
            </a:extLst>
          </p:cNvPr>
          <p:cNvSpPr/>
          <p:nvPr/>
        </p:nvSpPr>
        <p:spPr>
          <a:xfrm>
            <a:off x="4426226" y="5857461"/>
            <a:ext cx="1046922" cy="768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FINE</a:t>
            </a:r>
          </a:p>
        </p:txBody>
      </p:sp>
    </p:spTree>
    <p:extLst>
      <p:ext uri="{BB962C8B-B14F-4D97-AF65-F5344CB8AC3E}">
        <p14:creationId xmlns:p14="http://schemas.microsoft.com/office/powerpoint/2010/main" val="264171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69E35AD-F29D-4B69-98CF-D362E40EC98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0000"/>
                    </a14:imgEffect>
                  </a14:imgLayer>
                </a14:imgProps>
              </a:ext>
            </a:extLst>
          </a:blip>
          <a:srcRect l="22876" t="32451" r="7157" b="7587"/>
          <a:stretch/>
        </p:blipFill>
        <p:spPr>
          <a:xfrm>
            <a:off x="78987" y="504444"/>
            <a:ext cx="9681239" cy="4664767"/>
          </a:xfrm>
          <a:prstGeom prst="rect">
            <a:avLst/>
          </a:prstGeom>
        </p:spPr>
      </p:pic>
      <p:sp>
        <p:nvSpPr>
          <p:cNvPr id="3" name="CasellaDiTesto 2">
            <a:extLst>
              <a:ext uri="{FF2B5EF4-FFF2-40B4-BE49-F238E27FC236}">
                <a16:creationId xmlns:a16="http://schemas.microsoft.com/office/drawing/2014/main" id="{684A275E-007F-4667-AD94-447D6AF9FA3E}"/>
              </a:ext>
            </a:extLst>
          </p:cNvPr>
          <p:cNvSpPr txBox="1"/>
          <p:nvPr/>
        </p:nvSpPr>
        <p:spPr>
          <a:xfrm>
            <a:off x="1716156" y="0"/>
            <a:ext cx="8189844" cy="523220"/>
          </a:xfrm>
          <a:prstGeom prst="rect">
            <a:avLst/>
          </a:prstGeom>
          <a:noFill/>
        </p:spPr>
        <p:txBody>
          <a:bodyPr wrap="square" rtlCol="0">
            <a:spAutoFit/>
          </a:bodyPr>
          <a:lstStyle/>
          <a:p>
            <a:r>
              <a:rPr lang="it-IT" sz="2800" dirty="0"/>
              <a:t>I principali protagonisti della colonizzazione</a:t>
            </a:r>
          </a:p>
        </p:txBody>
      </p:sp>
      <p:sp>
        <p:nvSpPr>
          <p:cNvPr id="4" name="CasellaDiTesto 3">
            <a:extLst>
              <a:ext uri="{FF2B5EF4-FFF2-40B4-BE49-F238E27FC236}">
                <a16:creationId xmlns:a16="http://schemas.microsoft.com/office/drawing/2014/main" id="{3E9649FA-0E5A-4ABF-9D59-7511E532ED77}"/>
              </a:ext>
            </a:extLst>
          </p:cNvPr>
          <p:cNvSpPr txBox="1"/>
          <p:nvPr/>
        </p:nvSpPr>
        <p:spPr>
          <a:xfrm>
            <a:off x="145773" y="5169211"/>
            <a:ext cx="9681238" cy="923330"/>
          </a:xfrm>
          <a:prstGeom prst="rect">
            <a:avLst/>
          </a:prstGeom>
          <a:noFill/>
        </p:spPr>
        <p:txBody>
          <a:bodyPr wrap="square" rtlCol="0">
            <a:spAutoFit/>
          </a:bodyPr>
          <a:lstStyle/>
          <a:p>
            <a:r>
              <a:rPr lang="it-IT" b="1" dirty="0"/>
              <a:t>Calcidesi</a:t>
            </a:r>
            <a:r>
              <a:rPr lang="it-IT" dirty="0"/>
              <a:t> di Eubea, cui si deve la fondazione nel 770 a.C. della prima colonia greca in Italia (</a:t>
            </a:r>
            <a:r>
              <a:rPr lang="it-IT" dirty="0" err="1">
                <a:solidFill>
                  <a:srgbClr val="003E1C"/>
                </a:solidFill>
                <a:effectLst>
                  <a:outerShdw blurRad="38100" dist="38100" dir="2700000" algn="tl">
                    <a:srgbClr val="000000">
                      <a:alpha val="43137"/>
                    </a:srgbClr>
                  </a:outerShdw>
                </a:effectLst>
              </a:rPr>
              <a:t>Pithecusa</a:t>
            </a:r>
            <a:r>
              <a:rPr lang="it-IT" dirty="0"/>
              <a:t> «Ischia»), </a:t>
            </a:r>
            <a:r>
              <a:rPr lang="it-IT" dirty="0">
                <a:solidFill>
                  <a:srgbClr val="003E1C"/>
                </a:solidFill>
                <a:effectLst>
                  <a:outerShdw blurRad="38100" dist="38100" dir="2700000" algn="tl">
                    <a:srgbClr val="000000">
                      <a:alpha val="43137"/>
                    </a:srgbClr>
                  </a:outerShdw>
                </a:effectLst>
              </a:rPr>
              <a:t>Reggio Calabria</a:t>
            </a:r>
            <a:r>
              <a:rPr lang="it-IT" dirty="0"/>
              <a:t>, </a:t>
            </a:r>
            <a:r>
              <a:rPr lang="it-IT" dirty="0">
                <a:solidFill>
                  <a:srgbClr val="003E1C"/>
                </a:solidFill>
                <a:effectLst>
                  <a:outerShdw blurRad="38100" dist="38100" dir="2700000" algn="tl">
                    <a:srgbClr val="000000">
                      <a:alpha val="43137"/>
                    </a:srgbClr>
                  </a:outerShdw>
                </a:effectLst>
              </a:rPr>
              <a:t>Messina</a:t>
            </a:r>
            <a:r>
              <a:rPr lang="it-IT" dirty="0"/>
              <a:t>. </a:t>
            </a:r>
            <a:r>
              <a:rPr lang="it-IT" b="1" dirty="0"/>
              <a:t>Corinzi</a:t>
            </a:r>
            <a:r>
              <a:rPr lang="it-IT" dirty="0"/>
              <a:t> fondatori di </a:t>
            </a:r>
            <a:r>
              <a:rPr lang="it-IT" dirty="0">
                <a:solidFill>
                  <a:srgbClr val="003E1C"/>
                </a:solidFill>
                <a:effectLst>
                  <a:outerShdw blurRad="38100" dist="38100" dir="2700000" algn="tl">
                    <a:srgbClr val="000000">
                      <a:alpha val="43137"/>
                    </a:srgbClr>
                  </a:outerShdw>
                </a:effectLst>
              </a:rPr>
              <a:t>Siracusa</a:t>
            </a:r>
            <a:r>
              <a:rPr lang="it-IT" dirty="0"/>
              <a:t>; </a:t>
            </a:r>
            <a:r>
              <a:rPr lang="it-IT" b="1" dirty="0"/>
              <a:t>Achei</a:t>
            </a:r>
            <a:r>
              <a:rPr lang="it-IT" dirty="0"/>
              <a:t>* fondano </a:t>
            </a:r>
            <a:r>
              <a:rPr lang="it-IT" dirty="0">
                <a:solidFill>
                  <a:srgbClr val="003E1C"/>
                </a:solidFill>
                <a:effectLst>
                  <a:outerShdw blurRad="38100" dist="38100" dir="2700000" algn="tl">
                    <a:srgbClr val="000000">
                      <a:alpha val="43137"/>
                    </a:srgbClr>
                  </a:outerShdw>
                </a:effectLst>
              </a:rPr>
              <a:t>Crotone</a:t>
            </a:r>
            <a:r>
              <a:rPr lang="it-IT" dirty="0"/>
              <a:t>, </a:t>
            </a:r>
            <a:r>
              <a:rPr lang="it-IT" dirty="0">
                <a:solidFill>
                  <a:srgbClr val="003E1C"/>
                </a:solidFill>
                <a:effectLst>
                  <a:outerShdw blurRad="38100" dist="38100" dir="2700000" algn="tl">
                    <a:srgbClr val="000000">
                      <a:alpha val="43137"/>
                    </a:srgbClr>
                  </a:outerShdw>
                </a:effectLst>
              </a:rPr>
              <a:t>Sibari</a:t>
            </a:r>
            <a:r>
              <a:rPr lang="it-IT" dirty="0"/>
              <a:t> e </a:t>
            </a:r>
            <a:r>
              <a:rPr lang="it-IT" dirty="0">
                <a:solidFill>
                  <a:srgbClr val="003E1C"/>
                </a:solidFill>
                <a:effectLst>
                  <a:outerShdw blurRad="38100" dist="38100" dir="2700000" algn="tl">
                    <a:srgbClr val="000000">
                      <a:alpha val="43137"/>
                    </a:srgbClr>
                  </a:outerShdw>
                </a:effectLst>
              </a:rPr>
              <a:t>Metaponto</a:t>
            </a:r>
            <a:r>
              <a:rPr lang="it-IT" dirty="0"/>
              <a:t>.</a:t>
            </a:r>
          </a:p>
        </p:txBody>
      </p:sp>
      <p:sp>
        <p:nvSpPr>
          <p:cNvPr id="5" name="CasellaDiTesto 4">
            <a:extLst>
              <a:ext uri="{FF2B5EF4-FFF2-40B4-BE49-F238E27FC236}">
                <a16:creationId xmlns:a16="http://schemas.microsoft.com/office/drawing/2014/main" id="{C1D5D693-77AE-422C-8F69-7BEA1271E5A0}"/>
              </a:ext>
            </a:extLst>
          </p:cNvPr>
          <p:cNvSpPr txBox="1"/>
          <p:nvPr/>
        </p:nvSpPr>
        <p:spPr>
          <a:xfrm>
            <a:off x="145773" y="6168890"/>
            <a:ext cx="9211587" cy="369332"/>
          </a:xfrm>
          <a:prstGeom prst="rect">
            <a:avLst/>
          </a:prstGeom>
          <a:noFill/>
        </p:spPr>
        <p:txBody>
          <a:bodyPr wrap="square" rtlCol="0">
            <a:spAutoFit/>
          </a:bodyPr>
          <a:lstStyle/>
          <a:p>
            <a:r>
              <a:rPr lang="it-IT" i="1" dirty="0" err="1"/>
              <a:t>Subcolonie</a:t>
            </a:r>
            <a:r>
              <a:rPr lang="it-IT" b="1" dirty="0"/>
              <a:t>: </a:t>
            </a:r>
            <a:r>
              <a:rPr lang="it-IT" dirty="0" err="1"/>
              <a:t>Cuma</a:t>
            </a:r>
            <a:r>
              <a:rPr lang="it-IT" dirty="0"/>
              <a:t> </a:t>
            </a:r>
            <a:r>
              <a:rPr lang="it-IT" dirty="0">
                <a:sym typeface="Wingdings" panose="05000000000000000000" pitchFamily="2" charset="2"/>
              </a:rPr>
              <a:t></a:t>
            </a:r>
            <a:r>
              <a:rPr lang="it-IT" b="1" dirty="0">
                <a:sym typeface="Wingdings" panose="05000000000000000000" pitchFamily="2" charset="2"/>
              </a:rPr>
              <a:t> </a:t>
            </a:r>
            <a:r>
              <a:rPr lang="it-IT" dirty="0">
                <a:solidFill>
                  <a:srgbClr val="003E1C"/>
                </a:solidFill>
                <a:effectLst>
                  <a:outerShdw blurRad="38100" dist="38100" dir="2700000" algn="tl">
                    <a:srgbClr val="000000">
                      <a:alpha val="43137"/>
                    </a:srgbClr>
                  </a:outerShdw>
                </a:effectLst>
              </a:rPr>
              <a:t>Napoli; </a:t>
            </a:r>
            <a:r>
              <a:rPr lang="it-IT" dirty="0"/>
              <a:t>Nasso </a:t>
            </a:r>
            <a:r>
              <a:rPr lang="it-IT" dirty="0">
                <a:sym typeface="Wingdings" panose="05000000000000000000" pitchFamily="2" charset="2"/>
              </a:rPr>
              <a:t> </a:t>
            </a:r>
            <a:r>
              <a:rPr lang="it-IT" dirty="0">
                <a:solidFill>
                  <a:srgbClr val="003E1C"/>
                </a:solidFill>
                <a:effectLst>
                  <a:outerShdw blurRad="38100" dist="38100" dir="2700000" algn="tl">
                    <a:srgbClr val="000000">
                      <a:alpha val="43137"/>
                    </a:srgbClr>
                  </a:outerShdw>
                </a:effectLst>
                <a:sym typeface="Wingdings" panose="05000000000000000000" pitchFamily="2" charset="2"/>
              </a:rPr>
              <a:t>Catania</a:t>
            </a:r>
            <a:r>
              <a:rPr lang="it-IT" dirty="0">
                <a:sym typeface="Wingdings" panose="05000000000000000000" pitchFamily="2" charset="2"/>
              </a:rPr>
              <a:t>; Sibari  </a:t>
            </a:r>
            <a:r>
              <a:rPr lang="it-IT" dirty="0">
                <a:solidFill>
                  <a:srgbClr val="003E1C"/>
                </a:solidFill>
                <a:effectLst>
                  <a:outerShdw blurRad="38100" dist="38100" dir="2700000" algn="tl">
                    <a:srgbClr val="000000">
                      <a:alpha val="43137"/>
                    </a:srgbClr>
                  </a:outerShdw>
                </a:effectLst>
                <a:sym typeface="Wingdings" panose="05000000000000000000" pitchFamily="2" charset="2"/>
              </a:rPr>
              <a:t>Paestum</a:t>
            </a:r>
            <a:r>
              <a:rPr lang="it-IT" dirty="0">
                <a:sym typeface="Wingdings" panose="05000000000000000000" pitchFamily="2" charset="2"/>
              </a:rPr>
              <a:t>; Gela  </a:t>
            </a:r>
            <a:r>
              <a:rPr lang="it-IT" dirty="0">
                <a:solidFill>
                  <a:srgbClr val="003E1C"/>
                </a:solidFill>
                <a:effectLst>
                  <a:outerShdw blurRad="38100" dist="38100" dir="2700000" algn="tl">
                    <a:srgbClr val="000000">
                      <a:alpha val="43137"/>
                    </a:srgbClr>
                  </a:outerShdw>
                </a:effectLst>
                <a:sym typeface="Wingdings" panose="05000000000000000000" pitchFamily="2" charset="2"/>
              </a:rPr>
              <a:t>Agrigento</a:t>
            </a:r>
            <a:endParaRPr lang="it-IT" dirty="0">
              <a:solidFill>
                <a:srgbClr val="003E1C"/>
              </a:solidFill>
              <a:effectLst>
                <a:outerShdw blurRad="38100" dist="38100" dir="2700000" algn="tl">
                  <a:srgbClr val="000000">
                    <a:alpha val="43137"/>
                  </a:srgbClr>
                </a:outerShdw>
              </a:effectLst>
            </a:endParaRPr>
          </a:p>
        </p:txBody>
      </p:sp>
      <p:sp>
        <p:nvSpPr>
          <p:cNvPr id="6" name="Rettangolo con angoli arrotondati 5">
            <a:hlinkClick r:id="rId5"/>
            <a:extLst>
              <a:ext uri="{FF2B5EF4-FFF2-40B4-BE49-F238E27FC236}">
                <a16:creationId xmlns:a16="http://schemas.microsoft.com/office/drawing/2014/main" id="{6944617D-6494-4115-9BBA-19C7DFCFBF11}"/>
              </a:ext>
            </a:extLst>
          </p:cNvPr>
          <p:cNvSpPr/>
          <p:nvPr/>
        </p:nvSpPr>
        <p:spPr>
          <a:xfrm>
            <a:off x="78987" y="523220"/>
            <a:ext cx="749272" cy="502865"/>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link</a:t>
            </a:r>
          </a:p>
        </p:txBody>
      </p:sp>
    </p:spTree>
    <p:extLst>
      <p:ext uri="{BB962C8B-B14F-4D97-AF65-F5344CB8AC3E}">
        <p14:creationId xmlns:p14="http://schemas.microsoft.com/office/powerpoint/2010/main" val="11778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CAB1819-7F3D-49D6-ADDF-A15C1F51AC26}"/>
              </a:ext>
            </a:extLst>
          </p:cNvPr>
          <p:cNvPicPr>
            <a:picLocks noChangeAspect="1"/>
          </p:cNvPicPr>
          <p:nvPr/>
        </p:nvPicPr>
        <p:blipFill>
          <a:blip r:embed="rId3"/>
          <a:stretch>
            <a:fillRect/>
          </a:stretch>
        </p:blipFill>
        <p:spPr>
          <a:xfrm>
            <a:off x="394618" y="270937"/>
            <a:ext cx="9116764" cy="6316126"/>
          </a:xfrm>
          <a:prstGeom prst="rect">
            <a:avLst/>
          </a:prstGeom>
          <a:ln>
            <a:noFill/>
          </a:ln>
          <a:effectLst>
            <a:outerShdw blurRad="292100" dist="139700" dir="2700000" algn="tl" rotWithShape="0">
              <a:srgbClr val="333333">
                <a:alpha val="65000"/>
              </a:srgbClr>
            </a:outerShdw>
          </a:effectLst>
        </p:spPr>
      </p:pic>
      <p:sp>
        <p:nvSpPr>
          <p:cNvPr id="3" name="Rettangolo con angoli arrotondati 2">
            <a:extLst>
              <a:ext uri="{FF2B5EF4-FFF2-40B4-BE49-F238E27FC236}">
                <a16:creationId xmlns:a16="http://schemas.microsoft.com/office/drawing/2014/main" id="{688FC29B-1E53-40A4-8301-547D73234252}"/>
              </a:ext>
            </a:extLst>
          </p:cNvPr>
          <p:cNvSpPr/>
          <p:nvPr/>
        </p:nvSpPr>
        <p:spPr>
          <a:xfrm>
            <a:off x="759655" y="270937"/>
            <a:ext cx="4360985" cy="1069144"/>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Perché la costa del Tirreno e la costa del Nord Africa non vengono colonizzate?</a:t>
            </a:r>
          </a:p>
        </p:txBody>
      </p:sp>
      <p:sp>
        <p:nvSpPr>
          <p:cNvPr id="4" name="Ovale 3">
            <a:extLst>
              <a:ext uri="{FF2B5EF4-FFF2-40B4-BE49-F238E27FC236}">
                <a16:creationId xmlns:a16="http://schemas.microsoft.com/office/drawing/2014/main" id="{7A9F580E-BE94-4D00-A269-85C86F84FDB6}"/>
              </a:ext>
            </a:extLst>
          </p:cNvPr>
          <p:cNvSpPr/>
          <p:nvPr/>
        </p:nvSpPr>
        <p:spPr>
          <a:xfrm>
            <a:off x="1998133" y="3776133"/>
            <a:ext cx="508000" cy="4572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
        <p:nvSpPr>
          <p:cNvPr id="11" name="Ovale 10">
            <a:extLst>
              <a:ext uri="{FF2B5EF4-FFF2-40B4-BE49-F238E27FC236}">
                <a16:creationId xmlns:a16="http://schemas.microsoft.com/office/drawing/2014/main" id="{37FBA305-58B3-43E1-A45B-B8AA62BA209A}"/>
              </a:ext>
            </a:extLst>
          </p:cNvPr>
          <p:cNvSpPr/>
          <p:nvPr/>
        </p:nvSpPr>
        <p:spPr>
          <a:xfrm>
            <a:off x="2940147" y="1872307"/>
            <a:ext cx="508000" cy="4572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a:t>
            </a:r>
          </a:p>
        </p:txBody>
      </p:sp>
    </p:spTree>
    <p:extLst>
      <p:ext uri="{BB962C8B-B14F-4D97-AF65-F5344CB8AC3E}">
        <p14:creationId xmlns:p14="http://schemas.microsoft.com/office/powerpoint/2010/main" val="307806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magine 43">
            <a:extLst>
              <a:ext uri="{FF2B5EF4-FFF2-40B4-BE49-F238E27FC236}">
                <a16:creationId xmlns:a16="http://schemas.microsoft.com/office/drawing/2014/main" id="{B6DE7B80-847A-4043-827E-07361C381777}"/>
              </a:ext>
            </a:extLst>
          </p:cNvPr>
          <p:cNvPicPr>
            <a:picLocks noChangeAspect="1"/>
          </p:cNvPicPr>
          <p:nvPr/>
        </p:nvPicPr>
        <p:blipFill>
          <a:blip r:embed="rId3"/>
          <a:stretch>
            <a:fillRect/>
          </a:stretch>
        </p:blipFill>
        <p:spPr>
          <a:xfrm>
            <a:off x="4526036" y="2457798"/>
            <a:ext cx="5189321" cy="4033082"/>
          </a:xfrm>
          <a:prstGeom prst="rect">
            <a:avLst/>
          </a:prstGeom>
          <a:ln>
            <a:noFill/>
          </a:ln>
          <a:effectLst>
            <a:outerShdw blurRad="292100" dist="139700" dir="2700000" algn="tl" rotWithShape="0">
              <a:srgbClr val="333333">
                <a:alpha val="65000"/>
              </a:srgbClr>
            </a:outerShdw>
          </a:effectLst>
        </p:spPr>
      </p:pic>
      <p:sp>
        <p:nvSpPr>
          <p:cNvPr id="2" name="Titolo 1">
            <a:extLst>
              <a:ext uri="{FF2B5EF4-FFF2-40B4-BE49-F238E27FC236}">
                <a16:creationId xmlns:a16="http://schemas.microsoft.com/office/drawing/2014/main" id="{00472A6A-A28C-41B4-B41B-CC14695DC4CF}"/>
              </a:ext>
            </a:extLst>
          </p:cNvPr>
          <p:cNvSpPr>
            <a:spLocks noGrp="1"/>
          </p:cNvSpPr>
          <p:nvPr>
            <p:ph type="title"/>
          </p:nvPr>
        </p:nvSpPr>
        <p:spPr>
          <a:xfrm>
            <a:off x="786018" y="2349924"/>
            <a:ext cx="3371384" cy="2464952"/>
          </a:xfrm>
        </p:spPr>
        <p:txBody>
          <a:bodyPr>
            <a:normAutofit/>
          </a:bodyPr>
          <a:lstStyle/>
          <a:p>
            <a:r>
              <a:rPr lang="it-IT" dirty="0"/>
              <a:t>Dove e quando</a:t>
            </a:r>
          </a:p>
        </p:txBody>
      </p:sp>
      <p:sp>
        <p:nvSpPr>
          <p:cNvPr id="3" name="Rettangolo con angoli arrotondati 2">
            <a:extLst>
              <a:ext uri="{FF2B5EF4-FFF2-40B4-BE49-F238E27FC236}">
                <a16:creationId xmlns:a16="http://schemas.microsoft.com/office/drawing/2014/main" id="{28BD2BA8-92DE-4786-8C31-4F6AC88995ED}"/>
              </a:ext>
            </a:extLst>
          </p:cNvPr>
          <p:cNvSpPr/>
          <p:nvPr/>
        </p:nvSpPr>
        <p:spPr>
          <a:xfrm>
            <a:off x="4837043" y="410818"/>
            <a:ext cx="4651513" cy="1033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Tra l’VIII e il VII secolo a.C. le poleis furono protagoniste di un movimento di espansione (COLONIZZAZIONE)</a:t>
            </a:r>
          </a:p>
        </p:txBody>
      </p:sp>
      <p:sp>
        <p:nvSpPr>
          <p:cNvPr id="4" name="Freccia in giù 3">
            <a:extLst>
              <a:ext uri="{FF2B5EF4-FFF2-40B4-BE49-F238E27FC236}">
                <a16:creationId xmlns:a16="http://schemas.microsoft.com/office/drawing/2014/main" id="{898D38D9-FBA9-4823-8BB2-8F7947E33667}"/>
              </a:ext>
            </a:extLst>
          </p:cNvPr>
          <p:cNvSpPr/>
          <p:nvPr/>
        </p:nvSpPr>
        <p:spPr>
          <a:xfrm>
            <a:off x="5088835" y="1444487"/>
            <a:ext cx="715617" cy="569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88277A9A-1357-4880-88A7-07639C4FDC8D}"/>
              </a:ext>
            </a:extLst>
          </p:cNvPr>
          <p:cNvSpPr txBox="1"/>
          <p:nvPr/>
        </p:nvSpPr>
        <p:spPr>
          <a:xfrm>
            <a:off x="4817166" y="2014330"/>
            <a:ext cx="2570922" cy="369332"/>
          </a:xfrm>
          <a:prstGeom prst="rect">
            <a:avLst/>
          </a:prstGeom>
          <a:noFill/>
        </p:spPr>
        <p:txBody>
          <a:bodyPr wrap="square" rtlCol="0">
            <a:spAutoFit/>
          </a:bodyPr>
          <a:lstStyle/>
          <a:p>
            <a:r>
              <a:rPr lang="it-IT" u="sng" dirty="0"/>
              <a:t>Occidente</a:t>
            </a:r>
            <a:endParaRPr lang="it-IT" dirty="0"/>
          </a:p>
        </p:txBody>
      </p:sp>
      <p:sp>
        <p:nvSpPr>
          <p:cNvPr id="7" name="CasellaDiTesto 6">
            <a:extLst>
              <a:ext uri="{FF2B5EF4-FFF2-40B4-BE49-F238E27FC236}">
                <a16:creationId xmlns:a16="http://schemas.microsoft.com/office/drawing/2014/main" id="{B7621F35-8DBF-4FEA-8B3A-87672A9EB761}"/>
              </a:ext>
            </a:extLst>
          </p:cNvPr>
          <p:cNvSpPr txBox="1"/>
          <p:nvPr/>
        </p:nvSpPr>
        <p:spPr>
          <a:xfrm>
            <a:off x="7019778" y="2014330"/>
            <a:ext cx="2468779" cy="369332"/>
          </a:xfrm>
          <a:prstGeom prst="rect">
            <a:avLst/>
          </a:prstGeom>
          <a:noFill/>
        </p:spPr>
        <p:txBody>
          <a:bodyPr wrap="square" rtlCol="0">
            <a:spAutoFit/>
          </a:bodyPr>
          <a:lstStyle/>
          <a:p>
            <a:pPr algn="r"/>
            <a:r>
              <a:rPr lang="it-IT" u="sng" dirty="0"/>
              <a:t>Oriente</a:t>
            </a:r>
            <a:endParaRPr lang="it-IT" dirty="0"/>
          </a:p>
        </p:txBody>
      </p:sp>
      <p:sp>
        <p:nvSpPr>
          <p:cNvPr id="8" name="Freccia in giù 7">
            <a:extLst>
              <a:ext uri="{FF2B5EF4-FFF2-40B4-BE49-F238E27FC236}">
                <a16:creationId xmlns:a16="http://schemas.microsoft.com/office/drawing/2014/main" id="{4DE64936-CD65-4216-B1EA-CA7C2928B169}"/>
              </a:ext>
            </a:extLst>
          </p:cNvPr>
          <p:cNvSpPr/>
          <p:nvPr/>
        </p:nvSpPr>
        <p:spPr>
          <a:xfrm>
            <a:off x="8365435" y="1444487"/>
            <a:ext cx="715617" cy="569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6336171B-AEFD-46C9-9031-2B0909770920}"/>
              </a:ext>
            </a:extLst>
          </p:cNvPr>
          <p:cNvSpPr/>
          <p:nvPr/>
        </p:nvSpPr>
        <p:spPr>
          <a:xfrm>
            <a:off x="7388088" y="3124998"/>
            <a:ext cx="1902782" cy="338554"/>
          </a:xfrm>
          <a:prstGeom prst="rect">
            <a:avLst/>
          </a:prstGeom>
        </p:spPr>
        <p:txBody>
          <a:bodyPr wrap="square">
            <a:spAutoFit/>
          </a:bodyPr>
          <a:lstStyle/>
          <a:p>
            <a:pPr algn="r"/>
            <a:r>
              <a:rPr lang="it-IT" sz="1600" b="1" dirty="0"/>
              <a:t>Mar Nero</a:t>
            </a:r>
          </a:p>
        </p:txBody>
      </p:sp>
      <p:sp>
        <p:nvSpPr>
          <p:cNvPr id="40" name="Rettangolo 39">
            <a:extLst>
              <a:ext uri="{FF2B5EF4-FFF2-40B4-BE49-F238E27FC236}">
                <a16:creationId xmlns:a16="http://schemas.microsoft.com/office/drawing/2014/main" id="{1BC803FF-E930-46C7-A1BA-A96C9489BB2A}"/>
              </a:ext>
            </a:extLst>
          </p:cNvPr>
          <p:cNvSpPr/>
          <p:nvPr/>
        </p:nvSpPr>
        <p:spPr>
          <a:xfrm>
            <a:off x="7738997" y="4841577"/>
            <a:ext cx="832393" cy="338554"/>
          </a:xfrm>
          <a:prstGeom prst="rect">
            <a:avLst/>
          </a:prstGeom>
        </p:spPr>
        <p:txBody>
          <a:bodyPr wrap="square">
            <a:spAutoFit/>
          </a:bodyPr>
          <a:lstStyle/>
          <a:p>
            <a:r>
              <a:rPr lang="it-IT" sz="1600" dirty="0"/>
              <a:t>Egeo</a:t>
            </a:r>
          </a:p>
        </p:txBody>
      </p:sp>
      <p:sp>
        <p:nvSpPr>
          <p:cNvPr id="42" name="CasellaDiTesto 41">
            <a:extLst>
              <a:ext uri="{FF2B5EF4-FFF2-40B4-BE49-F238E27FC236}">
                <a16:creationId xmlns:a16="http://schemas.microsoft.com/office/drawing/2014/main" id="{3377798B-41A4-4A7C-82EB-6F58C8068B50}"/>
              </a:ext>
            </a:extLst>
          </p:cNvPr>
          <p:cNvSpPr txBox="1"/>
          <p:nvPr/>
        </p:nvSpPr>
        <p:spPr>
          <a:xfrm>
            <a:off x="824948" y="410818"/>
            <a:ext cx="3371385" cy="1384995"/>
          </a:xfrm>
          <a:prstGeom prst="rect">
            <a:avLst/>
          </a:prstGeom>
          <a:solidFill>
            <a:schemeClr val="accent3">
              <a:lumMod val="20000"/>
              <a:lumOff val="80000"/>
            </a:schemeClr>
          </a:solidFill>
        </p:spPr>
        <p:txBody>
          <a:bodyPr wrap="square" rtlCol="0">
            <a:spAutoFit/>
          </a:bodyPr>
          <a:lstStyle/>
          <a:p>
            <a:pPr algn="ctr"/>
            <a:r>
              <a:rPr lang="it-IT" u="sng" dirty="0">
                <a:solidFill>
                  <a:schemeClr val="accent2">
                    <a:lumMod val="50000"/>
                  </a:schemeClr>
                </a:solidFill>
                <a:effectLst>
                  <a:outerShdw blurRad="38100" dist="38100" dir="2700000" algn="tl">
                    <a:srgbClr val="000000">
                      <a:alpha val="43137"/>
                    </a:srgbClr>
                  </a:outerShdw>
                </a:effectLst>
              </a:rPr>
              <a:t>Curiosità</a:t>
            </a:r>
          </a:p>
          <a:p>
            <a:pPr algn="ctr"/>
            <a:r>
              <a:rPr lang="it-IT" sz="1400" dirty="0"/>
              <a:t>I Greci li chiamano…</a:t>
            </a:r>
          </a:p>
          <a:p>
            <a:r>
              <a:rPr lang="it-IT" b="1" dirty="0" err="1"/>
              <a:t>Apoikìai</a:t>
            </a:r>
            <a:r>
              <a:rPr lang="it-IT" dirty="0"/>
              <a:t> </a:t>
            </a:r>
            <a:r>
              <a:rPr lang="it-IT" dirty="0">
                <a:sym typeface="Wingdings" panose="05000000000000000000" pitchFamily="2" charset="2"/>
              </a:rPr>
              <a:t> </a:t>
            </a:r>
            <a:r>
              <a:rPr lang="it-IT" sz="1600" dirty="0">
                <a:sym typeface="Wingdings" panose="05000000000000000000" pitchFamily="2" charset="2"/>
              </a:rPr>
              <a:t>apo «lontano/fuori»</a:t>
            </a:r>
            <a:endParaRPr lang="it-IT" dirty="0">
              <a:sym typeface="Wingdings" panose="05000000000000000000" pitchFamily="2" charset="2"/>
            </a:endParaRPr>
          </a:p>
          <a:p>
            <a:r>
              <a:rPr lang="it-IT" dirty="0">
                <a:sym typeface="Wingdings" panose="05000000000000000000" pitchFamily="2" charset="2"/>
              </a:rPr>
              <a:t>                   </a:t>
            </a:r>
            <a:r>
              <a:rPr lang="it-IT" sz="1600" dirty="0" err="1">
                <a:sym typeface="Wingdings" panose="05000000000000000000" pitchFamily="2" charset="2"/>
              </a:rPr>
              <a:t>oikos</a:t>
            </a:r>
            <a:r>
              <a:rPr lang="it-IT" sz="1600" dirty="0">
                <a:sym typeface="Wingdings" panose="05000000000000000000" pitchFamily="2" charset="2"/>
              </a:rPr>
              <a:t> «casa»</a:t>
            </a:r>
          </a:p>
          <a:p>
            <a:pPr algn="ctr"/>
            <a:r>
              <a:rPr lang="it-IT" sz="1600" dirty="0">
                <a:sym typeface="Wingdings" panose="05000000000000000000" pitchFamily="2" charset="2"/>
              </a:rPr>
              <a:t>= «</a:t>
            </a:r>
            <a:r>
              <a:rPr lang="it-IT" sz="1600" b="1" dirty="0">
                <a:sym typeface="Wingdings" panose="05000000000000000000" pitchFamily="2" charset="2"/>
              </a:rPr>
              <a:t>Insediamenti a distanza</a:t>
            </a:r>
            <a:r>
              <a:rPr lang="it-IT" sz="1600" dirty="0">
                <a:sym typeface="Wingdings" panose="05000000000000000000" pitchFamily="2" charset="2"/>
              </a:rPr>
              <a:t>»</a:t>
            </a:r>
            <a:endParaRPr lang="it-IT" dirty="0"/>
          </a:p>
        </p:txBody>
      </p:sp>
      <p:sp>
        <p:nvSpPr>
          <p:cNvPr id="45" name="Rettangolo 44">
            <a:extLst>
              <a:ext uri="{FF2B5EF4-FFF2-40B4-BE49-F238E27FC236}">
                <a16:creationId xmlns:a16="http://schemas.microsoft.com/office/drawing/2014/main" id="{27E0F451-7749-4C73-B93D-704AD7801A98}"/>
              </a:ext>
            </a:extLst>
          </p:cNvPr>
          <p:cNvSpPr/>
          <p:nvPr/>
        </p:nvSpPr>
        <p:spPr>
          <a:xfrm>
            <a:off x="7553739" y="3782100"/>
            <a:ext cx="1017652" cy="338554"/>
          </a:xfrm>
          <a:prstGeom prst="rect">
            <a:avLst/>
          </a:prstGeom>
        </p:spPr>
        <p:txBody>
          <a:bodyPr wrap="square">
            <a:spAutoFit/>
          </a:bodyPr>
          <a:lstStyle/>
          <a:p>
            <a:pPr algn="r"/>
            <a:r>
              <a:rPr lang="it-IT" sz="1600" b="1" dirty="0"/>
              <a:t>Bosforo</a:t>
            </a:r>
          </a:p>
        </p:txBody>
      </p:sp>
      <p:sp>
        <p:nvSpPr>
          <p:cNvPr id="46" name="Rettangolo 45">
            <a:extLst>
              <a:ext uri="{FF2B5EF4-FFF2-40B4-BE49-F238E27FC236}">
                <a16:creationId xmlns:a16="http://schemas.microsoft.com/office/drawing/2014/main" id="{7169216D-E97D-4528-8B5E-7321F4B022F0}"/>
              </a:ext>
            </a:extLst>
          </p:cNvPr>
          <p:cNvSpPr/>
          <p:nvPr/>
        </p:nvSpPr>
        <p:spPr>
          <a:xfrm>
            <a:off x="6120833" y="3951377"/>
            <a:ext cx="832393" cy="523220"/>
          </a:xfrm>
          <a:prstGeom prst="rect">
            <a:avLst/>
          </a:prstGeom>
        </p:spPr>
        <p:txBody>
          <a:bodyPr wrap="square">
            <a:spAutoFit/>
          </a:bodyPr>
          <a:lstStyle/>
          <a:p>
            <a:r>
              <a:rPr lang="it-IT" sz="1400" b="1" dirty="0"/>
              <a:t>Magna Grecia</a:t>
            </a:r>
          </a:p>
        </p:txBody>
      </p:sp>
      <p:sp>
        <p:nvSpPr>
          <p:cNvPr id="47" name="Rettangolo 46">
            <a:extLst>
              <a:ext uri="{FF2B5EF4-FFF2-40B4-BE49-F238E27FC236}">
                <a16:creationId xmlns:a16="http://schemas.microsoft.com/office/drawing/2014/main" id="{2026DF44-4A21-4A51-AA2D-CB2FAD61AAEA}"/>
              </a:ext>
            </a:extLst>
          </p:cNvPr>
          <p:cNvSpPr/>
          <p:nvPr/>
        </p:nvSpPr>
        <p:spPr>
          <a:xfrm>
            <a:off x="5902172" y="4697908"/>
            <a:ext cx="832393" cy="307777"/>
          </a:xfrm>
          <a:prstGeom prst="rect">
            <a:avLst/>
          </a:prstGeom>
        </p:spPr>
        <p:txBody>
          <a:bodyPr wrap="square">
            <a:spAutoFit/>
          </a:bodyPr>
          <a:lstStyle/>
          <a:p>
            <a:r>
              <a:rPr lang="it-IT" sz="1400" b="1" dirty="0"/>
              <a:t>Sicilia</a:t>
            </a:r>
          </a:p>
        </p:txBody>
      </p:sp>
      <p:sp>
        <p:nvSpPr>
          <p:cNvPr id="48" name="Rettangolo 47">
            <a:extLst>
              <a:ext uri="{FF2B5EF4-FFF2-40B4-BE49-F238E27FC236}">
                <a16:creationId xmlns:a16="http://schemas.microsoft.com/office/drawing/2014/main" id="{60681821-A58B-4607-9196-A07D6CF2B5E7}"/>
              </a:ext>
            </a:extLst>
          </p:cNvPr>
          <p:cNvSpPr/>
          <p:nvPr/>
        </p:nvSpPr>
        <p:spPr>
          <a:xfrm>
            <a:off x="7048743" y="5681617"/>
            <a:ext cx="832393" cy="307777"/>
          </a:xfrm>
          <a:prstGeom prst="rect">
            <a:avLst/>
          </a:prstGeom>
        </p:spPr>
        <p:txBody>
          <a:bodyPr wrap="square">
            <a:spAutoFit/>
          </a:bodyPr>
          <a:lstStyle/>
          <a:p>
            <a:r>
              <a:rPr lang="it-IT" sz="1400" b="1" dirty="0"/>
              <a:t>Cirene</a:t>
            </a:r>
          </a:p>
        </p:txBody>
      </p:sp>
      <p:sp>
        <p:nvSpPr>
          <p:cNvPr id="49" name="Rettangolo 48">
            <a:extLst>
              <a:ext uri="{FF2B5EF4-FFF2-40B4-BE49-F238E27FC236}">
                <a16:creationId xmlns:a16="http://schemas.microsoft.com/office/drawing/2014/main" id="{CEFA1EE1-0051-4F75-B47D-C220339D835F}"/>
              </a:ext>
            </a:extLst>
          </p:cNvPr>
          <p:cNvSpPr/>
          <p:nvPr/>
        </p:nvSpPr>
        <p:spPr>
          <a:xfrm>
            <a:off x="4953000" y="2991046"/>
            <a:ext cx="1050235" cy="307777"/>
          </a:xfrm>
          <a:prstGeom prst="rect">
            <a:avLst/>
          </a:prstGeom>
        </p:spPr>
        <p:txBody>
          <a:bodyPr wrap="square">
            <a:spAutoFit/>
          </a:bodyPr>
          <a:lstStyle/>
          <a:p>
            <a:r>
              <a:rPr lang="it-IT" sz="1400" b="1" dirty="0"/>
              <a:t>Francia</a:t>
            </a:r>
          </a:p>
        </p:txBody>
      </p:sp>
      <p:sp>
        <p:nvSpPr>
          <p:cNvPr id="50" name="Rettangolo 49">
            <a:extLst>
              <a:ext uri="{FF2B5EF4-FFF2-40B4-BE49-F238E27FC236}">
                <a16:creationId xmlns:a16="http://schemas.microsoft.com/office/drawing/2014/main" id="{F1DBA1F1-44CF-4180-9F69-5D4392DC0871}"/>
              </a:ext>
            </a:extLst>
          </p:cNvPr>
          <p:cNvSpPr/>
          <p:nvPr/>
        </p:nvSpPr>
        <p:spPr>
          <a:xfrm>
            <a:off x="4196333" y="3251401"/>
            <a:ext cx="1050235" cy="307777"/>
          </a:xfrm>
          <a:prstGeom prst="rect">
            <a:avLst/>
          </a:prstGeom>
        </p:spPr>
        <p:txBody>
          <a:bodyPr wrap="square">
            <a:spAutoFit/>
          </a:bodyPr>
          <a:lstStyle/>
          <a:p>
            <a:r>
              <a:rPr lang="it-IT" sz="1400" b="1" dirty="0"/>
              <a:t>Spagna</a:t>
            </a:r>
          </a:p>
        </p:txBody>
      </p:sp>
    </p:spTree>
    <p:extLst>
      <p:ext uri="{BB962C8B-B14F-4D97-AF65-F5344CB8AC3E}">
        <p14:creationId xmlns:p14="http://schemas.microsoft.com/office/powerpoint/2010/main" val="8187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1500" fill="hold"/>
                                        <p:tgtEl>
                                          <p:spTgt spid="44"/>
                                        </p:tgtEl>
                                        <p:attrNameLst>
                                          <p:attrName>ppt_w</p:attrName>
                                        </p:attrNameLst>
                                      </p:cBhvr>
                                      <p:tavLst>
                                        <p:tav tm="0">
                                          <p:val>
                                            <p:fltVal val="0"/>
                                          </p:val>
                                        </p:tav>
                                        <p:tav tm="100000">
                                          <p:val>
                                            <p:strVal val="#ppt_w"/>
                                          </p:val>
                                        </p:tav>
                                      </p:tavLst>
                                    </p:anim>
                                    <p:anim calcmode="lin" valueType="num">
                                      <p:cBhvr>
                                        <p:cTn id="29" dur="1500" fill="hold"/>
                                        <p:tgtEl>
                                          <p:spTgt spid="44"/>
                                        </p:tgtEl>
                                        <p:attrNameLst>
                                          <p:attrName>ppt_h</p:attrName>
                                        </p:attrNameLst>
                                      </p:cBhvr>
                                      <p:tavLst>
                                        <p:tav tm="0">
                                          <p:val>
                                            <p:fltVal val="0"/>
                                          </p:val>
                                        </p:tav>
                                        <p:tav tm="100000">
                                          <p:val>
                                            <p:strVal val="#ppt_h"/>
                                          </p:val>
                                        </p:tav>
                                      </p:tavLst>
                                    </p:anim>
                                    <p:animEffect transition="in" filter="fade">
                                      <p:cBhvr>
                                        <p:cTn id="30" dur="1500"/>
                                        <p:tgtEl>
                                          <p:spTgt spid="44"/>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500"/>
                                        <p:tgtEl>
                                          <p:spTgt spid="47"/>
                                        </p:tgtEl>
                                      </p:cBhvr>
                                    </p:animEffect>
                                  </p:childTnLst>
                                </p:cTn>
                              </p:par>
                            </p:childTnLst>
                          </p:cTn>
                        </p:par>
                        <p:par>
                          <p:cTn id="47" fill="hold">
                            <p:stCondLst>
                              <p:cond delay="3500"/>
                            </p:stCondLst>
                            <p:childTnLst>
                              <p:par>
                                <p:cTn id="48" presetID="10"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500"/>
                                        <p:tgtEl>
                                          <p:spTgt spid="50"/>
                                        </p:tgtEl>
                                      </p:cBhvr>
                                    </p:animEffect>
                                  </p:childTnLst>
                                </p:cTn>
                              </p:par>
                            </p:childTnLst>
                          </p:cTn>
                        </p:par>
                        <p:par>
                          <p:cTn id="55" fill="hold">
                            <p:stCondLst>
                              <p:cond delay="4500"/>
                            </p:stCondLst>
                            <p:childTnLst>
                              <p:par>
                                <p:cTn id="56" presetID="10" presetClass="entr" presetSubtype="0"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5500"/>
                            </p:stCondLst>
                            <p:childTnLst>
                              <p:par>
                                <p:cTn id="64" presetID="14" presetClass="entr" presetSubtype="1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randombar(horizontal)">
                                      <p:cBhvr>
                                        <p:cTn id="66" dur="1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P spid="8" grpId="0" animBg="1"/>
      <p:bldP spid="39" grpId="0"/>
      <p:bldP spid="40" grpId="0"/>
      <p:bldP spid="42" grpId="0" animBg="1"/>
      <p:bldP spid="45" grpId="0"/>
      <p:bldP spid="46" grpId="0"/>
      <p:bldP spid="47" grpId="0"/>
      <p:bldP spid="48" grpId="0"/>
      <p:bldP spid="49"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472A6A-A28C-41B4-B41B-CC14695DC4CF}"/>
              </a:ext>
            </a:extLst>
          </p:cNvPr>
          <p:cNvSpPr>
            <a:spLocks noGrp="1"/>
          </p:cNvSpPr>
          <p:nvPr>
            <p:ph type="title"/>
          </p:nvPr>
        </p:nvSpPr>
        <p:spPr/>
        <p:txBody>
          <a:bodyPr>
            <a:normAutofit/>
          </a:bodyPr>
          <a:lstStyle/>
          <a:p>
            <a:r>
              <a:rPr lang="it-IT" dirty="0"/>
              <a:t>I tempi della colonizzazione</a:t>
            </a:r>
          </a:p>
        </p:txBody>
      </p:sp>
      <p:sp>
        <p:nvSpPr>
          <p:cNvPr id="3" name="Callout: freccia in giù 2">
            <a:extLst>
              <a:ext uri="{FF2B5EF4-FFF2-40B4-BE49-F238E27FC236}">
                <a16:creationId xmlns:a16="http://schemas.microsoft.com/office/drawing/2014/main" id="{9182F0CC-450E-4A66-BA0C-B6DD70FF31C8}"/>
              </a:ext>
            </a:extLst>
          </p:cNvPr>
          <p:cNvSpPr/>
          <p:nvPr/>
        </p:nvSpPr>
        <p:spPr>
          <a:xfrm>
            <a:off x="4320987" y="509248"/>
            <a:ext cx="4191000" cy="1470211"/>
          </a:xfrm>
          <a:prstGeom prst="downArrowCallout">
            <a:avLst>
              <a:gd name="adj1" fmla="val 17683"/>
              <a:gd name="adj2" fmla="val 27439"/>
              <a:gd name="adj3" fmla="val 25000"/>
              <a:gd name="adj4" fmla="val 64977"/>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VIII secolo</a:t>
            </a:r>
          </a:p>
          <a:p>
            <a:pPr algn="ctr"/>
            <a:r>
              <a:rPr lang="it-IT" sz="2000" dirty="0">
                <a:solidFill>
                  <a:schemeClr val="tx1"/>
                </a:solidFill>
              </a:rPr>
              <a:t>INIZIATIVE PRIVATE </a:t>
            </a:r>
          </a:p>
        </p:txBody>
      </p:sp>
      <p:sp>
        <p:nvSpPr>
          <p:cNvPr id="5" name="Ovale 4">
            <a:extLst>
              <a:ext uri="{FF2B5EF4-FFF2-40B4-BE49-F238E27FC236}">
                <a16:creationId xmlns:a16="http://schemas.microsoft.com/office/drawing/2014/main" id="{ECE49391-B5C9-4A8D-A991-D15E7B3F2142}"/>
              </a:ext>
            </a:extLst>
          </p:cNvPr>
          <p:cNvSpPr/>
          <p:nvPr/>
        </p:nvSpPr>
        <p:spPr>
          <a:xfrm>
            <a:off x="4894730" y="2112189"/>
            <a:ext cx="2411505" cy="14702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imprese coloniali</a:t>
            </a:r>
          </a:p>
        </p:txBody>
      </p:sp>
      <p:sp>
        <p:nvSpPr>
          <p:cNvPr id="7" name="Callout: freccia in su 6">
            <a:extLst>
              <a:ext uri="{FF2B5EF4-FFF2-40B4-BE49-F238E27FC236}">
                <a16:creationId xmlns:a16="http://schemas.microsoft.com/office/drawing/2014/main" id="{EB2633B0-1BC0-4111-A64E-E9228B0B140D}"/>
              </a:ext>
            </a:extLst>
          </p:cNvPr>
          <p:cNvSpPr/>
          <p:nvPr/>
        </p:nvSpPr>
        <p:spPr>
          <a:xfrm>
            <a:off x="4415137" y="3662400"/>
            <a:ext cx="4190999" cy="1708139"/>
          </a:xfrm>
          <a:prstGeom prst="upArrowCallou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VII secolo</a:t>
            </a:r>
          </a:p>
          <a:p>
            <a:pPr algn="ctr"/>
            <a:r>
              <a:rPr lang="it-IT" sz="2000" dirty="0">
                <a:solidFill>
                  <a:schemeClr val="tx1"/>
                </a:solidFill>
              </a:rPr>
              <a:t>Fondazioni programmate dai GOVERNI E POLEIS</a:t>
            </a:r>
          </a:p>
        </p:txBody>
      </p:sp>
      <p:sp>
        <p:nvSpPr>
          <p:cNvPr id="8" name="Callout: freccia in su 7">
            <a:extLst>
              <a:ext uri="{FF2B5EF4-FFF2-40B4-BE49-F238E27FC236}">
                <a16:creationId xmlns:a16="http://schemas.microsoft.com/office/drawing/2014/main" id="{2D5BA768-3331-48D5-A3FC-D0B10704A0A6}"/>
              </a:ext>
            </a:extLst>
          </p:cNvPr>
          <p:cNvSpPr/>
          <p:nvPr/>
        </p:nvSpPr>
        <p:spPr>
          <a:xfrm>
            <a:off x="6642846" y="5353669"/>
            <a:ext cx="2384612" cy="1004047"/>
          </a:xfrm>
          <a:prstGeom prst="upArrowCallou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Massimo sviluppo migratorio</a:t>
            </a:r>
          </a:p>
        </p:txBody>
      </p:sp>
      <p:sp>
        <p:nvSpPr>
          <p:cNvPr id="9" name="Callout: freccia a sinistra 8">
            <a:extLst>
              <a:ext uri="{FF2B5EF4-FFF2-40B4-BE49-F238E27FC236}">
                <a16:creationId xmlns:a16="http://schemas.microsoft.com/office/drawing/2014/main" id="{FF529AE5-C243-4498-AB0B-A22117FAFE0B}"/>
              </a:ext>
            </a:extLst>
          </p:cNvPr>
          <p:cNvSpPr/>
          <p:nvPr/>
        </p:nvSpPr>
        <p:spPr>
          <a:xfrm>
            <a:off x="7306235" y="1846729"/>
            <a:ext cx="2411505" cy="2169459"/>
          </a:xfrm>
          <a:prstGeom prst="leftArrowCallou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Colonizzazione termina nel </a:t>
            </a:r>
            <a:r>
              <a:rPr lang="it-IT" b="1" dirty="0">
                <a:solidFill>
                  <a:schemeClr val="tx1"/>
                </a:solidFill>
              </a:rPr>
              <a:t>VI sec </a:t>
            </a:r>
            <a:r>
              <a:rPr lang="it-IT" dirty="0">
                <a:solidFill>
                  <a:schemeClr val="tx1"/>
                </a:solidFill>
              </a:rPr>
              <a:t>frenata da </a:t>
            </a:r>
            <a:r>
              <a:rPr lang="it-IT" b="1" dirty="0">
                <a:solidFill>
                  <a:schemeClr val="tx1"/>
                </a:solidFill>
              </a:rPr>
              <a:t>Persiani</a:t>
            </a:r>
          </a:p>
          <a:p>
            <a:pPr algn="ctr"/>
            <a:r>
              <a:rPr lang="it-IT" b="1" dirty="0">
                <a:solidFill>
                  <a:schemeClr val="tx1"/>
                </a:solidFill>
              </a:rPr>
              <a:t>Etruschi</a:t>
            </a:r>
          </a:p>
          <a:p>
            <a:pPr algn="ctr"/>
            <a:r>
              <a:rPr lang="it-IT" b="1" dirty="0">
                <a:solidFill>
                  <a:schemeClr val="tx1"/>
                </a:solidFill>
              </a:rPr>
              <a:t>Cartaginesi</a:t>
            </a:r>
          </a:p>
        </p:txBody>
      </p:sp>
    </p:spTree>
    <p:extLst>
      <p:ext uri="{BB962C8B-B14F-4D97-AF65-F5344CB8AC3E}">
        <p14:creationId xmlns:p14="http://schemas.microsoft.com/office/powerpoint/2010/main" val="99329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500" fill="hold"/>
                                        <p:tgtEl>
                                          <p:spTgt spid="7"/>
                                        </p:tgtEl>
                                        <p:attrNameLst>
                                          <p:attrName>ppt_x</p:attrName>
                                        </p:attrNameLst>
                                      </p:cBhvr>
                                      <p:tavLst>
                                        <p:tav tm="0">
                                          <p:val>
                                            <p:strVal val="#ppt_x"/>
                                          </p:val>
                                        </p:tav>
                                        <p:tav tm="100000">
                                          <p:val>
                                            <p:strVal val="#ppt_x"/>
                                          </p:val>
                                        </p:tav>
                                      </p:tavLst>
                                    </p:anim>
                                    <p:anim calcmode="lin" valueType="num">
                                      <p:cBhvr additive="base">
                                        <p:cTn id="14"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500" fill="hold"/>
                                        <p:tgtEl>
                                          <p:spTgt spid="8"/>
                                        </p:tgtEl>
                                        <p:attrNameLst>
                                          <p:attrName>ppt_x</p:attrName>
                                        </p:attrNameLst>
                                      </p:cBhvr>
                                      <p:tavLst>
                                        <p:tav tm="0">
                                          <p:val>
                                            <p:strVal val="#ppt_x"/>
                                          </p:val>
                                        </p:tav>
                                        <p:tav tm="100000">
                                          <p:val>
                                            <p:strVal val="#ppt_x"/>
                                          </p:val>
                                        </p:tav>
                                      </p:tavLst>
                                    </p:anim>
                                    <p:anim calcmode="lin" valueType="num">
                                      <p:cBhvr additive="base">
                                        <p:cTn id="20" dur="1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llout: freccia in giù 1">
            <a:extLst>
              <a:ext uri="{FF2B5EF4-FFF2-40B4-BE49-F238E27FC236}">
                <a16:creationId xmlns:a16="http://schemas.microsoft.com/office/drawing/2014/main" id="{BFC43A0B-EBAE-45D2-88FE-ED332AD9D6E3}"/>
              </a:ext>
            </a:extLst>
          </p:cNvPr>
          <p:cNvSpPr/>
          <p:nvPr/>
        </p:nvSpPr>
        <p:spPr>
          <a:xfrm>
            <a:off x="537883" y="1559859"/>
            <a:ext cx="2707341" cy="1730189"/>
          </a:xfrm>
          <a:prstGeom prst="downArrowCallou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VIII secolo</a:t>
            </a:r>
          </a:p>
          <a:p>
            <a:pPr algn="ctr"/>
            <a:r>
              <a:rPr lang="it-IT" dirty="0">
                <a:solidFill>
                  <a:schemeClr val="tx1"/>
                </a:solidFill>
              </a:rPr>
              <a:t>Intensa crescita demografica (sovrappopolazione)</a:t>
            </a:r>
          </a:p>
        </p:txBody>
      </p:sp>
      <p:sp>
        <p:nvSpPr>
          <p:cNvPr id="4" name="Callout: freccia in giù 3">
            <a:extLst>
              <a:ext uri="{FF2B5EF4-FFF2-40B4-BE49-F238E27FC236}">
                <a16:creationId xmlns:a16="http://schemas.microsoft.com/office/drawing/2014/main" id="{0D22BE15-71AA-470B-BC07-061728275CEF}"/>
              </a:ext>
            </a:extLst>
          </p:cNvPr>
          <p:cNvSpPr/>
          <p:nvPr/>
        </p:nvSpPr>
        <p:spPr>
          <a:xfrm>
            <a:off x="322729" y="3290048"/>
            <a:ext cx="2922495" cy="1039906"/>
          </a:xfrm>
          <a:prstGeom prst="downArrowCallou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Squilibrio fra popolazione e risorse</a:t>
            </a:r>
          </a:p>
        </p:txBody>
      </p:sp>
      <p:sp>
        <p:nvSpPr>
          <p:cNvPr id="5" name="Callout: freccia in giù 4">
            <a:extLst>
              <a:ext uri="{FF2B5EF4-FFF2-40B4-BE49-F238E27FC236}">
                <a16:creationId xmlns:a16="http://schemas.microsoft.com/office/drawing/2014/main" id="{B7AF9650-F0F8-46F0-A0B2-37BE497E1E9A}"/>
              </a:ext>
            </a:extLst>
          </p:cNvPr>
          <p:cNvSpPr/>
          <p:nvPr/>
        </p:nvSpPr>
        <p:spPr>
          <a:xfrm>
            <a:off x="3415556" y="3290048"/>
            <a:ext cx="1900518" cy="1039906"/>
          </a:xfrm>
          <a:prstGeom prst="downArrowCallout">
            <a:avLst/>
          </a:prstGeom>
          <a:solidFill>
            <a:schemeClr val="accent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Fame di terra</a:t>
            </a:r>
          </a:p>
        </p:txBody>
      </p:sp>
      <p:sp>
        <p:nvSpPr>
          <p:cNvPr id="6" name="Callout: freccia in giù 5">
            <a:extLst>
              <a:ext uri="{FF2B5EF4-FFF2-40B4-BE49-F238E27FC236}">
                <a16:creationId xmlns:a16="http://schemas.microsoft.com/office/drawing/2014/main" id="{6A2433DB-FD89-4046-ABE2-0D6F2938105D}"/>
              </a:ext>
            </a:extLst>
          </p:cNvPr>
          <p:cNvSpPr/>
          <p:nvPr/>
        </p:nvSpPr>
        <p:spPr>
          <a:xfrm>
            <a:off x="3415556" y="1559859"/>
            <a:ext cx="1900518" cy="1730189"/>
          </a:xfrm>
          <a:prstGeom prst="downArrow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Distribuzione squilibrata della proprietà terriera</a:t>
            </a:r>
          </a:p>
        </p:txBody>
      </p:sp>
      <p:sp>
        <p:nvSpPr>
          <p:cNvPr id="7" name="Callout: freccia in giù 6">
            <a:extLst>
              <a:ext uri="{FF2B5EF4-FFF2-40B4-BE49-F238E27FC236}">
                <a16:creationId xmlns:a16="http://schemas.microsoft.com/office/drawing/2014/main" id="{44ECB128-9D31-453B-B06D-F1C21CA75319}"/>
              </a:ext>
            </a:extLst>
          </p:cNvPr>
          <p:cNvSpPr/>
          <p:nvPr/>
        </p:nvSpPr>
        <p:spPr>
          <a:xfrm>
            <a:off x="5486406" y="3307977"/>
            <a:ext cx="2223240" cy="1039906"/>
          </a:xfrm>
          <a:prstGeom prst="downArrowCallou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Instabilità politica</a:t>
            </a:r>
          </a:p>
        </p:txBody>
      </p:sp>
      <p:sp>
        <p:nvSpPr>
          <p:cNvPr id="8" name="Callout: freccia in giù 7">
            <a:extLst>
              <a:ext uri="{FF2B5EF4-FFF2-40B4-BE49-F238E27FC236}">
                <a16:creationId xmlns:a16="http://schemas.microsoft.com/office/drawing/2014/main" id="{FF8AAF70-7AB2-4B71-B796-912ED39D6DC4}"/>
              </a:ext>
            </a:extLst>
          </p:cNvPr>
          <p:cNvSpPr/>
          <p:nvPr/>
        </p:nvSpPr>
        <p:spPr>
          <a:xfrm>
            <a:off x="5486405" y="1559859"/>
            <a:ext cx="2223241" cy="1757084"/>
          </a:xfrm>
          <a:prstGeom prst="downArrow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Conflitto tra </a:t>
            </a:r>
            <a:r>
              <a:rPr lang="it-IT" sz="2000" dirty="0" err="1">
                <a:solidFill>
                  <a:schemeClr val="tx1"/>
                </a:solidFill>
              </a:rPr>
              <a:t>Aristoi</a:t>
            </a:r>
            <a:r>
              <a:rPr lang="it-IT" sz="2000" dirty="0">
                <a:solidFill>
                  <a:schemeClr val="tx1"/>
                </a:solidFill>
              </a:rPr>
              <a:t> e </a:t>
            </a:r>
            <a:r>
              <a:rPr lang="it-IT" sz="2000" dirty="0" err="1">
                <a:solidFill>
                  <a:schemeClr val="tx1"/>
                </a:solidFill>
              </a:rPr>
              <a:t>Demos</a:t>
            </a:r>
            <a:r>
              <a:rPr lang="it-IT" sz="2000" dirty="0">
                <a:solidFill>
                  <a:schemeClr val="tx1"/>
                </a:solidFill>
              </a:rPr>
              <a:t> per la terra</a:t>
            </a:r>
          </a:p>
        </p:txBody>
      </p:sp>
      <p:sp>
        <p:nvSpPr>
          <p:cNvPr id="9" name="Callout: freccia in giù 8">
            <a:extLst>
              <a:ext uri="{FF2B5EF4-FFF2-40B4-BE49-F238E27FC236}">
                <a16:creationId xmlns:a16="http://schemas.microsoft.com/office/drawing/2014/main" id="{E2E6E8A9-D78A-4B63-9A51-D0105288249A}"/>
              </a:ext>
            </a:extLst>
          </p:cNvPr>
          <p:cNvSpPr/>
          <p:nvPr/>
        </p:nvSpPr>
        <p:spPr>
          <a:xfrm>
            <a:off x="7879977" y="2438401"/>
            <a:ext cx="1900518" cy="1900520"/>
          </a:xfrm>
          <a:prstGeom prst="downArrowCallout">
            <a:avLst/>
          </a:prstGeom>
          <a:solidFill>
            <a:schemeClr val="accent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Avviare</a:t>
            </a:r>
          </a:p>
          <a:p>
            <a:pPr algn="ctr"/>
            <a:r>
              <a:rPr lang="it-IT" sz="2000" dirty="0">
                <a:solidFill>
                  <a:schemeClr val="tx1"/>
                </a:solidFill>
              </a:rPr>
              <a:t>/espandere iniziative commerciali</a:t>
            </a:r>
          </a:p>
        </p:txBody>
      </p:sp>
      <p:sp>
        <p:nvSpPr>
          <p:cNvPr id="10" name="Rettangolo 9">
            <a:extLst>
              <a:ext uri="{FF2B5EF4-FFF2-40B4-BE49-F238E27FC236}">
                <a16:creationId xmlns:a16="http://schemas.microsoft.com/office/drawing/2014/main" id="{48CC2EF5-E026-43AE-BE7D-8627AF201C8C}"/>
              </a:ext>
            </a:extLst>
          </p:cNvPr>
          <p:cNvSpPr/>
          <p:nvPr/>
        </p:nvSpPr>
        <p:spPr>
          <a:xfrm>
            <a:off x="0" y="4356850"/>
            <a:ext cx="9906000" cy="735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solidFill>
                  <a:schemeClr val="tx1"/>
                </a:solidFill>
              </a:rPr>
              <a:t>colonizzazione</a:t>
            </a:r>
          </a:p>
        </p:txBody>
      </p:sp>
      <p:sp>
        <p:nvSpPr>
          <p:cNvPr id="12" name="Parentesi graffa aperta 11">
            <a:extLst>
              <a:ext uri="{FF2B5EF4-FFF2-40B4-BE49-F238E27FC236}">
                <a16:creationId xmlns:a16="http://schemas.microsoft.com/office/drawing/2014/main" id="{332FC077-F8A8-4A5F-88D4-828585DBCC7B}"/>
              </a:ext>
            </a:extLst>
          </p:cNvPr>
          <p:cNvSpPr/>
          <p:nvPr/>
        </p:nvSpPr>
        <p:spPr>
          <a:xfrm rot="5400000">
            <a:off x="4433048" y="-3707069"/>
            <a:ext cx="1039906" cy="9905999"/>
          </a:xfrm>
          <a:prstGeom prst="leftBrace">
            <a:avLst>
              <a:gd name="adj1" fmla="val 8333"/>
              <a:gd name="adj2" fmla="val 4981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Rettangolo 12">
            <a:extLst>
              <a:ext uri="{FF2B5EF4-FFF2-40B4-BE49-F238E27FC236}">
                <a16:creationId xmlns:a16="http://schemas.microsoft.com/office/drawing/2014/main" id="{F20FB7CC-A6DF-49A4-B0CB-B7A7D56ED31F}"/>
              </a:ext>
            </a:extLst>
          </p:cNvPr>
          <p:cNvSpPr/>
          <p:nvPr/>
        </p:nvSpPr>
        <p:spPr>
          <a:xfrm>
            <a:off x="3826665" y="22574"/>
            <a:ext cx="2252668" cy="707886"/>
          </a:xfrm>
          <a:prstGeom prst="rect">
            <a:avLst/>
          </a:prstGeom>
        </p:spPr>
        <p:txBody>
          <a:bodyPr wrap="none">
            <a:spAutoFit/>
          </a:bodyPr>
          <a:lstStyle/>
          <a:p>
            <a:pPr algn="ctr"/>
            <a:r>
              <a:rPr lang="it-IT" sz="4000" dirty="0"/>
              <a:t>4 CAUSE</a:t>
            </a:r>
          </a:p>
        </p:txBody>
      </p:sp>
    </p:spTree>
    <p:extLst>
      <p:ext uri="{BB962C8B-B14F-4D97-AF65-F5344CB8AC3E}">
        <p14:creationId xmlns:p14="http://schemas.microsoft.com/office/powerpoint/2010/main" val="110525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ppt_x"/>
                                          </p:val>
                                        </p:tav>
                                        <p:tav tm="100000">
                                          <p:val>
                                            <p:strVal val="#ppt_x"/>
                                          </p:val>
                                        </p:tav>
                                      </p:tavLst>
                                    </p:anim>
                                    <p:anim calcmode="lin" valueType="num">
                                      <p:cBhvr additive="base">
                                        <p:cTn id="19" dur="1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500" fill="hold"/>
                                        <p:tgtEl>
                                          <p:spTgt spid="8"/>
                                        </p:tgtEl>
                                        <p:attrNameLst>
                                          <p:attrName>ppt_x</p:attrName>
                                        </p:attrNameLst>
                                      </p:cBhvr>
                                      <p:tavLst>
                                        <p:tav tm="0">
                                          <p:val>
                                            <p:strVal val="#ppt_x"/>
                                          </p:val>
                                        </p:tav>
                                        <p:tav tm="100000">
                                          <p:val>
                                            <p:strVal val="#ppt_x"/>
                                          </p:val>
                                        </p:tav>
                                      </p:tavLst>
                                    </p:anim>
                                    <p:anim calcmode="lin" valueType="num">
                                      <p:cBhvr additive="base">
                                        <p:cTn id="30" dur="1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500" fill="hold"/>
                                        <p:tgtEl>
                                          <p:spTgt spid="9"/>
                                        </p:tgtEl>
                                        <p:attrNameLst>
                                          <p:attrName>ppt_x</p:attrName>
                                        </p:attrNameLst>
                                      </p:cBhvr>
                                      <p:tavLst>
                                        <p:tav tm="0">
                                          <p:val>
                                            <p:strVal val="#ppt_x"/>
                                          </p:val>
                                        </p:tav>
                                        <p:tav tm="100000">
                                          <p:val>
                                            <p:strVal val="#ppt_x"/>
                                          </p:val>
                                        </p:tav>
                                      </p:tavLst>
                                    </p:anim>
                                    <p:anim calcmode="lin" valueType="num">
                                      <p:cBhvr additive="base">
                                        <p:cTn id="41" dur="1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ccia a sinistra 12">
            <a:extLst>
              <a:ext uri="{FF2B5EF4-FFF2-40B4-BE49-F238E27FC236}">
                <a16:creationId xmlns:a16="http://schemas.microsoft.com/office/drawing/2014/main" id="{C9F3B550-1F48-496B-AD82-86375D1E7CB5}"/>
              </a:ext>
            </a:extLst>
          </p:cNvPr>
          <p:cNvSpPr/>
          <p:nvPr/>
        </p:nvSpPr>
        <p:spPr>
          <a:xfrm>
            <a:off x="3838827" y="5450541"/>
            <a:ext cx="4059079" cy="645459"/>
          </a:xfrm>
          <a:prstGeom prst="leftArrow">
            <a:avLst/>
          </a:prstGeom>
          <a:solidFill>
            <a:schemeClr val="accent3">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00472A6A-A28C-41B4-B41B-CC14695DC4CF}"/>
              </a:ext>
            </a:extLst>
          </p:cNvPr>
          <p:cNvSpPr>
            <a:spLocks noGrp="1"/>
          </p:cNvSpPr>
          <p:nvPr>
            <p:ph type="title"/>
          </p:nvPr>
        </p:nvSpPr>
        <p:spPr/>
        <p:txBody>
          <a:bodyPr>
            <a:normAutofit/>
          </a:bodyPr>
          <a:lstStyle/>
          <a:p>
            <a:r>
              <a:rPr lang="it-IT" dirty="0"/>
              <a:t>La fondazione</a:t>
            </a:r>
          </a:p>
        </p:txBody>
      </p:sp>
      <p:sp>
        <p:nvSpPr>
          <p:cNvPr id="3" name="Callout: freccia in giù 2">
            <a:extLst>
              <a:ext uri="{FF2B5EF4-FFF2-40B4-BE49-F238E27FC236}">
                <a16:creationId xmlns:a16="http://schemas.microsoft.com/office/drawing/2014/main" id="{95426522-F953-4722-9A32-6E1710475253}"/>
              </a:ext>
            </a:extLst>
          </p:cNvPr>
          <p:cNvSpPr/>
          <p:nvPr/>
        </p:nvSpPr>
        <p:spPr>
          <a:xfrm>
            <a:off x="5531223" y="233082"/>
            <a:ext cx="2994211" cy="1004047"/>
          </a:xfrm>
          <a:prstGeom prst="downArrowCallou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La polis affida il compito a un</a:t>
            </a:r>
          </a:p>
        </p:txBody>
      </p:sp>
      <p:sp>
        <p:nvSpPr>
          <p:cNvPr id="4" name="Ovale 3">
            <a:extLst>
              <a:ext uri="{FF2B5EF4-FFF2-40B4-BE49-F238E27FC236}">
                <a16:creationId xmlns:a16="http://schemas.microsoft.com/office/drawing/2014/main" id="{D9D51AAA-568C-4A31-81A6-CECF11BAD991}"/>
              </a:ext>
            </a:extLst>
          </p:cNvPr>
          <p:cNvSpPr/>
          <p:nvPr/>
        </p:nvSpPr>
        <p:spPr>
          <a:xfrm>
            <a:off x="5871882" y="1237129"/>
            <a:ext cx="2277035" cy="125505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1"/>
                </a:solidFill>
              </a:rPr>
              <a:t>ECISTA</a:t>
            </a:r>
            <a:endParaRPr lang="it-IT" dirty="0">
              <a:solidFill>
                <a:schemeClr val="tx1"/>
              </a:solidFill>
            </a:endParaRPr>
          </a:p>
          <a:p>
            <a:pPr algn="ctr"/>
            <a:r>
              <a:rPr lang="it-IT" dirty="0">
                <a:solidFill>
                  <a:schemeClr val="tx1"/>
                </a:solidFill>
              </a:rPr>
              <a:t>(«fondatore»)</a:t>
            </a:r>
          </a:p>
        </p:txBody>
      </p:sp>
      <p:sp>
        <p:nvSpPr>
          <p:cNvPr id="6" name="Callout: linea con bordo e barra in risalto 5">
            <a:extLst>
              <a:ext uri="{FF2B5EF4-FFF2-40B4-BE49-F238E27FC236}">
                <a16:creationId xmlns:a16="http://schemas.microsoft.com/office/drawing/2014/main" id="{04931FAA-8049-4C0B-AEFC-9BCABA0C46E9}"/>
              </a:ext>
            </a:extLst>
          </p:cNvPr>
          <p:cNvSpPr/>
          <p:nvPr/>
        </p:nvSpPr>
        <p:spPr>
          <a:xfrm>
            <a:off x="8148917" y="2588559"/>
            <a:ext cx="1407459" cy="721659"/>
          </a:xfrm>
          <a:prstGeom prst="accentBorderCallout1">
            <a:avLst>
              <a:gd name="adj1" fmla="val 18750"/>
              <a:gd name="adj2" fmla="val -8333"/>
              <a:gd name="adj3" fmla="val -26786"/>
              <a:gd name="adj4" fmla="val -40881"/>
            </a:avLst>
          </a:prstGeom>
          <a:solidFill>
            <a:schemeClr val="accent3">
              <a:lumMod val="60000"/>
              <a:lumOff val="4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200 uomini</a:t>
            </a:r>
          </a:p>
          <a:p>
            <a:pPr algn="ctr"/>
            <a:r>
              <a:rPr lang="it-IT" dirty="0">
                <a:solidFill>
                  <a:schemeClr val="tx1"/>
                </a:solidFill>
              </a:rPr>
              <a:t>2-3 navi</a:t>
            </a:r>
          </a:p>
        </p:txBody>
      </p:sp>
      <p:sp>
        <p:nvSpPr>
          <p:cNvPr id="7" name="Callout: linea con bordo e barra in risalto 6">
            <a:extLst>
              <a:ext uri="{FF2B5EF4-FFF2-40B4-BE49-F238E27FC236}">
                <a16:creationId xmlns:a16="http://schemas.microsoft.com/office/drawing/2014/main" id="{A44D2EF8-0116-4D8B-AC86-D73AD2DFB730}"/>
              </a:ext>
            </a:extLst>
          </p:cNvPr>
          <p:cNvSpPr/>
          <p:nvPr/>
        </p:nvSpPr>
        <p:spPr>
          <a:xfrm>
            <a:off x="2671482" y="1398495"/>
            <a:ext cx="2456331" cy="721660"/>
          </a:xfrm>
          <a:prstGeom prst="accentBorderCallout1">
            <a:avLst>
              <a:gd name="adj1" fmla="val 27679"/>
              <a:gd name="adj2" fmla="val 106317"/>
              <a:gd name="adj3" fmla="val 59782"/>
              <a:gd name="adj4" fmla="val 129270"/>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Approvazione dell’Oracolo di Delfi</a:t>
            </a:r>
          </a:p>
        </p:txBody>
      </p:sp>
      <p:sp>
        <p:nvSpPr>
          <p:cNvPr id="8" name="Callout: linea con bordo e barra in risalto 7">
            <a:extLst>
              <a:ext uri="{FF2B5EF4-FFF2-40B4-BE49-F238E27FC236}">
                <a16:creationId xmlns:a16="http://schemas.microsoft.com/office/drawing/2014/main" id="{CAE0C0B3-161C-4222-9FC8-435F526D5318}"/>
              </a:ext>
            </a:extLst>
          </p:cNvPr>
          <p:cNvSpPr/>
          <p:nvPr/>
        </p:nvSpPr>
        <p:spPr>
          <a:xfrm>
            <a:off x="2560536" y="2331995"/>
            <a:ext cx="2603135" cy="721660"/>
          </a:xfrm>
          <a:prstGeom prst="accentBorderCallout1">
            <a:avLst>
              <a:gd name="adj1" fmla="val 27679"/>
              <a:gd name="adj2" fmla="val 106317"/>
              <a:gd name="adj3" fmla="val -29659"/>
              <a:gd name="adj4" fmla="val 131471"/>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tx1"/>
                </a:solidFill>
              </a:rPr>
              <a:t>Fuoco sacro della città di origine (dea Estia)</a:t>
            </a:r>
          </a:p>
        </p:txBody>
      </p:sp>
      <p:sp>
        <p:nvSpPr>
          <p:cNvPr id="9" name="Freccia in giù 8">
            <a:extLst>
              <a:ext uri="{FF2B5EF4-FFF2-40B4-BE49-F238E27FC236}">
                <a16:creationId xmlns:a16="http://schemas.microsoft.com/office/drawing/2014/main" id="{77CA4964-7746-42BE-9F43-FD3D31FA7516}"/>
              </a:ext>
            </a:extLst>
          </p:cNvPr>
          <p:cNvSpPr/>
          <p:nvPr/>
        </p:nvSpPr>
        <p:spPr>
          <a:xfrm>
            <a:off x="6705600" y="2492188"/>
            <a:ext cx="645458" cy="10040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llout: linea con bordo e barra in risalto 10">
            <a:extLst>
              <a:ext uri="{FF2B5EF4-FFF2-40B4-BE49-F238E27FC236}">
                <a16:creationId xmlns:a16="http://schemas.microsoft.com/office/drawing/2014/main" id="{5556190A-2C9E-44BD-8FE7-C19B0A019E26}"/>
              </a:ext>
            </a:extLst>
          </p:cNvPr>
          <p:cNvSpPr/>
          <p:nvPr/>
        </p:nvSpPr>
        <p:spPr>
          <a:xfrm>
            <a:off x="7897906" y="5260041"/>
            <a:ext cx="1837765" cy="1057835"/>
          </a:xfrm>
          <a:prstGeom prst="accentBorderCallout1">
            <a:avLst>
              <a:gd name="adj1" fmla="val 18750"/>
              <a:gd name="adj2" fmla="val -8333"/>
              <a:gd name="adj3" fmla="val -178444"/>
              <a:gd name="adj4" fmla="val 59389"/>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tx1"/>
                </a:solidFill>
              </a:rPr>
              <a:t>Demos</a:t>
            </a:r>
            <a:r>
              <a:rPr lang="it-IT" dirty="0">
                <a:solidFill>
                  <a:schemeClr val="tx1"/>
                </a:solidFill>
              </a:rPr>
              <a:t> (contadini e artigiani)</a:t>
            </a:r>
          </a:p>
        </p:txBody>
      </p:sp>
      <p:sp>
        <p:nvSpPr>
          <p:cNvPr id="12" name="Callout: linea con bordo e barra in risalto 11">
            <a:extLst>
              <a:ext uri="{FF2B5EF4-FFF2-40B4-BE49-F238E27FC236}">
                <a16:creationId xmlns:a16="http://schemas.microsoft.com/office/drawing/2014/main" id="{87293169-2DEC-46FA-B431-8D7C906ABF7C}"/>
              </a:ext>
            </a:extLst>
          </p:cNvPr>
          <p:cNvSpPr/>
          <p:nvPr/>
        </p:nvSpPr>
        <p:spPr>
          <a:xfrm>
            <a:off x="5638799" y="5260041"/>
            <a:ext cx="1837765" cy="1057835"/>
          </a:xfrm>
          <a:prstGeom prst="accentBorderCallout1">
            <a:avLst>
              <a:gd name="adj1" fmla="val 27225"/>
              <a:gd name="adj2" fmla="val 105813"/>
              <a:gd name="adj3" fmla="val -183529"/>
              <a:gd name="adj4" fmla="val 150121"/>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chemeClr val="tx1"/>
                </a:solidFill>
              </a:rPr>
              <a:t>Aristoi</a:t>
            </a:r>
            <a:r>
              <a:rPr lang="it-IT" b="1" dirty="0">
                <a:solidFill>
                  <a:schemeClr val="tx1"/>
                </a:solidFill>
              </a:rPr>
              <a:t> </a:t>
            </a:r>
            <a:r>
              <a:rPr lang="it-IT" i="1" dirty="0">
                <a:solidFill>
                  <a:schemeClr val="tx1"/>
                </a:solidFill>
              </a:rPr>
              <a:t>(competenze militari)</a:t>
            </a:r>
          </a:p>
        </p:txBody>
      </p:sp>
      <p:sp>
        <p:nvSpPr>
          <p:cNvPr id="10" name="Rettangolo 9">
            <a:extLst>
              <a:ext uri="{FF2B5EF4-FFF2-40B4-BE49-F238E27FC236}">
                <a16:creationId xmlns:a16="http://schemas.microsoft.com/office/drawing/2014/main" id="{68F3C7E4-148A-483F-9A0E-F2A0D51CF508}"/>
              </a:ext>
            </a:extLst>
          </p:cNvPr>
          <p:cNvSpPr/>
          <p:nvPr/>
        </p:nvSpPr>
        <p:spPr>
          <a:xfrm>
            <a:off x="4338918" y="3621399"/>
            <a:ext cx="5217458" cy="120916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t-IT" dirty="0">
                <a:solidFill>
                  <a:schemeClr val="tx1"/>
                </a:solidFill>
              </a:rPr>
              <a:t>Distribuisce la </a:t>
            </a:r>
            <a:r>
              <a:rPr lang="it-IT" dirty="0">
                <a:solidFill>
                  <a:schemeClr val="tx1"/>
                </a:solidFill>
                <a:effectLst>
                  <a:outerShdw blurRad="38100" dist="38100" dir="2700000" algn="tl">
                    <a:srgbClr val="000000">
                      <a:alpha val="43137"/>
                    </a:srgbClr>
                  </a:outerShdw>
                </a:effectLst>
              </a:rPr>
              <a:t>terra</a:t>
            </a:r>
            <a:r>
              <a:rPr lang="it-IT" dirty="0">
                <a:solidFill>
                  <a:schemeClr val="tx1"/>
                </a:solidFill>
              </a:rPr>
              <a:t> tra i coloni </a:t>
            </a:r>
            <a:r>
              <a:rPr lang="it-IT" dirty="0">
                <a:solidFill>
                  <a:schemeClr val="tx1"/>
                </a:solidFill>
                <a:effectLst>
                  <a:outerShdw blurRad="38100" dist="38100" dir="2700000" algn="tl">
                    <a:srgbClr val="000000">
                      <a:alpha val="43137"/>
                    </a:srgbClr>
                  </a:outerShdw>
                </a:effectLst>
              </a:rPr>
              <a:t>IN PARTI UGUALI</a:t>
            </a:r>
          </a:p>
          <a:p>
            <a:pPr marL="285750" indent="-285750">
              <a:buFont typeface="Arial" panose="020B0604020202020204" pitchFamily="34" charset="0"/>
              <a:buChar char="•"/>
            </a:pPr>
            <a:r>
              <a:rPr lang="it-IT" dirty="0">
                <a:solidFill>
                  <a:schemeClr val="tx1"/>
                </a:solidFill>
              </a:rPr>
              <a:t>Fonda i santuari</a:t>
            </a:r>
          </a:p>
          <a:p>
            <a:pPr marL="285750" indent="-285750">
              <a:buFont typeface="Arial" panose="020B0604020202020204" pitchFamily="34" charset="0"/>
              <a:buChar char="•"/>
            </a:pPr>
            <a:r>
              <a:rPr lang="it-IT" dirty="0">
                <a:solidFill>
                  <a:schemeClr val="tx1"/>
                </a:solidFill>
              </a:rPr>
              <a:t>Dopo la morte sarà celebrato come un eroe</a:t>
            </a:r>
          </a:p>
        </p:txBody>
      </p:sp>
      <p:sp>
        <p:nvSpPr>
          <p:cNvPr id="14" name="Doppia parentesi quadra 13">
            <a:extLst>
              <a:ext uri="{FF2B5EF4-FFF2-40B4-BE49-F238E27FC236}">
                <a16:creationId xmlns:a16="http://schemas.microsoft.com/office/drawing/2014/main" id="{C02DDCB7-BBCD-4409-B375-2043AFFAAD51}"/>
              </a:ext>
            </a:extLst>
          </p:cNvPr>
          <p:cNvSpPr/>
          <p:nvPr/>
        </p:nvSpPr>
        <p:spPr>
          <a:xfrm>
            <a:off x="1104592" y="5260041"/>
            <a:ext cx="2734235" cy="1364877"/>
          </a:xfrm>
          <a:prstGeom prst="bracketPair">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it-IT" dirty="0"/>
              <a:t>Nelle colonie non c’è una differenziazione sociale molto marcata</a:t>
            </a:r>
          </a:p>
        </p:txBody>
      </p:sp>
    </p:spTree>
    <p:extLst>
      <p:ext uri="{BB962C8B-B14F-4D97-AF65-F5344CB8AC3E}">
        <p14:creationId xmlns:p14="http://schemas.microsoft.com/office/powerpoint/2010/main" val="79009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par>
                          <p:cTn id="13" fill="hold">
                            <p:stCondLst>
                              <p:cond delay="2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30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4000"/>
                            </p:stCondLst>
                            <p:childTnLst>
                              <p:par>
                                <p:cTn id="26" presetID="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randombar(horizontal)">
                                      <p:cBhvr>
                                        <p:cTn id="34" dur="1500"/>
                                        <p:tgtEl>
                                          <p:spTgt spid="10"/>
                                        </p:tgtEl>
                                      </p:cBhvr>
                                    </p:animEffect>
                                  </p:childTnLst>
                                </p:cTn>
                              </p:par>
                            </p:childTnLst>
                          </p:cTn>
                        </p:par>
                        <p:par>
                          <p:cTn id="35" fill="hold">
                            <p:stCondLst>
                              <p:cond delay="1500"/>
                            </p:stCondLst>
                            <p:childTnLst>
                              <p:par>
                                <p:cTn id="36" presetID="21"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childTnLst>
                          </p:cTn>
                        </p:par>
                        <p:par>
                          <p:cTn id="39" fill="hold">
                            <p:stCondLst>
                              <p:cond delay="3500"/>
                            </p:stCondLst>
                            <p:childTnLst>
                              <p:par>
                                <p:cTn id="40" presetID="21"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par>
                          <p:cTn id="43" fill="hold">
                            <p:stCondLst>
                              <p:cond delay="5500"/>
                            </p:stCondLst>
                            <p:childTnLst>
                              <p:par>
                                <p:cTn id="44" presetID="2" presetClass="entr" presetSubtype="2"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1+#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ircle(in)">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P spid="6" grpId="0" animBg="1"/>
      <p:bldP spid="7" grpId="0" animBg="1"/>
      <p:bldP spid="8" grpId="0" animBg="1"/>
      <p:bldP spid="9" grpId="0" animBg="1"/>
      <p:bldP spid="11" grpId="0" animBg="1"/>
      <p:bldP spid="12" grpId="0" animBg="1"/>
      <p:bldP spid="10"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ccia circolare a destra 13">
            <a:extLst>
              <a:ext uri="{FF2B5EF4-FFF2-40B4-BE49-F238E27FC236}">
                <a16:creationId xmlns:a16="http://schemas.microsoft.com/office/drawing/2014/main" id="{2BB1DB38-E746-4F4F-8DD5-88284E3E75D5}"/>
              </a:ext>
            </a:extLst>
          </p:cNvPr>
          <p:cNvSpPr/>
          <p:nvPr/>
        </p:nvSpPr>
        <p:spPr>
          <a:xfrm>
            <a:off x="786019" y="364974"/>
            <a:ext cx="3858352" cy="6128052"/>
          </a:xfrm>
          <a:prstGeom prst="curvedRightArrow">
            <a:avLst>
              <a:gd name="adj1" fmla="val 13111"/>
              <a:gd name="adj2" fmla="val 23197"/>
              <a:gd name="adj3" fmla="val 25000"/>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 name="Titolo 1">
            <a:extLst>
              <a:ext uri="{FF2B5EF4-FFF2-40B4-BE49-F238E27FC236}">
                <a16:creationId xmlns:a16="http://schemas.microsoft.com/office/drawing/2014/main" id="{00472A6A-A28C-41B4-B41B-CC14695DC4CF}"/>
              </a:ext>
            </a:extLst>
          </p:cNvPr>
          <p:cNvSpPr>
            <a:spLocks noGrp="1"/>
          </p:cNvSpPr>
          <p:nvPr>
            <p:ph type="title"/>
          </p:nvPr>
        </p:nvSpPr>
        <p:spPr/>
        <p:txBody>
          <a:bodyPr>
            <a:normAutofit/>
          </a:bodyPr>
          <a:lstStyle/>
          <a:p>
            <a:r>
              <a:rPr lang="it-IT" dirty="0"/>
              <a:t>Il rapporto con gli abitanti locali</a:t>
            </a:r>
          </a:p>
        </p:txBody>
      </p:sp>
      <p:sp>
        <p:nvSpPr>
          <p:cNvPr id="3" name="Callout: freccia in giù 2">
            <a:extLst>
              <a:ext uri="{FF2B5EF4-FFF2-40B4-BE49-F238E27FC236}">
                <a16:creationId xmlns:a16="http://schemas.microsoft.com/office/drawing/2014/main" id="{B2616F59-FFAB-46C1-877B-54168846EF40}"/>
              </a:ext>
            </a:extLst>
          </p:cNvPr>
          <p:cNvSpPr/>
          <p:nvPr/>
        </p:nvSpPr>
        <p:spPr>
          <a:xfrm>
            <a:off x="4589929" y="233082"/>
            <a:ext cx="4805083" cy="1506071"/>
          </a:xfrm>
          <a:prstGeom prst="downArrowCallou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a:solidFill>
                  <a:schemeClr val="tx1"/>
                </a:solidFill>
              </a:rPr>
              <a:t>COLONIZZAZIONE interessa principalmente le coste</a:t>
            </a:r>
          </a:p>
        </p:txBody>
      </p:sp>
      <p:sp>
        <p:nvSpPr>
          <p:cNvPr id="7" name="Callout: freccia in su 6">
            <a:extLst>
              <a:ext uri="{FF2B5EF4-FFF2-40B4-BE49-F238E27FC236}">
                <a16:creationId xmlns:a16="http://schemas.microsoft.com/office/drawing/2014/main" id="{F760F483-666A-49E3-9E9C-14B9E84002C3}"/>
              </a:ext>
            </a:extLst>
          </p:cNvPr>
          <p:cNvSpPr/>
          <p:nvPr/>
        </p:nvSpPr>
        <p:spPr>
          <a:xfrm>
            <a:off x="5302849" y="2499654"/>
            <a:ext cx="4158516" cy="2636248"/>
          </a:xfrm>
          <a:prstGeom prst="upArrowCallout">
            <a:avLst>
              <a:gd name="adj1" fmla="val 25000"/>
              <a:gd name="adj2" fmla="val 25000"/>
              <a:gd name="adj3" fmla="val 25000"/>
              <a:gd name="adj4" fmla="val 35732"/>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POPOLAZIONI LOCALI vivono nell’entroterra</a:t>
            </a:r>
          </a:p>
        </p:txBody>
      </p:sp>
      <p:sp>
        <p:nvSpPr>
          <p:cNvPr id="9" name="Rettangolo con angoli diagonali arrotondati 8">
            <a:extLst>
              <a:ext uri="{FF2B5EF4-FFF2-40B4-BE49-F238E27FC236}">
                <a16:creationId xmlns:a16="http://schemas.microsoft.com/office/drawing/2014/main" id="{0DC31FE1-53ED-444D-BF82-41EC7FA64AA6}"/>
              </a:ext>
            </a:extLst>
          </p:cNvPr>
          <p:cNvSpPr/>
          <p:nvPr/>
        </p:nvSpPr>
        <p:spPr>
          <a:xfrm>
            <a:off x="4518210" y="1819668"/>
            <a:ext cx="2868705" cy="599471"/>
          </a:xfrm>
          <a:prstGeom prst="round2Diag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000" dirty="0">
                <a:solidFill>
                  <a:schemeClr val="tx1"/>
                </a:solidFill>
              </a:rPr>
              <a:t>Ricerca di donne</a:t>
            </a:r>
          </a:p>
        </p:txBody>
      </p:sp>
      <p:sp>
        <p:nvSpPr>
          <p:cNvPr id="8" name="Esplosione: 8 punte 7">
            <a:extLst>
              <a:ext uri="{FF2B5EF4-FFF2-40B4-BE49-F238E27FC236}">
                <a16:creationId xmlns:a16="http://schemas.microsoft.com/office/drawing/2014/main" id="{FFF23CB4-41CF-42E6-BDD8-628F3CBF0D54}"/>
              </a:ext>
            </a:extLst>
          </p:cNvPr>
          <p:cNvSpPr/>
          <p:nvPr/>
        </p:nvSpPr>
        <p:spPr>
          <a:xfrm>
            <a:off x="8160603" y="1776183"/>
            <a:ext cx="1645024" cy="1689847"/>
          </a:xfrm>
          <a:prstGeom prst="irregularSeal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scontri</a:t>
            </a:r>
          </a:p>
        </p:txBody>
      </p:sp>
      <p:sp>
        <p:nvSpPr>
          <p:cNvPr id="15" name="Cuore 14">
            <a:extLst>
              <a:ext uri="{FF2B5EF4-FFF2-40B4-BE49-F238E27FC236}">
                <a16:creationId xmlns:a16="http://schemas.microsoft.com/office/drawing/2014/main" id="{3784877A-7F8B-4DE3-9221-43F202EF7DB2}"/>
              </a:ext>
            </a:extLst>
          </p:cNvPr>
          <p:cNvSpPr/>
          <p:nvPr/>
        </p:nvSpPr>
        <p:spPr>
          <a:xfrm>
            <a:off x="1395944" y="4954934"/>
            <a:ext cx="2151531" cy="1047358"/>
          </a:xfrm>
          <a:prstGeom prst="hear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Convivenza</a:t>
            </a:r>
          </a:p>
        </p:txBody>
      </p:sp>
      <p:sp>
        <p:nvSpPr>
          <p:cNvPr id="18" name="Freccia a destra 17">
            <a:extLst>
              <a:ext uri="{FF2B5EF4-FFF2-40B4-BE49-F238E27FC236}">
                <a16:creationId xmlns:a16="http://schemas.microsoft.com/office/drawing/2014/main" id="{858E0813-04A6-4E09-AA6E-2C6A5646109F}"/>
              </a:ext>
            </a:extLst>
          </p:cNvPr>
          <p:cNvSpPr/>
          <p:nvPr/>
        </p:nvSpPr>
        <p:spPr>
          <a:xfrm>
            <a:off x="4851679" y="2945724"/>
            <a:ext cx="4953948" cy="1402425"/>
          </a:xfrm>
          <a:prstGeom prst="rightArrow">
            <a:avLst>
              <a:gd name="adj1" fmla="val 50000"/>
              <a:gd name="adj2" fmla="val 36571"/>
            </a:avLst>
          </a:prstGeom>
          <a:solidFill>
            <a:schemeClr val="accent1">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dirty="0">
                <a:solidFill>
                  <a:schemeClr val="tx1"/>
                </a:solidFill>
              </a:rPr>
              <a:t>Espulsione o asservimento delle popolazioni locali (Siracusa)</a:t>
            </a:r>
          </a:p>
        </p:txBody>
      </p:sp>
      <p:sp>
        <p:nvSpPr>
          <p:cNvPr id="19" name="Pentagono 18">
            <a:extLst>
              <a:ext uri="{FF2B5EF4-FFF2-40B4-BE49-F238E27FC236}">
                <a16:creationId xmlns:a16="http://schemas.microsoft.com/office/drawing/2014/main" id="{C71E1A3E-3813-4072-81AE-FCBE0B5789FC}"/>
              </a:ext>
            </a:extLst>
          </p:cNvPr>
          <p:cNvSpPr/>
          <p:nvPr/>
        </p:nvSpPr>
        <p:spPr>
          <a:xfrm>
            <a:off x="4518210" y="5035264"/>
            <a:ext cx="3514090" cy="1589654"/>
          </a:xfrm>
          <a:prstGeom prst="pentagon">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it-IT" sz="2400" dirty="0">
                <a:solidFill>
                  <a:schemeClr val="bg1"/>
                </a:solidFill>
              </a:rPr>
              <a:t>Assimilazione culturale reciproca</a:t>
            </a:r>
          </a:p>
        </p:txBody>
      </p:sp>
      <p:sp>
        <p:nvSpPr>
          <p:cNvPr id="4" name="CasellaDiTesto 3">
            <a:extLst>
              <a:ext uri="{FF2B5EF4-FFF2-40B4-BE49-F238E27FC236}">
                <a16:creationId xmlns:a16="http://schemas.microsoft.com/office/drawing/2014/main" id="{4DE5018B-AEC2-4A2D-85E0-6FD5E9072B67}"/>
              </a:ext>
            </a:extLst>
          </p:cNvPr>
          <p:cNvSpPr txBox="1"/>
          <p:nvPr/>
        </p:nvSpPr>
        <p:spPr>
          <a:xfrm>
            <a:off x="578711" y="5912641"/>
            <a:ext cx="1773327" cy="646331"/>
          </a:xfrm>
          <a:prstGeom prst="rect">
            <a:avLst/>
          </a:prstGeom>
          <a:noFill/>
        </p:spPr>
        <p:txBody>
          <a:bodyPr wrap="square" rtlCol="0">
            <a:spAutoFit/>
          </a:bodyPr>
          <a:lstStyle/>
          <a:p>
            <a:r>
              <a:rPr lang="it-IT" dirty="0"/>
              <a:t>Isole Lipari (Sicilia)</a:t>
            </a:r>
          </a:p>
        </p:txBody>
      </p:sp>
    </p:spTree>
    <p:extLst>
      <p:ext uri="{BB962C8B-B14F-4D97-AF65-F5344CB8AC3E}">
        <p14:creationId xmlns:p14="http://schemas.microsoft.com/office/powerpoint/2010/main" val="21243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1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500" fill="hold"/>
                                        <p:tgtEl>
                                          <p:spTgt spid="7"/>
                                        </p:tgtEl>
                                        <p:attrNameLst>
                                          <p:attrName>ppt_x</p:attrName>
                                        </p:attrNameLst>
                                      </p:cBhvr>
                                      <p:tavLst>
                                        <p:tav tm="0">
                                          <p:val>
                                            <p:strVal val="#ppt_x"/>
                                          </p:val>
                                        </p:tav>
                                        <p:tav tm="100000">
                                          <p:val>
                                            <p:strVal val="#ppt_x"/>
                                          </p:val>
                                        </p:tav>
                                      </p:tavLst>
                                    </p:anim>
                                    <p:anim calcmode="lin" valueType="num">
                                      <p:cBhvr additive="base">
                                        <p:cTn id="19"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1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500" fill="hold"/>
                                        <p:tgtEl>
                                          <p:spTgt spid="18"/>
                                        </p:tgtEl>
                                        <p:attrNameLst>
                                          <p:attrName>ppt_x</p:attrName>
                                        </p:attrNameLst>
                                      </p:cBhvr>
                                      <p:tavLst>
                                        <p:tav tm="0">
                                          <p:val>
                                            <p:strVal val="0-#ppt_w/2"/>
                                          </p:val>
                                        </p:tav>
                                        <p:tav tm="100000">
                                          <p:val>
                                            <p:strVal val="#ppt_x"/>
                                          </p:val>
                                        </p:tav>
                                      </p:tavLst>
                                    </p:anim>
                                    <p:anim calcmode="lin" valueType="num">
                                      <p:cBhvr additive="base">
                                        <p:cTn id="30"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2" fill="hold" grpId="1" nodeType="clickEffect">
                                  <p:stCondLst>
                                    <p:cond delay="0"/>
                                  </p:stCondLst>
                                  <p:childTnLst>
                                    <p:anim calcmode="lin" valueType="num">
                                      <p:cBhvr additive="base">
                                        <p:cTn id="34" dur="1000"/>
                                        <p:tgtEl>
                                          <p:spTgt spid="18"/>
                                        </p:tgtEl>
                                        <p:attrNameLst>
                                          <p:attrName>ppt_x</p:attrName>
                                        </p:attrNameLst>
                                      </p:cBhvr>
                                      <p:tavLst>
                                        <p:tav tm="0">
                                          <p:val>
                                            <p:strVal val="ppt_x"/>
                                          </p:val>
                                        </p:tav>
                                        <p:tav tm="100000">
                                          <p:val>
                                            <p:strVal val="1+ppt_w/2"/>
                                          </p:val>
                                        </p:tav>
                                      </p:tavLst>
                                    </p:anim>
                                    <p:anim calcmode="lin" valueType="num">
                                      <p:cBhvr additive="base">
                                        <p:cTn id="35" dur="1000"/>
                                        <p:tgtEl>
                                          <p:spTgt spid="18"/>
                                        </p:tgtEl>
                                        <p:attrNameLst>
                                          <p:attrName>ppt_y</p:attrName>
                                        </p:attrNameLst>
                                      </p:cBhvr>
                                      <p:tavLst>
                                        <p:tav tm="0">
                                          <p:val>
                                            <p:strVal val="ppt_y"/>
                                          </p:val>
                                        </p:tav>
                                        <p:tav tm="100000">
                                          <p:val>
                                            <p:strVal val="ppt_y"/>
                                          </p:val>
                                        </p:tav>
                                      </p:tavLst>
                                    </p:anim>
                                    <p:set>
                                      <p:cBhvr>
                                        <p:cTn id="36" dur="1" fill="hold">
                                          <p:stCondLst>
                                            <p:cond delay="999"/>
                                          </p:stCondLst>
                                        </p:cTn>
                                        <p:tgtEl>
                                          <p:spTgt spid="1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par>
                          <p:cTn id="51" fill="hold">
                            <p:stCondLst>
                              <p:cond delay="2000"/>
                            </p:stCondLst>
                            <p:childTnLst>
                              <p:par>
                                <p:cTn id="52" presetID="31"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1000" fill="hold"/>
                                        <p:tgtEl>
                                          <p:spTgt spid="15"/>
                                        </p:tgtEl>
                                        <p:attrNameLst>
                                          <p:attrName>ppt_w</p:attrName>
                                        </p:attrNameLst>
                                      </p:cBhvr>
                                      <p:tavLst>
                                        <p:tav tm="0">
                                          <p:val>
                                            <p:fltVal val="0"/>
                                          </p:val>
                                        </p:tav>
                                        <p:tav tm="100000">
                                          <p:val>
                                            <p:strVal val="#ppt_w"/>
                                          </p:val>
                                        </p:tav>
                                      </p:tavLst>
                                    </p:anim>
                                    <p:anim calcmode="lin" valueType="num">
                                      <p:cBhvr>
                                        <p:cTn id="55" dur="1000" fill="hold"/>
                                        <p:tgtEl>
                                          <p:spTgt spid="15"/>
                                        </p:tgtEl>
                                        <p:attrNameLst>
                                          <p:attrName>ppt_h</p:attrName>
                                        </p:attrNameLst>
                                      </p:cBhvr>
                                      <p:tavLst>
                                        <p:tav tm="0">
                                          <p:val>
                                            <p:fltVal val="0"/>
                                          </p:val>
                                        </p:tav>
                                        <p:tav tm="100000">
                                          <p:val>
                                            <p:strVal val="#ppt_h"/>
                                          </p:val>
                                        </p:tav>
                                      </p:tavLst>
                                    </p:anim>
                                    <p:anim calcmode="lin" valueType="num">
                                      <p:cBhvr>
                                        <p:cTn id="56" dur="1000" fill="hold"/>
                                        <p:tgtEl>
                                          <p:spTgt spid="15"/>
                                        </p:tgtEl>
                                        <p:attrNameLst>
                                          <p:attrName>style.rotation</p:attrName>
                                        </p:attrNameLst>
                                      </p:cBhvr>
                                      <p:tavLst>
                                        <p:tav tm="0">
                                          <p:val>
                                            <p:fltVal val="90"/>
                                          </p:val>
                                        </p:tav>
                                        <p:tav tm="100000">
                                          <p:val>
                                            <p:fltVal val="0"/>
                                          </p:val>
                                        </p:tav>
                                      </p:tavLst>
                                    </p:anim>
                                    <p:animEffect transition="in" filter="fade">
                                      <p:cBhvr>
                                        <p:cTn id="57" dur="1000"/>
                                        <p:tgtEl>
                                          <p:spTgt spid="15"/>
                                        </p:tgtEl>
                                      </p:cBhvr>
                                    </p:animEffect>
                                  </p:childTnLst>
                                </p:cTn>
                              </p:par>
                            </p:childTnLst>
                          </p:cTn>
                        </p:par>
                        <p:par>
                          <p:cTn id="58" fill="hold">
                            <p:stCondLst>
                              <p:cond delay="3000"/>
                            </p:stCondLst>
                            <p:childTnLst>
                              <p:par>
                                <p:cTn id="59" presetID="16" presetClass="entr" presetSubtype="2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par>
                          <p:cTn id="62" fill="hold">
                            <p:stCondLst>
                              <p:cond delay="3500"/>
                            </p:stCondLst>
                            <p:childTnLst>
                              <p:par>
                                <p:cTn id="63" presetID="2" presetClass="entr" presetSubtype="4" fill="hold" grpId="0"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1000" fill="hold"/>
                                        <p:tgtEl>
                                          <p:spTgt spid="4"/>
                                        </p:tgtEl>
                                        <p:attrNameLst>
                                          <p:attrName>ppt_x</p:attrName>
                                        </p:attrNameLst>
                                      </p:cBhvr>
                                      <p:tavLst>
                                        <p:tav tm="0">
                                          <p:val>
                                            <p:strVal val="#ppt_x"/>
                                          </p:val>
                                        </p:tav>
                                        <p:tav tm="100000">
                                          <p:val>
                                            <p:strVal val="#ppt_x"/>
                                          </p:val>
                                        </p:tav>
                                      </p:tavLst>
                                    </p:anim>
                                    <p:anim calcmode="lin" valueType="num">
                                      <p:cBhvr additive="base">
                                        <p:cTn id="6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7" grpId="0" animBg="1"/>
      <p:bldP spid="9" grpId="0" animBg="1"/>
      <p:bldP spid="9" grpId="1" animBg="1"/>
      <p:bldP spid="8" grpId="0" animBg="1"/>
      <p:bldP spid="8" grpId="1" animBg="1"/>
      <p:bldP spid="15" grpId="0" animBg="1"/>
      <p:bldP spid="18" grpId="0" animBg="1"/>
      <p:bldP spid="18" grpId="1" animBg="1"/>
      <p:bldP spid="1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7242BBCD-07AE-4D06-B265-FD0022283D79}"/>
              </a:ext>
            </a:extLst>
          </p:cNvPr>
          <p:cNvPicPr>
            <a:picLocks noChangeAspect="1"/>
          </p:cNvPicPr>
          <p:nvPr/>
        </p:nvPicPr>
        <p:blipFill>
          <a:blip r:embed="rId3"/>
          <a:stretch>
            <a:fillRect/>
          </a:stretch>
        </p:blipFill>
        <p:spPr>
          <a:xfrm>
            <a:off x="389102" y="168198"/>
            <a:ext cx="4165216" cy="2340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olo 1">
            <a:extLst>
              <a:ext uri="{FF2B5EF4-FFF2-40B4-BE49-F238E27FC236}">
                <a16:creationId xmlns:a16="http://schemas.microsoft.com/office/drawing/2014/main" id="{00472A6A-A28C-41B4-B41B-CC14695DC4CF}"/>
              </a:ext>
            </a:extLst>
          </p:cNvPr>
          <p:cNvSpPr>
            <a:spLocks noGrp="1"/>
          </p:cNvSpPr>
          <p:nvPr>
            <p:ph type="title"/>
          </p:nvPr>
        </p:nvSpPr>
        <p:spPr/>
        <p:txBody>
          <a:bodyPr>
            <a:normAutofit/>
          </a:bodyPr>
          <a:lstStyle/>
          <a:p>
            <a:r>
              <a:rPr lang="it-IT" dirty="0"/>
              <a:t>Il rapporto con la madrepatria</a:t>
            </a:r>
          </a:p>
        </p:txBody>
      </p:sp>
      <p:sp>
        <p:nvSpPr>
          <p:cNvPr id="3" name="Callout: freccia in giù 2">
            <a:extLst>
              <a:ext uri="{FF2B5EF4-FFF2-40B4-BE49-F238E27FC236}">
                <a16:creationId xmlns:a16="http://schemas.microsoft.com/office/drawing/2014/main" id="{2D16033D-746C-41D0-A3A3-55C2140E425D}"/>
              </a:ext>
            </a:extLst>
          </p:cNvPr>
          <p:cNvSpPr/>
          <p:nvPr/>
        </p:nvSpPr>
        <p:spPr>
          <a:xfrm>
            <a:off x="4833087" y="562935"/>
            <a:ext cx="1972235" cy="1075764"/>
          </a:xfrm>
          <a:prstGeom prst="downArrow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CITTÀ FENICIA</a:t>
            </a:r>
          </a:p>
        </p:txBody>
      </p:sp>
      <p:sp>
        <p:nvSpPr>
          <p:cNvPr id="4" name="Rettangolo con angoli ritagliati in alto 3">
            <a:extLst>
              <a:ext uri="{FF2B5EF4-FFF2-40B4-BE49-F238E27FC236}">
                <a16:creationId xmlns:a16="http://schemas.microsoft.com/office/drawing/2014/main" id="{93ACF26F-F3DF-4DA0-AED6-01DC3A329394}"/>
              </a:ext>
            </a:extLst>
          </p:cNvPr>
          <p:cNvSpPr/>
          <p:nvPr/>
        </p:nvSpPr>
        <p:spPr>
          <a:xfrm>
            <a:off x="5048240" y="1791344"/>
            <a:ext cx="1506071" cy="717176"/>
          </a:xfrm>
          <a:prstGeom prst="snip2SameRect">
            <a:avLst/>
          </a:prstGeom>
          <a:solidFill>
            <a:schemeClr val="accent4">
              <a:lumMod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Fonda empori</a:t>
            </a:r>
          </a:p>
        </p:txBody>
      </p:sp>
      <p:sp>
        <p:nvSpPr>
          <p:cNvPr id="6" name="CasellaDiTesto 5">
            <a:extLst>
              <a:ext uri="{FF2B5EF4-FFF2-40B4-BE49-F238E27FC236}">
                <a16:creationId xmlns:a16="http://schemas.microsoft.com/office/drawing/2014/main" id="{401F5660-97EF-4641-8D65-DDAC72AB6099}"/>
              </a:ext>
            </a:extLst>
          </p:cNvPr>
          <p:cNvSpPr txBox="1"/>
          <p:nvPr/>
        </p:nvSpPr>
        <p:spPr>
          <a:xfrm>
            <a:off x="5119958" y="2482552"/>
            <a:ext cx="1506071" cy="369332"/>
          </a:xfrm>
          <a:prstGeom prst="rect">
            <a:avLst/>
          </a:prstGeom>
          <a:noFill/>
        </p:spPr>
        <p:txBody>
          <a:bodyPr wrap="square" rtlCol="0">
            <a:spAutoFit/>
          </a:bodyPr>
          <a:lstStyle/>
          <a:p>
            <a:r>
              <a:rPr lang="it-IT" b="1" dirty="0"/>
              <a:t>dipendenti</a:t>
            </a:r>
          </a:p>
        </p:txBody>
      </p:sp>
      <p:sp>
        <p:nvSpPr>
          <p:cNvPr id="7" name="Callout: freccia in giù 6">
            <a:extLst>
              <a:ext uri="{FF2B5EF4-FFF2-40B4-BE49-F238E27FC236}">
                <a16:creationId xmlns:a16="http://schemas.microsoft.com/office/drawing/2014/main" id="{18F79410-F615-448E-B1A1-9D8E0267B6B6}"/>
              </a:ext>
            </a:extLst>
          </p:cNvPr>
          <p:cNvSpPr/>
          <p:nvPr/>
        </p:nvSpPr>
        <p:spPr>
          <a:xfrm>
            <a:off x="7082117" y="3020764"/>
            <a:ext cx="1972235" cy="107576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CITTÀ GRECA</a:t>
            </a:r>
          </a:p>
        </p:txBody>
      </p:sp>
      <p:sp>
        <p:nvSpPr>
          <p:cNvPr id="11" name="CasellaDiTesto 10">
            <a:extLst>
              <a:ext uri="{FF2B5EF4-FFF2-40B4-BE49-F238E27FC236}">
                <a16:creationId xmlns:a16="http://schemas.microsoft.com/office/drawing/2014/main" id="{D9A0BF76-9CCB-4580-B5B8-0FB3E2F0AC6E}"/>
              </a:ext>
            </a:extLst>
          </p:cNvPr>
          <p:cNvSpPr txBox="1"/>
          <p:nvPr/>
        </p:nvSpPr>
        <p:spPr>
          <a:xfrm>
            <a:off x="7360022" y="4886740"/>
            <a:ext cx="1837764" cy="400110"/>
          </a:xfrm>
          <a:prstGeom prst="rect">
            <a:avLst/>
          </a:prstGeom>
          <a:noFill/>
        </p:spPr>
        <p:txBody>
          <a:bodyPr wrap="square" rtlCol="0">
            <a:spAutoFit/>
          </a:bodyPr>
          <a:lstStyle/>
          <a:p>
            <a:r>
              <a:rPr lang="it-IT" sz="2000" dirty="0">
                <a:effectLst>
                  <a:outerShdw blurRad="38100" dist="38100" dir="2700000" algn="tl">
                    <a:srgbClr val="000000">
                      <a:alpha val="43137"/>
                    </a:srgbClr>
                  </a:outerShdw>
                </a:effectLst>
              </a:rPr>
              <a:t>indipendente</a:t>
            </a:r>
          </a:p>
        </p:txBody>
      </p:sp>
      <p:grpSp>
        <p:nvGrpSpPr>
          <p:cNvPr id="17" name="Gruppo 16">
            <a:extLst>
              <a:ext uri="{FF2B5EF4-FFF2-40B4-BE49-F238E27FC236}">
                <a16:creationId xmlns:a16="http://schemas.microsoft.com/office/drawing/2014/main" id="{D3126AB3-BA3D-46D3-B0F1-C8C332DCA217}"/>
              </a:ext>
            </a:extLst>
          </p:cNvPr>
          <p:cNvGrpSpPr/>
          <p:nvPr/>
        </p:nvGrpSpPr>
        <p:grpSpPr>
          <a:xfrm>
            <a:off x="6078071" y="3191434"/>
            <a:ext cx="3684494" cy="1623442"/>
            <a:chOff x="6078071" y="3191434"/>
            <a:chExt cx="3684494" cy="1623442"/>
          </a:xfrm>
        </p:grpSpPr>
        <p:sp>
          <p:nvSpPr>
            <p:cNvPr id="10" name="Freccia circolare a destra 9">
              <a:extLst>
                <a:ext uri="{FF2B5EF4-FFF2-40B4-BE49-F238E27FC236}">
                  <a16:creationId xmlns:a16="http://schemas.microsoft.com/office/drawing/2014/main" id="{0E564610-EB26-48A8-ADB4-BB3AD9083C13}"/>
                </a:ext>
              </a:extLst>
            </p:cNvPr>
            <p:cNvSpPr/>
            <p:nvPr/>
          </p:nvSpPr>
          <p:spPr>
            <a:xfrm flipH="1" flipV="1">
              <a:off x="9054352" y="3191434"/>
              <a:ext cx="708213" cy="1623442"/>
            </a:xfrm>
            <a:prstGeom prst="curvedRightArrow">
              <a:avLst>
                <a:gd name="adj1" fmla="val 25000"/>
                <a:gd name="adj2" fmla="val 55882"/>
                <a:gd name="adj3" fmla="val 3823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dirty="0">
                <a:solidFill>
                  <a:schemeClr val="tx1"/>
                </a:solidFill>
              </a:endParaRPr>
            </a:p>
          </p:txBody>
        </p:sp>
        <p:sp>
          <p:nvSpPr>
            <p:cNvPr id="13" name="Freccia circolare a destra 12">
              <a:extLst>
                <a:ext uri="{FF2B5EF4-FFF2-40B4-BE49-F238E27FC236}">
                  <a16:creationId xmlns:a16="http://schemas.microsoft.com/office/drawing/2014/main" id="{774F324A-4A19-4110-B6F4-D96541622581}"/>
                </a:ext>
              </a:extLst>
            </p:cNvPr>
            <p:cNvSpPr/>
            <p:nvPr/>
          </p:nvSpPr>
          <p:spPr>
            <a:xfrm>
              <a:off x="6078071" y="3191435"/>
              <a:ext cx="932328" cy="16234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CasellaDiTesto 13">
              <a:extLst>
                <a:ext uri="{FF2B5EF4-FFF2-40B4-BE49-F238E27FC236}">
                  <a16:creationId xmlns:a16="http://schemas.microsoft.com/office/drawing/2014/main" id="{4EEE8FBE-048B-4FB6-AADE-40E74DBDDA9D}"/>
                </a:ext>
              </a:extLst>
            </p:cNvPr>
            <p:cNvSpPr txBox="1"/>
            <p:nvPr/>
          </p:nvSpPr>
          <p:spPr>
            <a:xfrm>
              <a:off x="6201355" y="3808001"/>
              <a:ext cx="1506071" cy="369332"/>
            </a:xfrm>
            <a:prstGeom prst="rect">
              <a:avLst/>
            </a:prstGeom>
            <a:noFill/>
          </p:spPr>
          <p:txBody>
            <a:bodyPr wrap="square" rtlCol="0">
              <a:spAutoFit/>
            </a:bodyPr>
            <a:lstStyle/>
            <a:p>
              <a:r>
                <a:rPr lang="it-IT" b="1" dirty="0"/>
                <a:t>interazione</a:t>
              </a:r>
            </a:p>
          </p:txBody>
        </p:sp>
      </p:grpSp>
      <p:sp>
        <p:nvSpPr>
          <p:cNvPr id="8" name="Rettangolo con angoli ritagliati in alto 7">
            <a:extLst>
              <a:ext uri="{FF2B5EF4-FFF2-40B4-BE49-F238E27FC236}">
                <a16:creationId xmlns:a16="http://schemas.microsoft.com/office/drawing/2014/main" id="{10F7B45B-E1E5-4C34-AC11-B450DD7BAEB0}"/>
              </a:ext>
            </a:extLst>
          </p:cNvPr>
          <p:cNvSpPr/>
          <p:nvPr/>
        </p:nvSpPr>
        <p:spPr>
          <a:xfrm>
            <a:off x="7082117" y="4258137"/>
            <a:ext cx="2277036" cy="717176"/>
          </a:xfrm>
          <a:prstGeom prst="snip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Fonda Colonia</a:t>
            </a:r>
          </a:p>
        </p:txBody>
      </p:sp>
      <p:sp>
        <p:nvSpPr>
          <p:cNvPr id="5" name="Rettangolo 4">
            <a:extLst>
              <a:ext uri="{FF2B5EF4-FFF2-40B4-BE49-F238E27FC236}">
                <a16:creationId xmlns:a16="http://schemas.microsoft.com/office/drawing/2014/main" id="{FFBD1880-D9CA-4446-8F2A-25A5F58D9F68}"/>
              </a:ext>
            </a:extLst>
          </p:cNvPr>
          <p:cNvSpPr/>
          <p:nvPr/>
        </p:nvSpPr>
        <p:spPr>
          <a:xfrm>
            <a:off x="4196248" y="3472197"/>
            <a:ext cx="1972235" cy="379001"/>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commerciale</a:t>
            </a:r>
          </a:p>
        </p:txBody>
      </p:sp>
      <p:sp>
        <p:nvSpPr>
          <p:cNvPr id="20" name="Rettangolo 19">
            <a:extLst>
              <a:ext uri="{FF2B5EF4-FFF2-40B4-BE49-F238E27FC236}">
                <a16:creationId xmlns:a16="http://schemas.microsoft.com/office/drawing/2014/main" id="{E2AD6683-3EB7-456D-A73E-EA580D16FD05}"/>
              </a:ext>
            </a:extLst>
          </p:cNvPr>
          <p:cNvSpPr/>
          <p:nvPr/>
        </p:nvSpPr>
        <p:spPr>
          <a:xfrm>
            <a:off x="4201344" y="3927603"/>
            <a:ext cx="1972235" cy="379001"/>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culturale</a:t>
            </a:r>
          </a:p>
        </p:txBody>
      </p:sp>
      <p:sp>
        <p:nvSpPr>
          <p:cNvPr id="21" name="Rettangolo 20">
            <a:extLst>
              <a:ext uri="{FF2B5EF4-FFF2-40B4-BE49-F238E27FC236}">
                <a16:creationId xmlns:a16="http://schemas.microsoft.com/office/drawing/2014/main" id="{4B487AA9-B121-406B-A121-A9E24005F81E}"/>
              </a:ext>
            </a:extLst>
          </p:cNvPr>
          <p:cNvSpPr/>
          <p:nvPr/>
        </p:nvSpPr>
        <p:spPr>
          <a:xfrm>
            <a:off x="4201344" y="4435874"/>
            <a:ext cx="1972235" cy="379001"/>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religiosa</a:t>
            </a:r>
          </a:p>
        </p:txBody>
      </p:sp>
      <p:sp>
        <p:nvSpPr>
          <p:cNvPr id="22" name="Freccia a destra 21">
            <a:extLst>
              <a:ext uri="{FF2B5EF4-FFF2-40B4-BE49-F238E27FC236}">
                <a16:creationId xmlns:a16="http://schemas.microsoft.com/office/drawing/2014/main" id="{6CD0757E-70DD-4B11-AFE0-EDDDFA8F0654}"/>
              </a:ext>
            </a:extLst>
          </p:cNvPr>
          <p:cNvSpPr/>
          <p:nvPr/>
        </p:nvSpPr>
        <p:spPr>
          <a:xfrm>
            <a:off x="960447" y="5412886"/>
            <a:ext cx="4504267" cy="71717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Più egualitaria e meno conflittuale</a:t>
            </a:r>
          </a:p>
        </p:txBody>
      </p:sp>
      <p:sp>
        <p:nvSpPr>
          <p:cNvPr id="23" name="Freccia a destra 22">
            <a:extLst>
              <a:ext uri="{FF2B5EF4-FFF2-40B4-BE49-F238E27FC236}">
                <a16:creationId xmlns:a16="http://schemas.microsoft.com/office/drawing/2014/main" id="{7104DD13-90A0-4BD5-BB61-72F643FD3929}"/>
              </a:ext>
            </a:extLst>
          </p:cNvPr>
          <p:cNvSpPr/>
          <p:nvPr/>
        </p:nvSpPr>
        <p:spPr>
          <a:xfrm>
            <a:off x="971290" y="6109537"/>
            <a:ext cx="4504267" cy="717176"/>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Maggiore vitalità culturale</a:t>
            </a:r>
          </a:p>
        </p:txBody>
      </p:sp>
      <p:sp>
        <p:nvSpPr>
          <p:cNvPr id="24" name="Rettangolo 23">
            <a:extLst>
              <a:ext uri="{FF2B5EF4-FFF2-40B4-BE49-F238E27FC236}">
                <a16:creationId xmlns:a16="http://schemas.microsoft.com/office/drawing/2014/main" id="{E324D0BB-4E7D-4121-BD11-28580A7C5342}"/>
              </a:ext>
            </a:extLst>
          </p:cNvPr>
          <p:cNvSpPr/>
          <p:nvPr/>
        </p:nvSpPr>
        <p:spPr>
          <a:xfrm>
            <a:off x="5486400" y="6248264"/>
            <a:ext cx="4030132" cy="4001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Nasce la filosofia</a:t>
            </a:r>
          </a:p>
        </p:txBody>
      </p:sp>
      <p:sp>
        <p:nvSpPr>
          <p:cNvPr id="25" name="Rettangolo 24">
            <a:extLst>
              <a:ext uri="{FF2B5EF4-FFF2-40B4-BE49-F238E27FC236}">
                <a16:creationId xmlns:a16="http://schemas.microsoft.com/office/drawing/2014/main" id="{E3A523DA-2D1A-4235-8EC6-831CD91DD34E}"/>
              </a:ext>
            </a:extLst>
          </p:cNvPr>
          <p:cNvSpPr/>
          <p:nvPr/>
        </p:nvSpPr>
        <p:spPr>
          <a:xfrm>
            <a:off x="5486399" y="5402058"/>
            <a:ext cx="4030133" cy="68576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Distribuzione terre più equa</a:t>
            </a:r>
          </a:p>
          <a:p>
            <a:pPr algn="ctr"/>
            <a:r>
              <a:rPr lang="it-IT" dirty="0"/>
              <a:t>Leggi scritte</a:t>
            </a:r>
          </a:p>
        </p:txBody>
      </p:sp>
    </p:spTree>
    <p:extLst>
      <p:ext uri="{BB962C8B-B14F-4D97-AF65-F5344CB8AC3E}">
        <p14:creationId xmlns:p14="http://schemas.microsoft.com/office/powerpoint/2010/main" val="8260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1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500" fill="hold"/>
                                        <p:tgtEl>
                                          <p:spTgt spid="7"/>
                                        </p:tgtEl>
                                        <p:attrNameLst>
                                          <p:attrName>ppt_x</p:attrName>
                                        </p:attrNameLst>
                                      </p:cBhvr>
                                      <p:tavLst>
                                        <p:tav tm="0">
                                          <p:val>
                                            <p:strVal val="#ppt_x"/>
                                          </p:val>
                                        </p:tav>
                                        <p:tav tm="100000">
                                          <p:val>
                                            <p:strVal val="#ppt_x"/>
                                          </p:val>
                                        </p:tav>
                                      </p:tavLst>
                                    </p:anim>
                                    <p:anim calcmode="lin" valueType="num">
                                      <p:cBhvr additive="base">
                                        <p:cTn id="24" dur="1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1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heel(1)">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1000" fill="hold"/>
                                        <p:tgtEl>
                                          <p:spTgt spid="22"/>
                                        </p:tgtEl>
                                        <p:attrNameLst>
                                          <p:attrName>ppt_x</p:attrName>
                                        </p:attrNameLst>
                                      </p:cBhvr>
                                      <p:tavLst>
                                        <p:tav tm="0">
                                          <p:val>
                                            <p:strVal val="0-#ppt_w/2"/>
                                          </p:val>
                                        </p:tav>
                                        <p:tav tm="100000">
                                          <p:val>
                                            <p:strVal val="#ppt_x"/>
                                          </p:val>
                                        </p:tav>
                                      </p:tavLst>
                                    </p:anim>
                                    <p:anim calcmode="lin" valueType="num">
                                      <p:cBhvr additive="base">
                                        <p:cTn id="45" dur="1000" fill="hold"/>
                                        <p:tgtEl>
                                          <p:spTgt spid="22"/>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14" presetClass="entr" presetSubtype="1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randombar(horizontal)">
                                      <p:cBhvr>
                                        <p:cTn id="49" dur="10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additive="base">
                                        <p:cTn id="54" dur="1000" fill="hold"/>
                                        <p:tgtEl>
                                          <p:spTgt spid="23"/>
                                        </p:tgtEl>
                                        <p:attrNameLst>
                                          <p:attrName>ppt_x</p:attrName>
                                        </p:attrNameLst>
                                      </p:cBhvr>
                                      <p:tavLst>
                                        <p:tav tm="0">
                                          <p:val>
                                            <p:strVal val="0-#ppt_w/2"/>
                                          </p:val>
                                        </p:tav>
                                        <p:tav tm="100000">
                                          <p:val>
                                            <p:strVal val="#ppt_x"/>
                                          </p:val>
                                        </p:tav>
                                      </p:tavLst>
                                    </p:anim>
                                    <p:anim calcmode="lin" valueType="num">
                                      <p:cBhvr additive="base">
                                        <p:cTn id="55" dur="1000" fill="hold"/>
                                        <p:tgtEl>
                                          <p:spTgt spid="23"/>
                                        </p:tgtEl>
                                        <p:attrNameLst>
                                          <p:attrName>ppt_y</p:attrName>
                                        </p:attrNameLst>
                                      </p:cBhvr>
                                      <p:tavLst>
                                        <p:tav tm="0">
                                          <p:val>
                                            <p:strVal val="#ppt_y"/>
                                          </p:val>
                                        </p:tav>
                                        <p:tav tm="100000">
                                          <p:val>
                                            <p:strVal val="#ppt_y"/>
                                          </p:val>
                                        </p:tav>
                                      </p:tavLst>
                                    </p:anim>
                                  </p:childTnLst>
                                </p:cTn>
                              </p:par>
                            </p:childTnLst>
                          </p:cTn>
                        </p:par>
                        <p:par>
                          <p:cTn id="56" fill="hold">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randombar(horizontal)">
                                      <p:cBhvr>
                                        <p:cTn id="5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P spid="11" grpId="0"/>
      <p:bldP spid="8" grpId="0" animBg="1"/>
      <p:bldP spid="22" grpId="0" animBg="1"/>
      <p:bldP spid="23" grpId="0" animBg="1"/>
      <p:bldP spid="24" grpId="0" animBg="1"/>
      <p:bldP spid="25" grpId="0" animBg="1"/>
    </p:bldLst>
  </p:timing>
</p:sld>
</file>

<file path=ppt/theme/theme1.xml><?xml version="1.0" encoding="utf-8"?>
<a:theme xmlns:a="http://schemas.openxmlformats.org/drawingml/2006/main" name="Atlante">
  <a:themeElements>
    <a:clrScheme name="Atlante">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A8DEE8"/>
      </a:hlink>
      <a:folHlink>
        <a:srgbClr val="B49E74"/>
      </a:folHlink>
    </a:clrScheme>
    <a:fontScheme name="Atlant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nte">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TM16401371[[fn=Atlante]]</Template>
  <TotalTime>206</TotalTime>
  <Words>967</Words>
  <Application>Microsoft Office PowerPoint</Application>
  <PresentationFormat>A4 (21x29,7 cm)</PresentationFormat>
  <Paragraphs>168</Paragraphs>
  <Slides>14</Slides>
  <Notes>10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Calibri Light</vt:lpstr>
      <vt:lpstr>Rockwell</vt:lpstr>
      <vt:lpstr>Wingdings</vt:lpstr>
      <vt:lpstr>Atlante</vt:lpstr>
      <vt:lpstr>GRECIA ARCAICA LA SECONDA COLONIZZAZIONE</vt:lpstr>
      <vt:lpstr>Presentazione standard di PowerPoint</vt:lpstr>
      <vt:lpstr>Presentazione standard di PowerPoint</vt:lpstr>
      <vt:lpstr>Dove e quando</vt:lpstr>
      <vt:lpstr>I tempi della colonizzazione</vt:lpstr>
      <vt:lpstr>Presentazione standard di PowerPoint</vt:lpstr>
      <vt:lpstr>La fondazione</vt:lpstr>
      <vt:lpstr>Il rapporto con gli abitanti locali</vt:lpstr>
      <vt:lpstr>Il rapporto con la madrepatria</vt:lpstr>
      <vt:lpstr>La scrittura</vt:lpstr>
      <vt:lpstr>Presentazione standard di PowerPoint</vt:lpstr>
      <vt:lpstr>Introduzione della moneta</vt:lpstr>
      <vt:lpstr>L’evoluzione delle navi</vt:lpstr>
      <vt:lpstr>GRECIA ARCAICA LA SECONDA COLONIZZAZIONE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GRECIA ARCAICA LA SECONDA COLONIZZAZIONE</dc:title>
  <dc:creator>Jessica Cenciarelli</dc:creator>
  <cp:lastModifiedBy>Jessica Cenciarelli</cp:lastModifiedBy>
  <cp:revision>6</cp:revision>
  <dcterms:created xsi:type="dcterms:W3CDTF">2018-01-28T15:07:37Z</dcterms:created>
  <dcterms:modified xsi:type="dcterms:W3CDTF">2018-02-01T17:24:12Z</dcterms:modified>
</cp:coreProperties>
</file>