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7" r:id="rId6"/>
    <p:sldId id="268" r:id="rId7"/>
    <p:sldId id="264" r:id="rId8"/>
    <p:sldId id="263" r:id="rId9"/>
    <p:sldId id="269" r:id="rId10"/>
    <p:sldId id="260" r:id="rId11"/>
    <p:sldId id="261" r:id="rId12"/>
    <p:sldId id="271" r:id="rId13"/>
    <p:sldId id="262" r:id="rId14"/>
    <p:sldId id="266" r:id="rId15"/>
    <p:sldId id="26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3117" autoAdjust="0"/>
  </p:normalViewPr>
  <p:slideViewPr>
    <p:cSldViewPr snapToGrid="0">
      <p:cViewPr varScale="1">
        <p:scale>
          <a:sx n="60" d="100"/>
          <a:sy n="60" d="100"/>
        </p:scale>
        <p:origin x="11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B824D-221E-4631-97DC-DC8D363D7B2C}" type="datetimeFigureOut">
              <a:rPr lang="it-IT" smtClean="0"/>
              <a:t>18/01/2018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609F3-4D85-4AF6-9D08-5C449C4089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686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INVASIONE O OCCUPAZIONE? Tra la cultura del XII e quella del X secolo si riscontra una notevole continuità, cosa che non sarebbe possibile spiegare se pensando che a proseguire la tradizione delle tecniche praticate all’interno dei palazzi fossero stati uomini già inseriti nella struttura sociale micenea (forse gli stessi artigiani). [Fonte: «Il Fattore umano» p.131]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5F0FE-9B75-465D-A5E7-9977D261967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8305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ILIADE e ODISSEA sono fonti per la cultura e la società micenea e del medioevo ellenico stesso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609F3-4D85-4AF6-9D08-5C449C40898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5268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ILIADE e ODISSEA sono fonti per la cultura e la società micenea e del medioevo ellenico stesso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Enciclopedia: notizie su oggetti, abitudini alimentari, attrezzi, tecniche di coltivazione, tecniche artigianali, riti religiosi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609F3-4D85-4AF6-9D08-5C449C40898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724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La parola «Medioevo» non deve essere considerata in accezione negativa.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609F3-4D85-4AF6-9D08-5C449C40898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1269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dirty="0">
                <a:solidFill>
                  <a:schemeClr val="tx1"/>
                </a:solidFill>
              </a:rPr>
              <a:t>AUTOSUFFICIENTE IN TUTTO (tranne che nel reperire metalli):</a:t>
            </a:r>
          </a:p>
          <a:p>
            <a:pPr algn="l"/>
            <a:endParaRPr lang="it-IT" dirty="0">
              <a:solidFill>
                <a:schemeClr val="tx1"/>
              </a:solidFill>
            </a:endParaRPr>
          </a:p>
          <a:p>
            <a:pPr algn="l"/>
            <a:r>
              <a:rPr lang="it-IT" dirty="0">
                <a:solidFill>
                  <a:schemeClr val="tx1"/>
                </a:solidFill>
              </a:rPr>
              <a:t>RE= Proprietari delle maggiori estensioni di terra si occupano anche di commerci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609F3-4D85-4AF6-9D08-5C449C40898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4877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dirty="0">
                <a:solidFill>
                  <a:schemeClr val="tx1"/>
                </a:solidFill>
              </a:rPr>
              <a:t>Onore riconosciuto a livello sociale: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Coraggio in guerra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Prestanza nelle competizioni sportive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Saggezza nel prendere decisioni per la collettività (intelligenza e lungimiranza)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609F3-4D85-4AF6-9D08-5C449C40898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827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Ghène</a:t>
            </a:r>
            <a:r>
              <a:rPr lang="it-IT" dirty="0"/>
              <a:t>: gruppo inteso come stirpe, cioè un gruppo parentale fondato su legami di sangue veri o presunti. Ogni </a:t>
            </a:r>
            <a:r>
              <a:rPr lang="it-IT" dirty="0" err="1"/>
              <a:t>ghènos</a:t>
            </a:r>
            <a:r>
              <a:rPr lang="it-IT" dirty="0"/>
              <a:t> ricollegava infatti la propria origine a un capostipite, individuato in un antenato illustre, spesso eroe o divinità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609F3-4D85-4AF6-9D08-5C449C40898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9663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it-IT" b="1" dirty="0" err="1"/>
              <a:t>Basileus</a:t>
            </a:r>
            <a:r>
              <a:rPr lang="it-IT" b="1" dirty="0"/>
              <a:t> + aristocrazia e </a:t>
            </a:r>
            <a:r>
              <a:rPr lang="it-IT" b="1" dirty="0" err="1"/>
              <a:t>gherusia</a:t>
            </a:r>
            <a:endParaRPr lang="it-IT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200" i="1" dirty="0">
                <a:solidFill>
                  <a:schemeClr val="accent4">
                    <a:lumMod val="50000"/>
                  </a:schemeClr>
                </a:solidFill>
              </a:rPr>
              <a:t>Nobile discendenza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200" i="1" dirty="0">
                <a:solidFill>
                  <a:schemeClr val="accent4">
                    <a:lumMod val="50000"/>
                  </a:schemeClr>
                </a:solidFill>
              </a:rPr>
              <a:t>Estese ricchezze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200" i="1" dirty="0">
                <a:solidFill>
                  <a:schemeClr val="accent4">
                    <a:lumMod val="50000"/>
                  </a:schemeClr>
                </a:solidFill>
              </a:rPr>
              <a:t>Proprietà terriere</a:t>
            </a:r>
            <a:endParaRPr lang="it-IT" sz="1200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609F3-4D85-4AF6-9D08-5C449C40898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8190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it-IT" b="1" dirty="0" err="1"/>
              <a:t>Basileus</a:t>
            </a:r>
            <a:r>
              <a:rPr lang="it-IT" b="1" dirty="0"/>
              <a:t> + aristocrazia e </a:t>
            </a:r>
            <a:r>
              <a:rPr lang="it-IT" b="1" dirty="0" err="1"/>
              <a:t>gherusia</a:t>
            </a:r>
            <a:endParaRPr lang="it-IT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200" i="1" dirty="0">
                <a:solidFill>
                  <a:schemeClr val="accent4">
                    <a:lumMod val="50000"/>
                  </a:schemeClr>
                </a:solidFill>
              </a:rPr>
              <a:t>Nobile discendenza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200" i="1" dirty="0">
                <a:solidFill>
                  <a:schemeClr val="accent4">
                    <a:lumMod val="50000"/>
                  </a:schemeClr>
                </a:solidFill>
              </a:rPr>
              <a:t>Estese ricchezze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200" i="1" dirty="0">
                <a:solidFill>
                  <a:schemeClr val="accent4">
                    <a:lumMod val="50000"/>
                  </a:schemeClr>
                </a:solidFill>
              </a:rPr>
              <a:t>Proprietà terriere</a:t>
            </a:r>
            <a:endParaRPr lang="it-IT" sz="1200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609F3-4D85-4AF6-9D08-5C449C40898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8972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chemeClr val="tx1"/>
                </a:solidFill>
              </a:rPr>
              <a:t>Non c’è più la necessità di tenere la contabilità degli archivi di palazzo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«re» = capo villaggio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609F3-4D85-4AF6-9D08-5C449C40898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226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MILETO: vide la nascita della filosofia</a:t>
            </a:r>
          </a:p>
          <a:p>
            <a:r>
              <a:rPr lang="it-IT" dirty="0"/>
              <a:t>EFESO: ospita una delle sette meraviglie del mondo (il tempio di Artemide)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609F3-4D85-4AF6-9D08-5C449C40898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035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9">
            <a:extLst>
              <a:ext uri="{FF2B5EF4-FFF2-40B4-BE49-F238E27FC236}">
                <a16:creationId xmlns:a16="http://schemas.microsoft.com/office/drawing/2014/main" id="{5E6E69F2-0235-4F71-A7DA-7E1EA0BB4D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11">
            <a:extLst>
              <a:ext uri="{FF2B5EF4-FFF2-40B4-BE49-F238E27FC236}">
                <a16:creationId xmlns:a16="http://schemas.microsoft.com/office/drawing/2014/main" id="{542D2976-52CB-4C9F-856C-00079CCF13A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9CA6789-C5E9-4D04-8829-9FBCB5C976D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A45D90B3-D9F6-4ED0-95BB-55B03D18D40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E45839B1-4994-4C29-838E-B31A134DE8F5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F8DDCC87-D85B-4CA9-AFBF-3282BEE4D80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2626ABCA-97CD-4CFC-B2F6-7EBF7B615AF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1FA90D2E-5761-4768-910B-17A91F6E3B11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26B5A0F6-9A62-4FAB-B896-823AE0F05CCF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658E7A0-1A7B-4A9D-80D4-1AA1638EE83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1AB48ACF-B9F6-4AC1-8FE3-4A5670A9ECAC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585883F2-6303-4896-B2D3-532A48B12650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FCD1B6EB-F591-47F1-9DD2-EADF9280BEB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3BFF9A65-15C6-46EA-AA51-87DDE0BCB54D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5E22D288-7497-4371-9B59-077DF38A115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C29C987E-F669-462E-90E7-9361BB18866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E370ABFC-202E-4885-8B2A-108D2C1F9508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CD72D068-DF16-4A2B-8631-EF0DD3BF0653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4CB90F5B-0FD4-4160-86F3-F861FB59E02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CE391271-F02C-46F5-AACB-49CA4C768707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615CF4FD-5F23-4C65-9ED2-E08683C71FDB}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3C77C008-60EC-41D1-A75A-FDF491E2C9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5"/>
          <a:stretch/>
        </p:blipFill>
        <p:spPr>
          <a:xfrm>
            <a:off x="20" y="227"/>
            <a:ext cx="4637303" cy="6858000"/>
          </a:xfrm>
          <a:prstGeom prst="rect">
            <a:avLst/>
          </a:prstGeom>
          <a:ln w="9525">
            <a:noFill/>
          </a:ln>
        </p:spPr>
      </p:pic>
      <p:grpSp>
        <p:nvGrpSpPr>
          <p:cNvPr id="40" name="Group 32">
            <a:extLst>
              <a:ext uri="{FF2B5EF4-FFF2-40B4-BE49-F238E27FC236}">
                <a16:creationId xmlns:a16="http://schemas.microsoft.com/office/drawing/2014/main" id="{3D735544-EA59-4A7D-B899-D0038636FE7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55064" y="1186483"/>
            <a:ext cx="5941686" cy="4477933"/>
            <a:chOff x="807084" y="1186483"/>
            <a:chExt cx="5941686" cy="447793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C26DA1E-7074-43BA-989F-774101735C6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780" y="1186483"/>
              <a:ext cx="5940295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9">
              <a:extLst>
                <a:ext uri="{FF2B5EF4-FFF2-40B4-BE49-F238E27FC236}">
                  <a16:creationId xmlns:a16="http://schemas.microsoft.com/office/drawing/2014/main" id="{94CD1AE4-60CE-4C0F-909B-00CBF373859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574311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6E1361B-4A31-46C2-85EC-02778637E3A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5941686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6DB99701-C686-4314-BC68-BF3835488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3394" y="2075504"/>
            <a:ext cx="5769989" cy="1748729"/>
          </a:xfrm>
        </p:spPr>
        <p:txBody>
          <a:bodyPr>
            <a:normAutofit/>
          </a:bodyPr>
          <a:lstStyle/>
          <a:p>
            <a:r>
              <a:rPr lang="it-IT" dirty="0"/>
              <a:t>Il «medioevo ellenico»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9573D5E-823A-4B80-B7C6-8108D4451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3396" y="3906266"/>
            <a:ext cx="5769988" cy="1322587"/>
          </a:xfrm>
        </p:spPr>
        <p:txBody>
          <a:bodyPr>
            <a:normAutofit/>
          </a:bodyPr>
          <a:lstStyle/>
          <a:p>
            <a:r>
              <a:rPr lang="it-IT" dirty="0"/>
              <a:t>Corso di Storia 1</a:t>
            </a:r>
          </a:p>
        </p:txBody>
      </p:sp>
    </p:spTree>
    <p:extLst>
      <p:ext uri="{BB962C8B-B14F-4D97-AF65-F5344CB8AC3E}">
        <p14:creationId xmlns:p14="http://schemas.microsoft.com/office/powerpoint/2010/main" val="726901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423E78D-7C2D-4456-A1E9-6629293C4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273" y="110927"/>
            <a:ext cx="3859447" cy="2648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616ED60-92E4-4D39-AED5-53F2D403F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Luci e ombre della Grecia post-micenea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B8B9DA58-B85F-45AC-8890-7BAC013765E0}"/>
              </a:ext>
            </a:extLst>
          </p:cNvPr>
          <p:cNvSpPr/>
          <p:nvPr/>
        </p:nvSpPr>
        <p:spPr>
          <a:xfrm>
            <a:off x="6881161" y="6296166"/>
            <a:ext cx="5104510" cy="441517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Nasce la figura dell’</a:t>
            </a:r>
            <a:r>
              <a:rPr 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aedo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8C23DF1B-C967-4AEF-BDD8-C29317C820E5}"/>
              </a:ext>
            </a:extLst>
          </p:cNvPr>
          <p:cNvSpPr/>
          <p:nvPr/>
        </p:nvSpPr>
        <p:spPr>
          <a:xfrm>
            <a:off x="9276364" y="2913419"/>
            <a:ext cx="2027004" cy="107782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Scompare la scrittura</a:t>
            </a:r>
          </a:p>
        </p:txBody>
      </p:sp>
      <p:sp>
        <p:nvSpPr>
          <p:cNvPr id="18" name="Callout: linea con bordo e barra in risalto 17">
            <a:extLst>
              <a:ext uri="{FF2B5EF4-FFF2-40B4-BE49-F238E27FC236}">
                <a16:creationId xmlns:a16="http://schemas.microsoft.com/office/drawing/2014/main" id="{08F8D527-892C-461B-A8A4-67CE95D3F94A}"/>
              </a:ext>
            </a:extLst>
          </p:cNvPr>
          <p:cNvSpPr/>
          <p:nvPr/>
        </p:nvSpPr>
        <p:spPr>
          <a:xfrm>
            <a:off x="6881162" y="4381003"/>
            <a:ext cx="5104511" cy="565882"/>
          </a:xfrm>
          <a:prstGeom prst="accentBorderCallout1">
            <a:avLst>
              <a:gd name="adj1" fmla="val 15913"/>
              <a:gd name="adj2" fmla="val -929"/>
              <a:gd name="adj3" fmla="val 17744"/>
              <a:gd name="adj4" fmla="val -8444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dirty="0"/>
              <a:t>lavorazione del ferro e della ceramica (ATENE); Eubea ricca di ferro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D0B5466F-0805-429E-9C2D-0DAC0102640C}"/>
              </a:ext>
            </a:extLst>
          </p:cNvPr>
          <p:cNvSpPr/>
          <p:nvPr/>
        </p:nvSpPr>
        <p:spPr>
          <a:xfrm>
            <a:off x="4625780" y="4144814"/>
            <a:ext cx="1902048" cy="844061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Nuove tecnologie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C8C280C9-D187-455C-8255-AFC2F78DC8C8}"/>
              </a:ext>
            </a:extLst>
          </p:cNvPr>
          <p:cNvSpPr/>
          <p:nvPr/>
        </p:nvSpPr>
        <p:spPr>
          <a:xfrm>
            <a:off x="6881160" y="5810824"/>
            <a:ext cx="5104511" cy="44151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Nuove credenze religiose</a:t>
            </a:r>
          </a:p>
        </p:txBody>
      </p:sp>
      <p:sp>
        <p:nvSpPr>
          <p:cNvPr id="3" name="Triangolo isoscele 2">
            <a:extLst>
              <a:ext uri="{FF2B5EF4-FFF2-40B4-BE49-F238E27FC236}">
                <a16:creationId xmlns:a16="http://schemas.microsoft.com/office/drawing/2014/main" id="{26AB410B-84E0-4B9C-8163-71F5CFA625F2}"/>
              </a:ext>
            </a:extLst>
          </p:cNvPr>
          <p:cNvSpPr/>
          <p:nvPr/>
        </p:nvSpPr>
        <p:spPr>
          <a:xfrm>
            <a:off x="4700532" y="2855495"/>
            <a:ext cx="4459510" cy="89835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Scompare il palazzo miceneo</a:t>
            </a:r>
          </a:p>
          <a:p>
            <a:pPr algn="ctr"/>
            <a:endParaRPr lang="it-IT" dirty="0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D2AF7754-E5BE-4108-8EF5-169E2840695B}"/>
              </a:ext>
            </a:extLst>
          </p:cNvPr>
          <p:cNvSpPr/>
          <p:nvPr/>
        </p:nvSpPr>
        <p:spPr>
          <a:xfrm>
            <a:off x="8318700" y="3317913"/>
            <a:ext cx="1152046" cy="60424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4016685D-D095-4786-82E1-BC6FC2DE27A0}"/>
              </a:ext>
            </a:extLst>
          </p:cNvPr>
          <p:cNvSpPr/>
          <p:nvPr/>
        </p:nvSpPr>
        <p:spPr>
          <a:xfrm>
            <a:off x="465221" y="5325484"/>
            <a:ext cx="1443790" cy="1412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Aree arretrare </a:t>
            </a:r>
            <a:r>
              <a:rPr lang="it-IT" sz="1600" dirty="0">
                <a:solidFill>
                  <a:schemeClr val="tx1"/>
                </a:solidFill>
              </a:rPr>
              <a:t>(Acaia, </a:t>
            </a:r>
            <a:r>
              <a:rPr lang="it-IT" sz="1600" dirty="0" err="1">
                <a:solidFill>
                  <a:schemeClr val="tx1"/>
                </a:solidFill>
              </a:rPr>
              <a:t>Laconia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Etorlia</a:t>
            </a:r>
            <a:r>
              <a:rPr lang="it-IT" sz="1600" dirty="0">
                <a:solidFill>
                  <a:schemeClr val="tx1"/>
                </a:solidFill>
              </a:rPr>
              <a:t>)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626B93D0-0A9F-4F54-B0D8-E949546D93A5}"/>
              </a:ext>
            </a:extLst>
          </p:cNvPr>
          <p:cNvSpPr/>
          <p:nvPr/>
        </p:nvSpPr>
        <p:spPr>
          <a:xfrm>
            <a:off x="2229401" y="5345969"/>
            <a:ext cx="1443790" cy="141219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Aree più sviluppate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9DBA6C86-76A5-471E-8222-B35AED199460}"/>
              </a:ext>
            </a:extLst>
          </p:cNvPr>
          <p:cNvCxnSpPr>
            <a:stCxn id="13" idx="3"/>
            <a:endCxn id="10" idx="2"/>
          </p:cNvCxnSpPr>
          <p:nvPr/>
        </p:nvCxnSpPr>
        <p:spPr>
          <a:xfrm flipV="1">
            <a:off x="3673191" y="4988875"/>
            <a:ext cx="1903613" cy="106319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llout: linea con bordo e barra in risalto 19">
            <a:extLst>
              <a:ext uri="{FF2B5EF4-FFF2-40B4-BE49-F238E27FC236}">
                <a16:creationId xmlns:a16="http://schemas.microsoft.com/office/drawing/2014/main" id="{827579B5-2320-4C65-A5AC-AE953786D353}"/>
              </a:ext>
            </a:extLst>
          </p:cNvPr>
          <p:cNvSpPr/>
          <p:nvPr/>
        </p:nvSpPr>
        <p:spPr>
          <a:xfrm>
            <a:off x="6881159" y="5042543"/>
            <a:ext cx="5104511" cy="565882"/>
          </a:xfrm>
          <a:prstGeom prst="accentBorderCallout1">
            <a:avLst>
              <a:gd name="adj1" fmla="val 15913"/>
              <a:gd name="adj2" fmla="val -929"/>
              <a:gd name="adj3" fmla="val -53128"/>
              <a:gd name="adj4" fmla="val -813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dirty="0"/>
              <a:t>Fioriscono nuovi centri (</a:t>
            </a:r>
            <a:r>
              <a:rPr lang="it-IT" dirty="0" err="1"/>
              <a:t>PELOPONNESO:Corinto</a:t>
            </a:r>
            <a:r>
              <a:rPr lang="it-IT" dirty="0"/>
              <a:t>, Argo, Epidauro)</a:t>
            </a:r>
          </a:p>
        </p:txBody>
      </p:sp>
    </p:spTree>
    <p:extLst>
      <p:ext uri="{BB962C8B-B14F-4D97-AF65-F5344CB8AC3E}">
        <p14:creationId xmlns:p14="http://schemas.microsoft.com/office/powerpoint/2010/main" val="270630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 animBg="1"/>
      <p:bldP spid="10" grpId="0" animBg="1"/>
      <p:bldP spid="19" grpId="0" animBg="1"/>
      <p:bldP spid="5" grpId="0" animBg="1"/>
      <p:bldP spid="6" grpId="0" animBg="1"/>
      <p:bldP spid="13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D5AF7F-C05C-446B-BD56-C6A5D2CE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prima colonizzazione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6CD1D65-6A0F-4AEB-888F-0886D14591F9}"/>
              </a:ext>
            </a:extLst>
          </p:cNvPr>
          <p:cNvSpPr/>
          <p:nvPr/>
        </p:nvSpPr>
        <p:spPr>
          <a:xfrm>
            <a:off x="4740812" y="745588"/>
            <a:ext cx="6569613" cy="6189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Vasto movimento migratorio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8671F18-8671-4FC1-AA88-6E3E1DF11E3B}"/>
              </a:ext>
            </a:extLst>
          </p:cNvPr>
          <p:cNvSpPr/>
          <p:nvPr/>
        </p:nvSpPr>
        <p:spPr>
          <a:xfrm>
            <a:off x="6640655" y="160813"/>
            <a:ext cx="2769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 secolo a.C.</a:t>
            </a: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B2508992-1FF4-4392-9A65-411B223A53F0}"/>
              </a:ext>
            </a:extLst>
          </p:cNvPr>
          <p:cNvSpPr/>
          <p:nvPr/>
        </p:nvSpPr>
        <p:spPr>
          <a:xfrm>
            <a:off x="7469945" y="1330363"/>
            <a:ext cx="914400" cy="58477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ADAFEF27-A334-47B8-A076-5E23629207C2}"/>
              </a:ext>
            </a:extLst>
          </p:cNvPr>
          <p:cNvSpPr/>
          <p:nvPr/>
        </p:nvSpPr>
        <p:spPr>
          <a:xfrm>
            <a:off x="5992837" y="1915138"/>
            <a:ext cx="3756074" cy="87026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Insediamenti in Asia Minore: MILETO ed EFESO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48C36B8F-CFFD-4664-8EFB-660E78314C83}"/>
              </a:ext>
            </a:extLst>
          </p:cNvPr>
          <p:cNvSpPr/>
          <p:nvPr/>
        </p:nvSpPr>
        <p:spPr>
          <a:xfrm>
            <a:off x="4359965" y="597877"/>
            <a:ext cx="1736035" cy="9144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IONI</a:t>
            </a:r>
          </a:p>
          <a:p>
            <a:pPr algn="ctr"/>
            <a:r>
              <a:rPr lang="it-IT" dirty="0">
                <a:latin typeface="+mj-lt"/>
              </a:rPr>
              <a:t>Attica e Eubea</a:t>
            </a:r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FC2CA062-03F8-4AAD-A153-C9A04DD23EF1}"/>
              </a:ext>
            </a:extLst>
          </p:cNvPr>
          <p:cNvSpPr/>
          <p:nvPr/>
        </p:nvSpPr>
        <p:spPr>
          <a:xfrm>
            <a:off x="5891763" y="2870775"/>
            <a:ext cx="914400" cy="58477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C6DBDC76-9847-42C0-93E7-1C458FCF8979}"/>
              </a:ext>
            </a:extLst>
          </p:cNvPr>
          <p:cNvSpPr/>
          <p:nvPr/>
        </p:nvSpPr>
        <p:spPr>
          <a:xfrm>
            <a:off x="4825220" y="3578146"/>
            <a:ext cx="2644725" cy="12282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Fusione culturale tra Oriente e Occidente</a:t>
            </a:r>
          </a:p>
        </p:txBody>
      </p:sp>
      <p:sp>
        <p:nvSpPr>
          <p:cNvPr id="10" name="Callout: linea 9">
            <a:extLst>
              <a:ext uri="{FF2B5EF4-FFF2-40B4-BE49-F238E27FC236}">
                <a16:creationId xmlns:a16="http://schemas.microsoft.com/office/drawing/2014/main" id="{DF6E3346-7C6B-484C-807F-FE506D3687B8}"/>
              </a:ext>
            </a:extLst>
          </p:cNvPr>
          <p:cNvSpPr/>
          <p:nvPr/>
        </p:nvSpPr>
        <p:spPr>
          <a:xfrm>
            <a:off x="8496886" y="3080825"/>
            <a:ext cx="2644726" cy="759655"/>
          </a:xfrm>
          <a:prstGeom prst="borderCallout1">
            <a:avLst>
              <a:gd name="adj1" fmla="val 18750"/>
              <a:gd name="adj2" fmla="val -8333"/>
              <a:gd name="adj3" fmla="val -25089"/>
              <a:gd name="adj4" fmla="val -2609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I principali centri della Ionia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28AD0E45-DB92-438F-9B5A-8FFB580F84DA}"/>
              </a:ext>
            </a:extLst>
          </p:cNvPr>
          <p:cNvSpPr/>
          <p:nvPr/>
        </p:nvSpPr>
        <p:spPr>
          <a:xfrm>
            <a:off x="8582059" y="4100046"/>
            <a:ext cx="2644725" cy="1228221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DODECAPOLI IONICA</a:t>
            </a:r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11ADD263-62BE-4C54-997B-D45C9656B76F}"/>
              </a:ext>
            </a:extLst>
          </p:cNvPr>
          <p:cNvSpPr/>
          <p:nvPr/>
        </p:nvSpPr>
        <p:spPr>
          <a:xfrm>
            <a:off x="9362049" y="3840481"/>
            <a:ext cx="914400" cy="464234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nda 12">
            <a:extLst>
              <a:ext uri="{FF2B5EF4-FFF2-40B4-BE49-F238E27FC236}">
                <a16:creationId xmlns:a16="http://schemas.microsoft.com/office/drawing/2014/main" id="{D828997E-904A-4BA1-8A69-BC7C0C97B3BC}"/>
              </a:ext>
            </a:extLst>
          </p:cNvPr>
          <p:cNvSpPr/>
          <p:nvPr/>
        </p:nvSpPr>
        <p:spPr>
          <a:xfrm>
            <a:off x="3657952" y="5031902"/>
            <a:ext cx="4669770" cy="1228221"/>
          </a:xfrm>
          <a:prstGeom prst="wav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dirty="0"/>
              <a:t>Confederazione religiosa</a:t>
            </a:r>
          </a:p>
          <a:p>
            <a:pPr algn="ctr"/>
            <a:r>
              <a:rPr lang="it-IT" dirty="0"/>
              <a:t>presso il santuario di Poseidone a </a:t>
            </a:r>
            <a:r>
              <a:rPr lang="it-IT" dirty="0" err="1"/>
              <a:t>Mìcale</a:t>
            </a:r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672544E-B2C2-4272-86E7-603BCEFA2C50}"/>
              </a:ext>
            </a:extLst>
          </p:cNvPr>
          <p:cNvSpPr/>
          <p:nvPr/>
        </p:nvSpPr>
        <p:spPr>
          <a:xfrm>
            <a:off x="8366371" y="5403166"/>
            <a:ext cx="3631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Finalizzata al reciproco sostegno</a:t>
            </a:r>
          </a:p>
        </p:txBody>
      </p:sp>
    </p:spTree>
    <p:extLst>
      <p:ext uri="{BB962C8B-B14F-4D97-AF65-F5344CB8AC3E}">
        <p14:creationId xmlns:p14="http://schemas.microsoft.com/office/powerpoint/2010/main" val="30114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4192A034-2CBC-4974-AEA6-A6E7A3AC3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0862" y="-36095"/>
            <a:ext cx="10026317" cy="689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12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DC80B0-5069-4E71-ADFA-F2687870E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poemi omerici</a:t>
            </a:r>
          </a:p>
        </p:txBody>
      </p:sp>
      <p:sp>
        <p:nvSpPr>
          <p:cNvPr id="3" name="Scorrimento orizzontale 2">
            <a:extLst>
              <a:ext uri="{FF2B5EF4-FFF2-40B4-BE49-F238E27FC236}">
                <a16:creationId xmlns:a16="http://schemas.microsoft.com/office/drawing/2014/main" id="{22918F80-6069-45E2-8621-D4A9FF04CD11}"/>
              </a:ext>
            </a:extLst>
          </p:cNvPr>
          <p:cNvSpPr/>
          <p:nvPr/>
        </p:nvSpPr>
        <p:spPr>
          <a:xfrm>
            <a:off x="5022166" y="295422"/>
            <a:ext cx="5908431" cy="125202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Durante il Medioevo ellenico si produssero racconti tra cui </a:t>
            </a:r>
            <a:r>
              <a:rPr lang="it-IT" b="1" dirty="0">
                <a:solidFill>
                  <a:schemeClr val="tx1"/>
                </a:solidFill>
              </a:rPr>
              <a:t>l’Iliade</a:t>
            </a:r>
            <a:r>
              <a:rPr lang="it-IT" dirty="0">
                <a:solidFill>
                  <a:schemeClr val="tx1"/>
                </a:solidFill>
              </a:rPr>
              <a:t> e </a:t>
            </a:r>
            <a:r>
              <a:rPr lang="it-IT" b="1" dirty="0">
                <a:solidFill>
                  <a:schemeClr val="tx1"/>
                </a:solidFill>
              </a:rPr>
              <a:t>l’Odissea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D522F1-ED28-47BC-B85B-F8131A350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837" y="2770458"/>
            <a:ext cx="2600325" cy="28575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5DB63B8-ECC3-41F8-9B0D-ED0AC9E0D0AC}"/>
              </a:ext>
            </a:extLst>
          </p:cNvPr>
          <p:cNvSpPr/>
          <p:nvPr/>
        </p:nvSpPr>
        <p:spPr>
          <a:xfrm>
            <a:off x="3047999" y="570621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dirty="0"/>
              <a:t>Nasce il mito di Omero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61C05A0B-253E-4F3B-AAB0-269B81DB054C}"/>
              </a:ext>
            </a:extLst>
          </p:cNvPr>
          <p:cNvSpPr/>
          <p:nvPr/>
        </p:nvSpPr>
        <p:spPr>
          <a:xfrm>
            <a:off x="7619450" y="4199208"/>
            <a:ext cx="1856935" cy="98473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Dotate di </a:t>
            </a:r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autorevolezza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5780AF84-93A8-4E84-B731-C30A34C33451}"/>
              </a:ext>
            </a:extLst>
          </p:cNvPr>
          <p:cNvSpPr/>
          <p:nvPr/>
        </p:nvSpPr>
        <p:spPr>
          <a:xfrm>
            <a:off x="9699673" y="4199208"/>
            <a:ext cx="2173459" cy="98473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«enciclopedia tribale»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82715E52-88F2-4EB8-8130-A74F1A10853A}"/>
              </a:ext>
            </a:extLst>
          </p:cNvPr>
          <p:cNvCxnSpPr>
            <a:stCxn id="3" idx="2"/>
            <a:endCxn id="10" idx="0"/>
          </p:cNvCxnSpPr>
          <p:nvPr/>
        </p:nvCxnSpPr>
        <p:spPr>
          <a:xfrm>
            <a:off x="7976382" y="1390943"/>
            <a:ext cx="571536" cy="2808265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9FD8595B-11AA-4332-966D-E5F5EBD8BF5F}"/>
              </a:ext>
            </a:extLst>
          </p:cNvPr>
          <p:cNvCxnSpPr>
            <a:cxnSpLocks/>
            <a:stCxn id="3" idx="2"/>
            <a:endCxn id="11" idx="0"/>
          </p:cNvCxnSpPr>
          <p:nvPr/>
        </p:nvCxnSpPr>
        <p:spPr>
          <a:xfrm>
            <a:off x="7976382" y="1390943"/>
            <a:ext cx="2810021" cy="2808265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llout: linea 3">
            <a:extLst>
              <a:ext uri="{FF2B5EF4-FFF2-40B4-BE49-F238E27FC236}">
                <a16:creationId xmlns:a16="http://schemas.microsoft.com/office/drawing/2014/main" id="{B22424BE-297D-416D-BC83-6B7B7E574241}"/>
              </a:ext>
            </a:extLst>
          </p:cNvPr>
          <p:cNvSpPr/>
          <p:nvPr/>
        </p:nvSpPr>
        <p:spPr>
          <a:xfrm>
            <a:off x="5416061" y="1856934"/>
            <a:ext cx="5514535" cy="801859"/>
          </a:xfrm>
          <a:prstGeom prst="borderCallout1">
            <a:avLst>
              <a:gd name="adj1" fmla="val 2961"/>
              <a:gd name="adj2" fmla="val 3912"/>
              <a:gd name="adj3" fmla="val -60577"/>
              <a:gd name="adj4" fmla="val -555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Forma orale e cantati dagli AEDI che si accompagnavano con la musica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6860DEA-21A5-4B12-ADE6-0F0B97725DCC}"/>
              </a:ext>
            </a:extLst>
          </p:cNvPr>
          <p:cNvSpPr/>
          <p:nvPr/>
        </p:nvSpPr>
        <p:spPr>
          <a:xfrm>
            <a:off x="7526215" y="3024554"/>
            <a:ext cx="4346917" cy="8018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dirty="0"/>
              <a:t>Qualcuno li mette insieme con un’operazione di «collage»</a:t>
            </a:r>
          </a:p>
        </p:txBody>
      </p:sp>
    </p:spTree>
    <p:extLst>
      <p:ext uri="{BB962C8B-B14F-4D97-AF65-F5344CB8AC3E}">
        <p14:creationId xmlns:p14="http://schemas.microsoft.com/office/powerpoint/2010/main" val="73019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DC80B0-5069-4E71-ADFA-F2687870E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poemi omerici</a:t>
            </a:r>
          </a:p>
        </p:txBody>
      </p:sp>
      <p:sp>
        <p:nvSpPr>
          <p:cNvPr id="3" name="Scorrimento orizzontale 2">
            <a:extLst>
              <a:ext uri="{FF2B5EF4-FFF2-40B4-BE49-F238E27FC236}">
                <a16:creationId xmlns:a16="http://schemas.microsoft.com/office/drawing/2014/main" id="{22918F80-6069-45E2-8621-D4A9FF04CD11}"/>
              </a:ext>
            </a:extLst>
          </p:cNvPr>
          <p:cNvSpPr/>
          <p:nvPr/>
        </p:nvSpPr>
        <p:spPr>
          <a:xfrm>
            <a:off x="6637011" y="221901"/>
            <a:ext cx="1555097" cy="125202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ILIADE</a:t>
            </a:r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D522F1-ED28-47BC-B85B-F8131A350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067" y="3768048"/>
            <a:ext cx="2600325" cy="2857500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61C05A0B-253E-4F3B-AAB0-269B81DB054C}"/>
              </a:ext>
            </a:extLst>
          </p:cNvPr>
          <p:cNvSpPr/>
          <p:nvPr/>
        </p:nvSpPr>
        <p:spPr>
          <a:xfrm>
            <a:off x="4780076" y="4856840"/>
            <a:ext cx="1856935" cy="98473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Dotate di </a:t>
            </a:r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autorevolezza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5780AF84-93A8-4E84-B731-C30A34C33451}"/>
              </a:ext>
            </a:extLst>
          </p:cNvPr>
          <p:cNvSpPr/>
          <p:nvPr/>
        </p:nvSpPr>
        <p:spPr>
          <a:xfrm>
            <a:off x="9766203" y="4806367"/>
            <a:ext cx="2173459" cy="98473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«enciclopedia tribale»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82715E52-88F2-4EB8-8130-A74F1A10853A}"/>
              </a:ext>
            </a:extLst>
          </p:cNvPr>
          <p:cNvCxnSpPr>
            <a:cxnSpLocks/>
            <a:stCxn id="15" idx="1"/>
            <a:endCxn id="10" idx="0"/>
          </p:cNvCxnSpPr>
          <p:nvPr/>
        </p:nvCxnSpPr>
        <p:spPr>
          <a:xfrm flipH="1">
            <a:off x="5708544" y="883336"/>
            <a:ext cx="2281893" cy="3973504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9FD8595B-11AA-4332-966D-E5F5EBD8BF5F}"/>
              </a:ext>
            </a:extLst>
          </p:cNvPr>
          <p:cNvCxnSpPr>
            <a:cxnSpLocks/>
            <a:stCxn id="15" idx="1"/>
            <a:endCxn id="11" idx="0"/>
          </p:cNvCxnSpPr>
          <p:nvPr/>
        </p:nvCxnSpPr>
        <p:spPr>
          <a:xfrm>
            <a:off x="7990437" y="883336"/>
            <a:ext cx="2862496" cy="392303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66860DEA-21A5-4B12-ADE6-0F0B97725DCC}"/>
              </a:ext>
            </a:extLst>
          </p:cNvPr>
          <p:cNvSpPr/>
          <p:nvPr/>
        </p:nvSpPr>
        <p:spPr>
          <a:xfrm>
            <a:off x="5723720" y="1849223"/>
            <a:ext cx="2266717" cy="492992"/>
          </a:xfrm>
          <a:prstGeom prst="rect">
            <a:avLst/>
          </a:prstGeom>
          <a:solidFill>
            <a:schemeClr val="accent4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dirty="0"/>
              <a:t>Opere letterarie</a:t>
            </a:r>
          </a:p>
        </p:txBody>
      </p:sp>
      <p:sp>
        <p:nvSpPr>
          <p:cNvPr id="15" name="Scorrimento orizzontale 14">
            <a:extLst>
              <a:ext uri="{FF2B5EF4-FFF2-40B4-BE49-F238E27FC236}">
                <a16:creationId xmlns:a16="http://schemas.microsoft.com/office/drawing/2014/main" id="{6D0E418D-C547-4BEA-91BD-3EB0702F75DA}"/>
              </a:ext>
            </a:extLst>
          </p:cNvPr>
          <p:cNvSpPr/>
          <p:nvPr/>
        </p:nvSpPr>
        <p:spPr>
          <a:xfrm>
            <a:off x="7990437" y="257324"/>
            <a:ext cx="1555097" cy="125202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ODISSEA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10BB565-6B04-4EE9-8E8B-29AB809BA43B}"/>
              </a:ext>
            </a:extLst>
          </p:cNvPr>
          <p:cNvSpPr/>
          <p:nvPr/>
        </p:nvSpPr>
        <p:spPr>
          <a:xfrm>
            <a:off x="8192108" y="1849223"/>
            <a:ext cx="2266717" cy="492992"/>
          </a:xfrm>
          <a:prstGeom prst="rect">
            <a:avLst/>
          </a:prstGeom>
          <a:solidFill>
            <a:schemeClr val="accent4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dirty="0"/>
              <a:t>Fonti storiche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5F39E98-6D6B-4AB6-BE09-5EFBAB6A829F}"/>
              </a:ext>
            </a:extLst>
          </p:cNvPr>
          <p:cNvSpPr/>
          <p:nvPr/>
        </p:nvSpPr>
        <p:spPr>
          <a:xfrm>
            <a:off x="7058749" y="2576475"/>
            <a:ext cx="2417636" cy="6379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b="1" dirty="0"/>
              <a:t>Valori</a:t>
            </a:r>
            <a:r>
              <a:rPr lang="it-IT" dirty="0"/>
              <a:t> fondamentali in cui credere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6DB37A2-E717-4EE0-913A-A3290D632AAB}"/>
              </a:ext>
            </a:extLst>
          </p:cNvPr>
          <p:cNvSpPr/>
          <p:nvPr/>
        </p:nvSpPr>
        <p:spPr>
          <a:xfrm>
            <a:off x="7058748" y="3343525"/>
            <a:ext cx="2417636" cy="6379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b="1" dirty="0"/>
              <a:t>Norme</a:t>
            </a:r>
            <a:r>
              <a:rPr lang="it-IT" dirty="0"/>
              <a:t> da rispettare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FFB9F7BD-89BE-4B21-AE21-B417898E1443}"/>
              </a:ext>
            </a:extLst>
          </p:cNvPr>
          <p:cNvSpPr/>
          <p:nvPr/>
        </p:nvSpPr>
        <p:spPr>
          <a:xfrm>
            <a:off x="7056907" y="4154891"/>
            <a:ext cx="2417636" cy="6379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b="1" dirty="0"/>
              <a:t>Conoscenza </a:t>
            </a:r>
            <a:r>
              <a:rPr lang="it-IT" dirty="0"/>
              <a:t>mondo degli </a:t>
            </a:r>
            <a:r>
              <a:rPr lang="it-IT" dirty="0" err="1"/>
              <a:t>Dèi</a:t>
            </a:r>
            <a:endParaRPr lang="it-IT" dirty="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C0EFF8DA-FF36-4676-877B-726A6392CA0D}"/>
              </a:ext>
            </a:extLst>
          </p:cNvPr>
          <p:cNvSpPr/>
          <p:nvPr/>
        </p:nvSpPr>
        <p:spPr>
          <a:xfrm>
            <a:off x="7068584" y="4935424"/>
            <a:ext cx="2417636" cy="6379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b="1" dirty="0"/>
              <a:t>Informazioni pratiche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326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16" grpId="0" animBg="1"/>
      <p:bldP spid="17" grpId="0" animBg="1"/>
      <p:bldP spid="19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C77C008-60EC-41D1-A75A-FDF491E2C9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5"/>
          <a:stretch/>
        </p:blipFill>
        <p:spPr>
          <a:xfrm>
            <a:off x="20" y="227"/>
            <a:ext cx="4637303" cy="6858000"/>
          </a:xfrm>
          <a:prstGeom prst="rect">
            <a:avLst/>
          </a:prstGeom>
          <a:ln w="9525"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DB99701-C686-4314-BC68-BF3835488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3394" y="2075504"/>
            <a:ext cx="5769989" cy="1748729"/>
          </a:xfrm>
        </p:spPr>
        <p:txBody>
          <a:bodyPr>
            <a:normAutofit/>
          </a:bodyPr>
          <a:lstStyle/>
          <a:p>
            <a:r>
              <a:rPr lang="it-IT" dirty="0"/>
              <a:t>Il «medioevo ellenico»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9573D5E-823A-4B80-B7C6-8108D4451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3396" y="3906266"/>
            <a:ext cx="5769988" cy="1322587"/>
          </a:xfrm>
        </p:spPr>
        <p:txBody>
          <a:bodyPr>
            <a:normAutofit/>
          </a:bodyPr>
          <a:lstStyle/>
          <a:p>
            <a:r>
              <a:rPr lang="it-IT" dirty="0"/>
              <a:t>Corso di Storia 1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F109EE6E-CCA9-46C8-901A-E91DAF3F578C}"/>
              </a:ext>
            </a:extLst>
          </p:cNvPr>
          <p:cNvSpPr/>
          <p:nvPr/>
        </p:nvSpPr>
        <p:spPr>
          <a:xfrm>
            <a:off x="5250202" y="5069305"/>
            <a:ext cx="1691595" cy="1179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solidFill>
                  <a:schemeClr val="tx1"/>
                </a:solidFill>
              </a:rPr>
              <a:t>FINE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53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BCFA9A-0079-4EA7-8F0D-8A6B1896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fine dei Micenei</a:t>
            </a:r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CC9529EB-6A0E-4E6F-8EBC-848ECF46AD58}"/>
              </a:ext>
            </a:extLst>
          </p:cNvPr>
          <p:cNvSpPr/>
          <p:nvPr/>
        </p:nvSpPr>
        <p:spPr>
          <a:xfrm>
            <a:off x="6163870" y="1403518"/>
            <a:ext cx="5445743" cy="1554917"/>
          </a:xfrm>
          <a:prstGeom prst="downArrow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/>
              <a:t>DORI</a:t>
            </a:r>
            <a:endParaRPr lang="it-IT" dirty="0"/>
          </a:p>
          <a:p>
            <a:pPr algn="ctr"/>
            <a:r>
              <a:rPr lang="it-IT" dirty="0"/>
              <a:t>(popolazione dell’Europa centrale )</a:t>
            </a: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D15B77EC-8FE9-4AE8-B4C8-360743E5E11E}"/>
              </a:ext>
            </a:extLst>
          </p:cNvPr>
          <p:cNvSpPr/>
          <p:nvPr/>
        </p:nvSpPr>
        <p:spPr>
          <a:xfrm rot="1577303">
            <a:off x="3139548" y="2022628"/>
            <a:ext cx="3801080" cy="137160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000" i="1" dirty="0">
                <a:solidFill>
                  <a:schemeClr val="tx1"/>
                </a:solidFill>
              </a:rPr>
              <a:t>Incursione dei popoli del mare (?)</a:t>
            </a:r>
          </a:p>
        </p:txBody>
      </p:sp>
      <p:sp>
        <p:nvSpPr>
          <p:cNvPr id="6" name="Esplosione: 8 punte 5">
            <a:extLst>
              <a:ext uri="{FF2B5EF4-FFF2-40B4-BE49-F238E27FC236}">
                <a16:creationId xmlns:a16="http://schemas.microsoft.com/office/drawing/2014/main" id="{B671B330-F489-4D4F-9137-777C76161DDD}"/>
              </a:ext>
            </a:extLst>
          </p:cNvPr>
          <p:cNvSpPr/>
          <p:nvPr/>
        </p:nvSpPr>
        <p:spPr>
          <a:xfrm>
            <a:off x="7151913" y="2857499"/>
            <a:ext cx="4151455" cy="3282044"/>
          </a:xfrm>
          <a:prstGeom prst="irregularSeal1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rocche micenee abbandonate o distrutte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56071E2-808F-45F5-9F38-7E963CD2ADB7}"/>
              </a:ext>
            </a:extLst>
          </p:cNvPr>
          <p:cNvSpPr/>
          <p:nvPr/>
        </p:nvSpPr>
        <p:spPr>
          <a:xfrm>
            <a:off x="10618208" y="3270999"/>
            <a:ext cx="1370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Fine del XII secolo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4A2A9677-72F1-4B1F-BE78-23310AB499C3}"/>
              </a:ext>
            </a:extLst>
          </p:cNvPr>
          <p:cNvSpPr/>
          <p:nvPr/>
        </p:nvSpPr>
        <p:spPr>
          <a:xfrm>
            <a:off x="5602536" y="5515318"/>
            <a:ext cx="2637062" cy="96338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accent5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«Età oscura»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FC1F348-6BA9-411D-9FA1-7B06BB02DB84}"/>
              </a:ext>
            </a:extLst>
          </p:cNvPr>
          <p:cNvSpPr/>
          <p:nvPr/>
        </p:nvSpPr>
        <p:spPr>
          <a:xfrm>
            <a:off x="7384760" y="165399"/>
            <a:ext cx="3003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1200/1100 a.C.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657ED56B-71D8-4BCD-80CB-1AB9C8EEF0C4}"/>
              </a:ext>
            </a:extLst>
          </p:cNvPr>
          <p:cNvSpPr/>
          <p:nvPr/>
        </p:nvSpPr>
        <p:spPr>
          <a:xfrm>
            <a:off x="636814" y="5904465"/>
            <a:ext cx="3633105" cy="7947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Attriti interni di tipo economico </a:t>
            </a:r>
            <a:r>
              <a:rPr lang="it-IT" sz="1600" i="1" dirty="0">
                <a:solidFill>
                  <a:schemeClr val="tx1"/>
                </a:solidFill>
              </a:rPr>
              <a:t>(artigiani si rifiutano di versare i tributi)</a:t>
            </a:r>
            <a:endParaRPr lang="it-IT" i="1" dirty="0">
              <a:solidFill>
                <a:schemeClr val="tx1"/>
              </a:solidFill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1BEE789C-962A-4CF3-8F9D-881BBBFBB173}"/>
              </a:ext>
            </a:extLst>
          </p:cNvPr>
          <p:cNvGrpSpPr/>
          <p:nvPr/>
        </p:nvGrpSpPr>
        <p:grpSpPr>
          <a:xfrm>
            <a:off x="636814" y="4242737"/>
            <a:ext cx="2913013" cy="1661728"/>
            <a:chOff x="636814" y="4242737"/>
            <a:chExt cx="2913013" cy="1661728"/>
          </a:xfrm>
        </p:grpSpPr>
        <p:sp>
          <p:nvSpPr>
            <p:cNvPr id="3" name="Callout: linea con bordo e barra in risalto 2">
              <a:extLst>
                <a:ext uri="{FF2B5EF4-FFF2-40B4-BE49-F238E27FC236}">
                  <a16:creationId xmlns:a16="http://schemas.microsoft.com/office/drawing/2014/main" id="{96AFCA9F-1C7C-48D9-9EAD-BFABB1525A03}"/>
                </a:ext>
              </a:extLst>
            </p:cNvPr>
            <p:cNvSpPr/>
            <p:nvPr/>
          </p:nvSpPr>
          <p:spPr>
            <a:xfrm>
              <a:off x="636814" y="4242737"/>
              <a:ext cx="2913013" cy="1363436"/>
            </a:xfrm>
            <a:prstGeom prst="accentBorderCallout1">
              <a:avLst>
                <a:gd name="adj1" fmla="val 16355"/>
                <a:gd name="adj2" fmla="val 106218"/>
                <a:gd name="adj3" fmla="val 21482"/>
                <a:gd name="adj4" fmla="val 229919"/>
              </a:avLst>
            </a:prstGeom>
            <a:solidFill>
              <a:schemeClr val="accent6"/>
            </a:solidFill>
            <a:ln w="3810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>
                  <a:solidFill>
                    <a:schemeClr val="tx1"/>
                  </a:solidFill>
                </a:rPr>
                <a:t>Epidemie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>
                  <a:solidFill>
                    <a:schemeClr val="tx1"/>
                  </a:solidFill>
                </a:rPr>
                <a:t>Siccità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>
                  <a:solidFill>
                    <a:schemeClr val="tx1"/>
                  </a:solidFill>
                </a:rPr>
                <a:t>Carestie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>
                  <a:solidFill>
                    <a:schemeClr val="tx1"/>
                  </a:solidFill>
                </a:rPr>
                <a:t>Guerre con le città vicine</a:t>
              </a:r>
            </a:p>
          </p:txBody>
        </p: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D758A838-CC73-4CAF-BEC6-6081B2162038}"/>
                </a:ext>
              </a:extLst>
            </p:cNvPr>
            <p:cNvCxnSpPr>
              <a:cxnSpLocks/>
              <a:stCxn id="3" idx="1"/>
              <a:endCxn id="10" idx="0"/>
            </p:cNvCxnSpPr>
            <p:nvPr/>
          </p:nvCxnSpPr>
          <p:spPr>
            <a:xfrm>
              <a:off x="2093321" y="5606173"/>
              <a:ext cx="360046" cy="298292"/>
            </a:xfrm>
            <a:prstGeom prst="line">
              <a:avLst/>
            </a:prstGeom>
            <a:solidFill>
              <a:schemeClr val="accent6"/>
            </a:solidFill>
            <a:ln w="3810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F71594C7-D5FA-4CF2-8CD5-84DAC3775C15}"/>
              </a:ext>
            </a:extLst>
          </p:cNvPr>
          <p:cNvSpPr/>
          <p:nvPr/>
        </p:nvSpPr>
        <p:spPr>
          <a:xfrm>
            <a:off x="1450315" y="636077"/>
            <a:ext cx="2377830" cy="767442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DIVERSI MOTIVI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BE7B4D3-C3DE-422C-BC3A-02B5FBAE581E}"/>
              </a:ext>
            </a:extLst>
          </p:cNvPr>
          <p:cNvSpPr/>
          <p:nvPr/>
        </p:nvSpPr>
        <p:spPr>
          <a:xfrm>
            <a:off x="6694025" y="890899"/>
            <a:ext cx="43854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Invasione o occupazione graduale? </a:t>
            </a:r>
          </a:p>
        </p:txBody>
      </p:sp>
    </p:spTree>
    <p:extLst>
      <p:ext uri="{BB962C8B-B14F-4D97-AF65-F5344CB8AC3E}">
        <p14:creationId xmlns:p14="http://schemas.microsoft.com/office/powerpoint/2010/main" val="41946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/>
      <p:bldP spid="10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87B9E09-0697-4B0F-812A-A3F3D4311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564" y="514350"/>
            <a:ext cx="9477375" cy="5829300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77D6C807-7D25-428A-8CE5-E62528EEB10E}"/>
              </a:ext>
            </a:extLst>
          </p:cNvPr>
          <p:cNvSpPr/>
          <p:nvPr/>
        </p:nvSpPr>
        <p:spPr>
          <a:xfrm>
            <a:off x="371061" y="514350"/>
            <a:ext cx="1855304" cy="175177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DORI</a:t>
            </a:r>
            <a:endParaRPr lang="it-IT" dirty="0"/>
          </a:p>
          <a:p>
            <a:pPr algn="ctr"/>
            <a:r>
              <a:rPr lang="it-IT" dirty="0">
                <a:latin typeface="+mj-lt"/>
              </a:rPr>
              <a:t>occupazione progressiva</a:t>
            </a:r>
          </a:p>
          <a:p>
            <a:pPr algn="ctr"/>
            <a:r>
              <a:rPr lang="it-IT" dirty="0">
                <a:latin typeface="+mj-lt"/>
              </a:rPr>
              <a:t>Peloponneso, Creta, Grecia settentrionale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C49FEFC-DBA9-4A71-A14C-394611323CAF}"/>
              </a:ext>
            </a:extLst>
          </p:cNvPr>
          <p:cNvSpPr/>
          <p:nvPr/>
        </p:nvSpPr>
        <p:spPr>
          <a:xfrm>
            <a:off x="430695" y="2637183"/>
            <a:ext cx="1736035" cy="9144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IONI</a:t>
            </a:r>
          </a:p>
          <a:p>
            <a:pPr algn="ctr"/>
            <a:r>
              <a:rPr lang="it-IT" dirty="0">
                <a:latin typeface="+mj-lt"/>
              </a:rPr>
              <a:t>Attica e Eubea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999EF2BA-7E12-4ED8-BCF9-3950C0E5FD94}"/>
              </a:ext>
            </a:extLst>
          </p:cNvPr>
          <p:cNvSpPr/>
          <p:nvPr/>
        </p:nvSpPr>
        <p:spPr>
          <a:xfrm>
            <a:off x="430694" y="3922644"/>
            <a:ext cx="1736035" cy="9144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EOLI</a:t>
            </a:r>
          </a:p>
          <a:p>
            <a:pPr algn="ctr"/>
            <a:r>
              <a:rPr lang="it-IT" dirty="0">
                <a:latin typeface="+mj-lt"/>
              </a:rPr>
              <a:t>Tessaglia e Beozia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FA79712-DB8E-401A-AFD3-9C110A2915D9}"/>
              </a:ext>
            </a:extLst>
          </p:cNvPr>
          <p:cNvSpPr txBox="1"/>
          <p:nvPr/>
        </p:nvSpPr>
        <p:spPr>
          <a:xfrm>
            <a:off x="251790" y="5340626"/>
            <a:ext cx="2091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Dialetti diversi dello </a:t>
            </a:r>
            <a:r>
              <a:rPr lang="it-IT" u="sng" dirty="0"/>
              <a:t>stesso ceppo linguistico</a:t>
            </a:r>
          </a:p>
        </p:txBody>
      </p:sp>
    </p:spTree>
    <p:extLst>
      <p:ext uri="{BB962C8B-B14F-4D97-AF65-F5344CB8AC3E}">
        <p14:creationId xmlns:p14="http://schemas.microsoft.com/office/powerpoint/2010/main" val="335126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16ED60-92E4-4D39-AED5-53F2D403F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Medioevo ellenico</a:t>
            </a:r>
            <a:br>
              <a:rPr lang="it-IT" dirty="0"/>
            </a:br>
            <a:r>
              <a:rPr lang="it-IT" dirty="0"/>
              <a:t>XII-IX secolo a.C.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A62F8CB-AB85-4E15-A969-321CA0359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507" y="56583"/>
            <a:ext cx="5207368" cy="2034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FD74F90-8CBD-4952-B224-C5FE54A5D767}"/>
              </a:ext>
            </a:extLst>
          </p:cNvPr>
          <p:cNvSpPr/>
          <p:nvPr/>
        </p:nvSpPr>
        <p:spPr>
          <a:xfrm>
            <a:off x="369619" y="5137954"/>
            <a:ext cx="4539222" cy="646331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it-IT" dirty="0"/>
              <a:t>Età che intercorre tra la fine della civiltà micenea e la storia greca classica.</a:t>
            </a:r>
          </a:p>
        </p:txBody>
      </p:sp>
      <p:sp>
        <p:nvSpPr>
          <p:cNvPr id="7" name="Callout: linea con bordo e barra in risalto 6">
            <a:extLst>
              <a:ext uri="{FF2B5EF4-FFF2-40B4-BE49-F238E27FC236}">
                <a16:creationId xmlns:a16="http://schemas.microsoft.com/office/drawing/2014/main" id="{E8E6DC5B-D0FD-4E22-B9A0-6ABEB45C17EE}"/>
              </a:ext>
            </a:extLst>
          </p:cNvPr>
          <p:cNvSpPr/>
          <p:nvPr/>
        </p:nvSpPr>
        <p:spPr>
          <a:xfrm>
            <a:off x="5196213" y="3124658"/>
            <a:ext cx="6459980" cy="495886"/>
          </a:xfrm>
          <a:prstGeom prst="accentBorderCallout1">
            <a:avLst>
              <a:gd name="adj1" fmla="val 15913"/>
              <a:gd name="adj2" fmla="val -929"/>
              <a:gd name="adj3" fmla="val 52925"/>
              <a:gd name="adj4" fmla="val -1285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Sgretolamento dell’unità culturale delle corti micenee</a:t>
            </a:r>
          </a:p>
        </p:txBody>
      </p:sp>
      <p:sp>
        <p:nvSpPr>
          <p:cNvPr id="8" name="Callout: linea con bordo e barra in risalto 7">
            <a:extLst>
              <a:ext uri="{FF2B5EF4-FFF2-40B4-BE49-F238E27FC236}">
                <a16:creationId xmlns:a16="http://schemas.microsoft.com/office/drawing/2014/main" id="{2428CF57-BE1D-43EA-9145-D232EBEB8058}"/>
              </a:ext>
            </a:extLst>
          </p:cNvPr>
          <p:cNvSpPr/>
          <p:nvPr/>
        </p:nvSpPr>
        <p:spPr>
          <a:xfrm>
            <a:off x="5224349" y="3729816"/>
            <a:ext cx="6459980" cy="675836"/>
          </a:xfrm>
          <a:prstGeom prst="accentBorderCallout1">
            <a:avLst>
              <a:gd name="adj1" fmla="val 12505"/>
              <a:gd name="adj2" fmla="val -1147"/>
              <a:gd name="adj3" fmla="val 41728"/>
              <a:gd name="adj4" fmla="val -122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Viene meno la divisione gerarchica e la concentrazione delle ricchezze in mano al re e al suo seguito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B1F076C7-C1C1-4CFE-8A10-9D899C8EDBB8}"/>
              </a:ext>
            </a:extLst>
          </p:cNvPr>
          <p:cNvSpPr/>
          <p:nvPr/>
        </p:nvSpPr>
        <p:spPr>
          <a:xfrm>
            <a:off x="5814646" y="4434374"/>
            <a:ext cx="562708" cy="5345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D0B5466F-0805-429E-9C2D-0DAC0102640C}"/>
              </a:ext>
            </a:extLst>
          </p:cNvPr>
          <p:cNvSpPr/>
          <p:nvPr/>
        </p:nvSpPr>
        <p:spPr>
          <a:xfrm>
            <a:off x="5196213" y="4968946"/>
            <a:ext cx="1902048" cy="844061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Ridistribuzione delle ricchezze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B8B9DA58-B85F-45AC-8890-7BAC013765E0}"/>
              </a:ext>
            </a:extLst>
          </p:cNvPr>
          <p:cNvSpPr/>
          <p:nvPr/>
        </p:nvSpPr>
        <p:spPr>
          <a:xfrm>
            <a:off x="9611242" y="4940224"/>
            <a:ext cx="1902048" cy="8440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Piccoli villaggi abitati da poche famiglie</a:t>
            </a: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1228B935-177C-4E55-9445-27828A37DC80}"/>
              </a:ext>
            </a:extLst>
          </p:cNvPr>
          <p:cNvSpPr/>
          <p:nvPr/>
        </p:nvSpPr>
        <p:spPr>
          <a:xfrm>
            <a:off x="7098261" y="5112275"/>
            <a:ext cx="2671380" cy="475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Grecia</a:t>
            </a:r>
          </a:p>
        </p:txBody>
      </p:sp>
    </p:spTree>
    <p:extLst>
      <p:ext uri="{BB962C8B-B14F-4D97-AF65-F5344CB8AC3E}">
        <p14:creationId xmlns:p14="http://schemas.microsoft.com/office/powerpoint/2010/main" val="309468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>
            <a:extLst>
              <a:ext uri="{FF2B5EF4-FFF2-40B4-BE49-F238E27FC236}">
                <a16:creationId xmlns:a16="http://schemas.microsoft.com/office/drawing/2014/main" id="{2414363A-84CA-483B-A78F-5AA5B5DFB8FD}"/>
              </a:ext>
            </a:extLst>
          </p:cNvPr>
          <p:cNvSpPr/>
          <p:nvPr/>
        </p:nvSpPr>
        <p:spPr>
          <a:xfrm>
            <a:off x="9146052" y="2841150"/>
            <a:ext cx="1425696" cy="5720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Commercio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(marginale)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616ED60-92E4-4D39-AED5-53F2D403F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OIKOS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A62F8CB-AB85-4E15-A969-321CA0359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423" y="157520"/>
            <a:ext cx="5207368" cy="2034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llout: freccia a destra 2">
            <a:extLst>
              <a:ext uri="{FF2B5EF4-FFF2-40B4-BE49-F238E27FC236}">
                <a16:creationId xmlns:a16="http://schemas.microsoft.com/office/drawing/2014/main" id="{3C0B0C95-FD6C-4A63-9CE6-4A1A285D69C0}"/>
              </a:ext>
            </a:extLst>
          </p:cNvPr>
          <p:cNvSpPr/>
          <p:nvPr/>
        </p:nvSpPr>
        <p:spPr>
          <a:xfrm>
            <a:off x="4964662" y="2502476"/>
            <a:ext cx="2181726" cy="910743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Dalla corte micenea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B2CFC9EB-1AD4-4626-AD0F-E68A8681BF49}"/>
              </a:ext>
            </a:extLst>
          </p:cNvPr>
          <p:cNvSpPr/>
          <p:nvPr/>
        </p:nvSpPr>
        <p:spPr>
          <a:xfrm>
            <a:off x="7146388" y="2573231"/>
            <a:ext cx="2181727" cy="844061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Comunità 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agro-pastorali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BE3EDEE4-987C-4C56-A8B2-08BE71D6ACBC}"/>
              </a:ext>
            </a:extLst>
          </p:cNvPr>
          <p:cNvSpPr/>
          <p:nvPr/>
        </p:nvSpPr>
        <p:spPr>
          <a:xfrm>
            <a:off x="9145704" y="3917157"/>
            <a:ext cx="2727157" cy="11909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it-IT" dirty="0">
                <a:solidFill>
                  <a:schemeClr val="tx1"/>
                </a:solidFill>
              </a:rPr>
              <a:t>Abitazione</a:t>
            </a:r>
          </a:p>
          <a:p>
            <a:pPr algn="r"/>
            <a:r>
              <a:rPr lang="it-IT" dirty="0">
                <a:solidFill>
                  <a:schemeClr val="tx1"/>
                </a:solidFill>
              </a:rPr>
              <a:t>Proprietà terriera</a:t>
            </a:r>
          </a:p>
          <a:p>
            <a:pPr algn="r"/>
            <a:r>
              <a:rPr lang="it-IT" dirty="0">
                <a:solidFill>
                  <a:schemeClr val="tx1"/>
                </a:solidFill>
              </a:rPr>
              <a:t>Attività</a:t>
            </a:r>
          </a:p>
          <a:p>
            <a:pPr algn="r"/>
            <a:r>
              <a:rPr lang="it-IT" dirty="0">
                <a:solidFill>
                  <a:schemeClr val="tx1"/>
                </a:solidFill>
              </a:rPr>
              <a:t>Insieme delle persone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3574DB7A-DE62-46CB-9988-D26A7C877F50}"/>
              </a:ext>
            </a:extLst>
          </p:cNvPr>
          <p:cNvSpPr/>
          <p:nvPr/>
        </p:nvSpPr>
        <p:spPr>
          <a:xfrm>
            <a:off x="7898938" y="4045927"/>
            <a:ext cx="1660727" cy="8440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Òikos</a:t>
            </a:r>
            <a:endParaRPr lang="it-IT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7D2A8E58-443C-42E6-BFAB-F5B4A0E0DE3F}"/>
              </a:ext>
            </a:extLst>
          </p:cNvPr>
          <p:cNvCxnSpPr>
            <a:stCxn id="4" idx="2"/>
            <a:endCxn id="19" idx="7"/>
          </p:cNvCxnSpPr>
          <p:nvPr/>
        </p:nvCxnSpPr>
        <p:spPr>
          <a:xfrm>
            <a:off x="8237252" y="3417292"/>
            <a:ext cx="1079205" cy="752245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5B4866A8-4E75-4BB1-84DC-408C74554414}"/>
              </a:ext>
            </a:extLst>
          </p:cNvPr>
          <p:cNvSpPr/>
          <p:nvPr/>
        </p:nvSpPr>
        <p:spPr>
          <a:xfrm>
            <a:off x="6639841" y="3450279"/>
            <a:ext cx="1479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/>
              <a:t>Nucleo </a:t>
            </a:r>
          </a:p>
          <a:p>
            <a:pPr algn="ctr"/>
            <a:r>
              <a:rPr lang="it-IT" sz="1600" dirty="0"/>
              <a:t>fondamentale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2D2EE11D-9AA4-4B17-8E2B-3A9436C9A66F}"/>
              </a:ext>
            </a:extLst>
          </p:cNvPr>
          <p:cNvSpPr/>
          <p:nvPr/>
        </p:nvSpPr>
        <p:spPr>
          <a:xfrm>
            <a:off x="5557298" y="4437035"/>
            <a:ext cx="1885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u="sng" dirty="0"/>
              <a:t>autosufficiente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B59BD01D-55E5-4993-BF5D-35D9DFECAF95}"/>
              </a:ext>
            </a:extLst>
          </p:cNvPr>
          <p:cNvSpPr/>
          <p:nvPr/>
        </p:nvSpPr>
        <p:spPr>
          <a:xfrm>
            <a:off x="4757646" y="4765185"/>
            <a:ext cx="3501196" cy="203132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coltivano e immagazzinano grano e orzo;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spremono olive,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allevano e macellano animali,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si fa seccare la frutta;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si fabbricano attrezzi. 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FC335D06-9289-4277-8DAA-7ABC8B393527}"/>
              </a:ext>
            </a:extLst>
          </p:cNvPr>
          <p:cNvSpPr/>
          <p:nvPr/>
        </p:nvSpPr>
        <p:spPr>
          <a:xfrm>
            <a:off x="1734808" y="5335329"/>
            <a:ext cx="2455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ECONOMIA</a:t>
            </a:r>
            <a:r>
              <a:rPr lang="it-IT" dirty="0">
                <a:sym typeface="Wingdings" panose="05000000000000000000" pitchFamily="2" charset="2"/>
              </a:rPr>
              <a:t> (</a:t>
            </a:r>
            <a:r>
              <a:rPr lang="it-IT" i="1" dirty="0">
                <a:sym typeface="Wingdings" panose="05000000000000000000" pitchFamily="2" charset="2"/>
              </a:rPr>
              <a:t>amministrazione della casa</a:t>
            </a:r>
            <a:r>
              <a:rPr lang="it-IT" dirty="0">
                <a:sym typeface="Wingdings" panose="05000000000000000000" pitchFamily="2" charset="2"/>
              </a:rPr>
              <a:t>)</a:t>
            </a:r>
            <a:endParaRPr lang="it-IT" dirty="0"/>
          </a:p>
        </p:txBody>
      </p:sp>
      <p:sp>
        <p:nvSpPr>
          <p:cNvPr id="28" name="Freccia a sinistra 27">
            <a:extLst>
              <a:ext uri="{FF2B5EF4-FFF2-40B4-BE49-F238E27FC236}">
                <a16:creationId xmlns:a16="http://schemas.microsoft.com/office/drawing/2014/main" id="{41D6F428-F71D-4E68-B9CC-96D73365E5BB}"/>
              </a:ext>
            </a:extLst>
          </p:cNvPr>
          <p:cNvSpPr/>
          <p:nvPr/>
        </p:nvSpPr>
        <p:spPr>
          <a:xfrm>
            <a:off x="3795828" y="5335329"/>
            <a:ext cx="904509" cy="648376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5230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16ED60-92E4-4D39-AED5-53F2D403F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Aristocrazia: la vita e l’onore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5C3A724A-932E-490B-9E69-5CD59C6D2D34}"/>
              </a:ext>
            </a:extLst>
          </p:cNvPr>
          <p:cNvSpPr/>
          <p:nvPr/>
        </p:nvSpPr>
        <p:spPr>
          <a:xfrm>
            <a:off x="7830252" y="1075300"/>
            <a:ext cx="2630904" cy="11909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Aristocrazia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BE3EDEE4-987C-4C56-A8B2-08BE71D6ACBC}"/>
              </a:ext>
            </a:extLst>
          </p:cNvPr>
          <p:cNvSpPr/>
          <p:nvPr/>
        </p:nvSpPr>
        <p:spPr>
          <a:xfrm>
            <a:off x="9241956" y="2054425"/>
            <a:ext cx="2727157" cy="5850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Famiglie di maggior prestigio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3574DB7A-DE62-46CB-9988-D26A7C877F50}"/>
              </a:ext>
            </a:extLst>
          </p:cNvPr>
          <p:cNvSpPr/>
          <p:nvPr/>
        </p:nvSpPr>
        <p:spPr>
          <a:xfrm>
            <a:off x="5041047" y="1248754"/>
            <a:ext cx="1660727" cy="84406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Òikos</a:t>
            </a:r>
            <a:endParaRPr lang="it-IT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Freccia a sinistra 27">
            <a:extLst>
              <a:ext uri="{FF2B5EF4-FFF2-40B4-BE49-F238E27FC236}">
                <a16:creationId xmlns:a16="http://schemas.microsoft.com/office/drawing/2014/main" id="{41D6F428-F71D-4E68-B9CC-96D73365E5BB}"/>
              </a:ext>
            </a:extLst>
          </p:cNvPr>
          <p:cNvSpPr/>
          <p:nvPr/>
        </p:nvSpPr>
        <p:spPr>
          <a:xfrm>
            <a:off x="6701774" y="1346596"/>
            <a:ext cx="1255110" cy="648376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a capo 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35C69876-4F90-4D3B-935F-626584799BC0}"/>
              </a:ext>
            </a:extLst>
          </p:cNvPr>
          <p:cNvSpPr/>
          <p:nvPr/>
        </p:nvSpPr>
        <p:spPr>
          <a:xfrm>
            <a:off x="9241955" y="2756009"/>
            <a:ext cx="2727157" cy="5850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Raggruppate in casate (</a:t>
            </a:r>
            <a:r>
              <a:rPr lang="it-IT" i="1" dirty="0" err="1">
                <a:solidFill>
                  <a:schemeClr val="tx1"/>
                </a:solidFill>
              </a:rPr>
              <a:t>ghène</a:t>
            </a:r>
            <a:r>
              <a:rPr lang="it-IT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2755731C-AA89-4D89-8031-207804728975}"/>
              </a:ext>
            </a:extLst>
          </p:cNvPr>
          <p:cNvSpPr/>
          <p:nvPr/>
        </p:nvSpPr>
        <p:spPr>
          <a:xfrm>
            <a:off x="5041047" y="2639444"/>
            <a:ext cx="1660727" cy="701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2"/>
                </a:solidFill>
              </a:rPr>
              <a:t>Ricchezza</a:t>
            </a:r>
          </a:p>
        </p:txBody>
      </p:sp>
      <p:sp>
        <p:nvSpPr>
          <p:cNvPr id="7" name="Callout: linea 6">
            <a:extLst>
              <a:ext uri="{FF2B5EF4-FFF2-40B4-BE49-F238E27FC236}">
                <a16:creationId xmlns:a16="http://schemas.microsoft.com/office/drawing/2014/main" id="{A691B079-3257-4A74-B478-EC72A8D6AC6A}"/>
              </a:ext>
            </a:extLst>
          </p:cNvPr>
          <p:cNvSpPr/>
          <p:nvPr/>
        </p:nvSpPr>
        <p:spPr>
          <a:xfrm>
            <a:off x="3689684" y="4951556"/>
            <a:ext cx="1973179" cy="1385076"/>
          </a:xfrm>
          <a:prstGeom prst="borderCallout1">
            <a:avLst>
              <a:gd name="adj1" fmla="val -2098"/>
              <a:gd name="adj2" fmla="val 51017"/>
              <a:gd name="adj3" fmla="val -115668"/>
              <a:gd name="adj4" fmla="val 1071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Hanno la maggior parte delle terre </a:t>
            </a:r>
            <a:r>
              <a:rPr lang="it-IT" sz="1400" dirty="0"/>
              <a:t>(lavorate da schiavi i contadini)</a:t>
            </a:r>
            <a:endParaRPr lang="it-IT" dirty="0"/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5A166F44-593B-40C6-8BB7-185367F8AAE3}"/>
              </a:ext>
            </a:extLst>
          </p:cNvPr>
          <p:cNvSpPr/>
          <p:nvPr/>
        </p:nvSpPr>
        <p:spPr>
          <a:xfrm>
            <a:off x="6971810" y="2642054"/>
            <a:ext cx="1660727" cy="701584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2"/>
                </a:solidFill>
              </a:rPr>
              <a:t>Potere</a:t>
            </a:r>
          </a:p>
        </p:txBody>
      </p:sp>
      <p:sp>
        <p:nvSpPr>
          <p:cNvPr id="29" name="Callout: linea 28">
            <a:extLst>
              <a:ext uri="{FF2B5EF4-FFF2-40B4-BE49-F238E27FC236}">
                <a16:creationId xmlns:a16="http://schemas.microsoft.com/office/drawing/2014/main" id="{56646E5F-86EC-4653-809B-C19B1F573FFC}"/>
              </a:ext>
            </a:extLst>
          </p:cNvPr>
          <p:cNvSpPr/>
          <p:nvPr/>
        </p:nvSpPr>
        <p:spPr>
          <a:xfrm>
            <a:off x="8983579" y="4259018"/>
            <a:ext cx="1973179" cy="844061"/>
          </a:xfrm>
          <a:prstGeom prst="borderCallout1">
            <a:avLst>
              <a:gd name="adj1" fmla="val -3256"/>
              <a:gd name="adj2" fmla="val 50204"/>
              <a:gd name="adj3" fmla="val -146848"/>
              <a:gd name="adj4" fmla="val -1882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VALORE</a:t>
            </a:r>
          </a:p>
          <a:p>
            <a:pPr algn="ctr"/>
            <a:r>
              <a:rPr lang="it-IT" dirty="0"/>
              <a:t>(per diritto di nascita)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437EE22B-28C0-4898-A036-F748518163AD}"/>
              </a:ext>
            </a:extLst>
          </p:cNvPr>
          <p:cNvSpPr/>
          <p:nvPr/>
        </p:nvSpPr>
        <p:spPr>
          <a:xfrm>
            <a:off x="9241955" y="3451663"/>
            <a:ext cx="2727157" cy="5850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EROE: antenato comune</a:t>
            </a:r>
          </a:p>
        </p:txBody>
      </p:sp>
      <p:sp>
        <p:nvSpPr>
          <p:cNvPr id="30" name="Callout: linea 29">
            <a:extLst>
              <a:ext uri="{FF2B5EF4-FFF2-40B4-BE49-F238E27FC236}">
                <a16:creationId xmlns:a16="http://schemas.microsoft.com/office/drawing/2014/main" id="{1FB03C7E-2108-4915-B386-2E0FE514C9E8}"/>
              </a:ext>
            </a:extLst>
          </p:cNvPr>
          <p:cNvSpPr/>
          <p:nvPr/>
        </p:nvSpPr>
        <p:spPr>
          <a:xfrm>
            <a:off x="5715184" y="5875581"/>
            <a:ext cx="1973179" cy="461051"/>
          </a:xfrm>
          <a:prstGeom prst="borderCallout1">
            <a:avLst>
              <a:gd name="adj1" fmla="val -3256"/>
              <a:gd name="adj2" fmla="val 50204"/>
              <a:gd name="adj3" fmla="val -540163"/>
              <a:gd name="adj4" fmla="val 39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commerci</a:t>
            </a:r>
          </a:p>
        </p:txBody>
      </p:sp>
      <p:sp>
        <p:nvSpPr>
          <p:cNvPr id="23" name="Callout: linea 22">
            <a:extLst>
              <a:ext uri="{FF2B5EF4-FFF2-40B4-BE49-F238E27FC236}">
                <a16:creationId xmlns:a16="http://schemas.microsoft.com/office/drawing/2014/main" id="{500A6AF8-66B7-48AD-AD9E-FF16D34DD207}"/>
              </a:ext>
            </a:extLst>
          </p:cNvPr>
          <p:cNvSpPr/>
          <p:nvPr/>
        </p:nvSpPr>
        <p:spPr>
          <a:xfrm>
            <a:off x="5715184" y="4951556"/>
            <a:ext cx="1973179" cy="844061"/>
          </a:xfrm>
          <a:prstGeom prst="borderCallout1">
            <a:avLst>
              <a:gd name="adj1" fmla="val 545"/>
              <a:gd name="adj2" fmla="val 98172"/>
              <a:gd name="adj3" fmla="val -195493"/>
              <a:gd name="adj4" fmla="val 31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Guerre e pirateria</a:t>
            </a:r>
          </a:p>
        </p:txBody>
      </p:sp>
      <p:sp>
        <p:nvSpPr>
          <p:cNvPr id="8" name="Goccia 7">
            <a:extLst>
              <a:ext uri="{FF2B5EF4-FFF2-40B4-BE49-F238E27FC236}">
                <a16:creationId xmlns:a16="http://schemas.microsoft.com/office/drawing/2014/main" id="{4F97717A-5D06-4869-8D31-29735B10157B}"/>
              </a:ext>
            </a:extLst>
          </p:cNvPr>
          <p:cNvSpPr/>
          <p:nvPr/>
        </p:nvSpPr>
        <p:spPr>
          <a:xfrm rot="21227424">
            <a:off x="7966075" y="5458427"/>
            <a:ext cx="2516726" cy="1056743"/>
          </a:xfrm>
          <a:prstGeom prst="teardrop">
            <a:avLst>
              <a:gd name="adj" fmla="val 135696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dirty="0">
                <a:solidFill>
                  <a:schemeClr val="tx2"/>
                </a:solidFill>
              </a:rPr>
              <a:t>Prestigio e autorevolezza</a:t>
            </a:r>
          </a:p>
        </p:txBody>
      </p:sp>
    </p:spTree>
    <p:extLst>
      <p:ext uri="{BB962C8B-B14F-4D97-AF65-F5344CB8AC3E}">
        <p14:creationId xmlns:p14="http://schemas.microsoft.com/office/powerpoint/2010/main" val="923726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2F2B70-649A-4ACC-AB0D-26B0F8968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Forme arcaiche di aggregazione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3F07E2D-AB9F-4D03-A8D2-CB35737D4AB3}"/>
              </a:ext>
            </a:extLst>
          </p:cNvPr>
          <p:cNvSpPr txBox="1"/>
          <p:nvPr/>
        </p:nvSpPr>
        <p:spPr>
          <a:xfrm>
            <a:off x="1998812" y="409001"/>
            <a:ext cx="3643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Popolazione omogenea controllata da gruppi aristocratici</a:t>
            </a:r>
          </a:p>
        </p:txBody>
      </p:sp>
      <p:sp>
        <p:nvSpPr>
          <p:cNvPr id="5" name="Callout: linea 4">
            <a:extLst>
              <a:ext uri="{FF2B5EF4-FFF2-40B4-BE49-F238E27FC236}">
                <a16:creationId xmlns:a16="http://schemas.microsoft.com/office/drawing/2014/main" id="{37BEFB82-1FE2-431C-9F94-8EE283CAD601}"/>
              </a:ext>
            </a:extLst>
          </p:cNvPr>
          <p:cNvSpPr/>
          <p:nvPr/>
        </p:nvSpPr>
        <p:spPr>
          <a:xfrm>
            <a:off x="8173328" y="1805802"/>
            <a:ext cx="3643531" cy="923330"/>
          </a:xfrm>
          <a:prstGeom prst="borderCallout1">
            <a:avLst>
              <a:gd name="adj1" fmla="val 5761"/>
              <a:gd name="adj2" fmla="val 26633"/>
              <a:gd name="adj3" fmla="val -114484"/>
              <a:gd name="adj4" fmla="val -789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Mantenere saldo il potere aristocratico</a:t>
            </a:r>
          </a:p>
          <a:p>
            <a:pPr algn="ctr"/>
            <a:r>
              <a:rPr lang="it-IT" b="1" u="sng" dirty="0">
                <a:solidFill>
                  <a:schemeClr val="tx1"/>
                </a:solidFill>
              </a:rPr>
              <a:t>Vincoli religiosi e militari</a:t>
            </a:r>
          </a:p>
        </p:txBody>
      </p:sp>
      <p:sp>
        <p:nvSpPr>
          <p:cNvPr id="3" name="Rettangolo con angoli diagonali arrotondati 2">
            <a:extLst>
              <a:ext uri="{FF2B5EF4-FFF2-40B4-BE49-F238E27FC236}">
                <a16:creationId xmlns:a16="http://schemas.microsoft.com/office/drawing/2014/main" id="{A72F477E-5FC9-4DC4-A43E-1F2C74C0D48A}"/>
              </a:ext>
            </a:extLst>
          </p:cNvPr>
          <p:cNvSpPr/>
          <p:nvPr/>
        </p:nvSpPr>
        <p:spPr>
          <a:xfrm>
            <a:off x="4937760" y="351692"/>
            <a:ext cx="2982351" cy="956603"/>
          </a:xfrm>
          <a:prstGeom prst="round2Diag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Tribù</a:t>
            </a:r>
            <a:r>
              <a:rPr lang="it-IT" dirty="0">
                <a:solidFill>
                  <a:schemeClr val="tx1"/>
                </a:solidFill>
              </a:rPr>
              <a:t> (</a:t>
            </a:r>
            <a:r>
              <a:rPr lang="it-IT" i="1" dirty="0" err="1">
                <a:solidFill>
                  <a:schemeClr val="tx1"/>
                </a:solidFill>
              </a:rPr>
              <a:t>Phylè</a:t>
            </a:r>
            <a:r>
              <a:rPr lang="it-IT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" name="Callout: linea 5">
            <a:extLst>
              <a:ext uri="{FF2B5EF4-FFF2-40B4-BE49-F238E27FC236}">
                <a16:creationId xmlns:a16="http://schemas.microsoft.com/office/drawing/2014/main" id="{E36FBC48-53FF-4E8F-AD39-26385177435D}"/>
              </a:ext>
            </a:extLst>
          </p:cNvPr>
          <p:cNvSpPr/>
          <p:nvPr/>
        </p:nvSpPr>
        <p:spPr>
          <a:xfrm>
            <a:off x="4923691" y="2349925"/>
            <a:ext cx="3137097" cy="1079075"/>
          </a:xfrm>
          <a:prstGeom prst="borderCallout1">
            <a:avLst>
              <a:gd name="adj1" fmla="val -790"/>
              <a:gd name="adj2" fmla="val 46879"/>
              <a:gd name="adj3" fmla="val -98690"/>
              <a:gd name="adj4" fmla="val 56809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GHÈNE stirpe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it-IT" b="1" u="sng" dirty="0">
                <a:solidFill>
                  <a:schemeClr val="tx1"/>
                </a:solidFill>
              </a:rPr>
              <a:t>Legami di sangue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it-IT" b="1" u="sng" dirty="0">
                <a:solidFill>
                  <a:schemeClr val="tx1"/>
                </a:solidFill>
              </a:rPr>
              <a:t>ricchezza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5810F96-D7F9-4939-9DEA-D12E71B3E0C5}"/>
              </a:ext>
            </a:extLst>
          </p:cNvPr>
          <p:cNvSpPr/>
          <p:nvPr/>
        </p:nvSpPr>
        <p:spPr>
          <a:xfrm>
            <a:off x="4923691" y="1932521"/>
            <a:ext cx="1489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Si articola in</a:t>
            </a:r>
          </a:p>
        </p:txBody>
      </p:sp>
      <p:sp>
        <p:nvSpPr>
          <p:cNvPr id="8" name="Callout: linea 7">
            <a:extLst>
              <a:ext uri="{FF2B5EF4-FFF2-40B4-BE49-F238E27FC236}">
                <a16:creationId xmlns:a16="http://schemas.microsoft.com/office/drawing/2014/main" id="{18E03A0D-3F4F-4679-AAA5-B3540B61B122}"/>
              </a:ext>
            </a:extLst>
          </p:cNvPr>
          <p:cNvSpPr/>
          <p:nvPr/>
        </p:nvSpPr>
        <p:spPr>
          <a:xfrm>
            <a:off x="8293643" y="3555701"/>
            <a:ext cx="3643531" cy="711500"/>
          </a:xfrm>
          <a:prstGeom prst="borderCallout1">
            <a:avLst>
              <a:gd name="adj1" fmla="val 50934"/>
              <a:gd name="adj2" fmla="val -225"/>
              <a:gd name="adj3" fmla="val -90041"/>
              <a:gd name="adj4" fmla="val -701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Nella forma della proprietà fondiaria</a:t>
            </a:r>
          </a:p>
        </p:txBody>
      </p:sp>
      <p:sp>
        <p:nvSpPr>
          <p:cNvPr id="9" name="Callout: linea 8">
            <a:extLst>
              <a:ext uri="{FF2B5EF4-FFF2-40B4-BE49-F238E27FC236}">
                <a16:creationId xmlns:a16="http://schemas.microsoft.com/office/drawing/2014/main" id="{13CB3562-0C1A-4C89-AE5A-94C8A2F789C1}"/>
              </a:ext>
            </a:extLst>
          </p:cNvPr>
          <p:cNvSpPr/>
          <p:nvPr/>
        </p:nvSpPr>
        <p:spPr>
          <a:xfrm>
            <a:off x="4773187" y="4470630"/>
            <a:ext cx="3137097" cy="1079075"/>
          </a:xfrm>
          <a:prstGeom prst="borderCallout1">
            <a:avLst>
              <a:gd name="adj1" fmla="val -790"/>
              <a:gd name="adj2" fmla="val 46879"/>
              <a:gd name="adj3" fmla="val -98690"/>
              <a:gd name="adj4" fmla="val 56809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FRATRÌE (gruppi di fratelli)</a:t>
            </a:r>
          </a:p>
          <a:p>
            <a:pPr algn="ctr"/>
            <a:r>
              <a:rPr lang="it-IT" b="1" u="sng" dirty="0">
                <a:solidFill>
                  <a:schemeClr val="tx1"/>
                </a:solidFill>
              </a:rPr>
              <a:t>Unità sociali più ristrette</a:t>
            </a:r>
          </a:p>
        </p:txBody>
      </p:sp>
      <p:sp>
        <p:nvSpPr>
          <p:cNvPr id="10" name="Callout: linea 9">
            <a:extLst>
              <a:ext uri="{FF2B5EF4-FFF2-40B4-BE49-F238E27FC236}">
                <a16:creationId xmlns:a16="http://schemas.microsoft.com/office/drawing/2014/main" id="{A94CF2D3-2368-4C49-9F57-546E346D22B1}"/>
              </a:ext>
            </a:extLst>
          </p:cNvPr>
          <p:cNvSpPr/>
          <p:nvPr/>
        </p:nvSpPr>
        <p:spPr>
          <a:xfrm>
            <a:off x="8293643" y="5549705"/>
            <a:ext cx="3643531" cy="711500"/>
          </a:xfrm>
          <a:prstGeom prst="borderCallout1">
            <a:avLst>
              <a:gd name="adj1" fmla="val 50934"/>
              <a:gd name="adj2" fmla="val -225"/>
              <a:gd name="adj3" fmla="val -83277"/>
              <a:gd name="adj4" fmla="val -1097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Mutuo soccorso nella difesa della vita e dei beni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75D84CD-8D3B-4995-9196-F1FA16241509}"/>
              </a:ext>
            </a:extLst>
          </p:cNvPr>
          <p:cNvSpPr/>
          <p:nvPr/>
        </p:nvSpPr>
        <p:spPr>
          <a:xfrm>
            <a:off x="4290893" y="5722596"/>
            <a:ext cx="37698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accent3">
                    <a:lumMod val="50000"/>
                  </a:schemeClr>
                </a:solidFill>
              </a:rPr>
              <a:t>Anche se di origine antica non nacquero contemporaneamente alle tribù e ai </a:t>
            </a:r>
            <a:r>
              <a:rPr lang="it-IT" sz="1600" dirty="0" err="1">
                <a:solidFill>
                  <a:schemeClr val="accent3">
                    <a:lumMod val="50000"/>
                  </a:schemeClr>
                </a:solidFill>
              </a:rPr>
              <a:t>ghène</a:t>
            </a:r>
            <a:r>
              <a:rPr lang="it-IT" sz="1600" dirty="0">
                <a:solidFill>
                  <a:schemeClr val="accent3">
                    <a:lumMod val="50000"/>
                  </a:schemeClr>
                </a:solidFill>
              </a:rPr>
              <a:t>, ma ne assorbono le funzioni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F47A6A32-C562-44AF-B8F5-6714A21ED903}"/>
              </a:ext>
            </a:extLst>
          </p:cNvPr>
          <p:cNvSpPr/>
          <p:nvPr/>
        </p:nvSpPr>
        <p:spPr>
          <a:xfrm>
            <a:off x="9021517" y="1436470"/>
            <a:ext cx="1722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FINALITÀ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86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3" grpId="0" animBg="1"/>
      <p:bldP spid="6" grpId="0" animBg="1"/>
      <p:bldP spid="7" grpId="0"/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022945F4-D0CF-410B-99DA-6D51264E7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459773" y="3252341"/>
            <a:ext cx="3272453" cy="353219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2E63AEA-D450-44AB-978B-38A8A721D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902" y="2335856"/>
            <a:ext cx="3501196" cy="2456442"/>
          </a:xfrm>
        </p:spPr>
        <p:txBody>
          <a:bodyPr/>
          <a:lstStyle/>
          <a:p>
            <a:r>
              <a:rPr lang="it-IT" dirty="0"/>
              <a:t>Società aristocratica</a:t>
            </a:r>
            <a:br>
              <a:rPr lang="it-IT" dirty="0"/>
            </a:br>
            <a:r>
              <a:rPr lang="it-IT" dirty="0"/>
              <a:t>dei «secoli bui»</a:t>
            </a:r>
          </a:p>
        </p:txBody>
      </p:sp>
      <p:sp>
        <p:nvSpPr>
          <p:cNvPr id="4" name="Callout: linea con bordo e barra in risalto 3">
            <a:extLst>
              <a:ext uri="{FF2B5EF4-FFF2-40B4-BE49-F238E27FC236}">
                <a16:creationId xmlns:a16="http://schemas.microsoft.com/office/drawing/2014/main" id="{69DAA486-E96B-4531-9377-1B6B62835C4F}"/>
              </a:ext>
            </a:extLst>
          </p:cNvPr>
          <p:cNvSpPr/>
          <p:nvPr/>
        </p:nvSpPr>
        <p:spPr>
          <a:xfrm>
            <a:off x="7752779" y="1182179"/>
            <a:ext cx="3024554" cy="562707"/>
          </a:xfrm>
          <a:prstGeom prst="accentBorderCallout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Capo militare, religioso e giudice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6552C0C7-A0DF-4C69-98BA-51D14B5575EA}"/>
              </a:ext>
            </a:extLst>
          </p:cNvPr>
          <p:cNvSpPr/>
          <p:nvPr/>
        </p:nvSpPr>
        <p:spPr>
          <a:xfrm>
            <a:off x="5459745" y="1182179"/>
            <a:ext cx="1772529" cy="94253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 err="1"/>
              <a:t>basileus</a:t>
            </a:r>
            <a:endParaRPr lang="it-IT" i="1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839F2EDE-D4F2-4CAA-9190-5E3DBA5943A4}"/>
              </a:ext>
            </a:extLst>
          </p:cNvPr>
          <p:cNvSpPr/>
          <p:nvPr/>
        </p:nvSpPr>
        <p:spPr>
          <a:xfrm>
            <a:off x="5459745" y="2217260"/>
            <a:ext cx="1772529" cy="94253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 err="1"/>
              <a:t>gherusìa</a:t>
            </a:r>
            <a:endParaRPr lang="it-IT" i="1" dirty="0"/>
          </a:p>
        </p:txBody>
      </p:sp>
      <p:sp>
        <p:nvSpPr>
          <p:cNvPr id="6" name="Callout: linea con bordo e barra in risalto 5">
            <a:extLst>
              <a:ext uri="{FF2B5EF4-FFF2-40B4-BE49-F238E27FC236}">
                <a16:creationId xmlns:a16="http://schemas.microsoft.com/office/drawing/2014/main" id="{1B3B42B6-65DE-4FF6-8972-1C5D2A97EA20}"/>
              </a:ext>
            </a:extLst>
          </p:cNvPr>
          <p:cNvSpPr/>
          <p:nvPr/>
        </p:nvSpPr>
        <p:spPr>
          <a:xfrm>
            <a:off x="7798904" y="2407173"/>
            <a:ext cx="3024554" cy="562707"/>
          </a:xfrm>
          <a:prstGeom prst="accentBorderCallout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Consiglio degli anziani</a:t>
            </a:r>
          </a:p>
        </p:txBody>
      </p:sp>
      <p:sp>
        <p:nvSpPr>
          <p:cNvPr id="8" name="Callout: linea con bordo e barra in risalto 7">
            <a:extLst>
              <a:ext uri="{FF2B5EF4-FFF2-40B4-BE49-F238E27FC236}">
                <a16:creationId xmlns:a16="http://schemas.microsoft.com/office/drawing/2014/main" id="{3CB81C95-A889-45E1-BCE7-2C5CA7CAF96C}"/>
              </a:ext>
            </a:extLst>
          </p:cNvPr>
          <p:cNvSpPr/>
          <p:nvPr/>
        </p:nvSpPr>
        <p:spPr>
          <a:xfrm>
            <a:off x="8130262" y="3902195"/>
            <a:ext cx="3024554" cy="1033975"/>
          </a:xfrm>
          <a:prstGeom prst="accentBorderCallout1">
            <a:avLst>
              <a:gd name="adj1" fmla="val 18750"/>
              <a:gd name="adj2" fmla="val -8333"/>
              <a:gd name="adj3" fmla="val 59439"/>
              <a:gd name="adj4" fmla="val -33217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Organo </a:t>
            </a:r>
            <a:r>
              <a:rPr lang="it-IT" b="1" u="sng" dirty="0">
                <a:solidFill>
                  <a:schemeClr val="tx1"/>
                </a:solidFill>
              </a:rPr>
              <a:t>consultivo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Affronta questioni di interesse generale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2C2327E2-D5D2-42FF-97C8-AAD9BDD1E8D8}"/>
              </a:ext>
            </a:extLst>
          </p:cNvPr>
          <p:cNvSpPr/>
          <p:nvPr/>
        </p:nvSpPr>
        <p:spPr>
          <a:xfrm>
            <a:off x="5610738" y="3993635"/>
            <a:ext cx="1916957" cy="94253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>
                <a:solidFill>
                  <a:schemeClr val="tx1"/>
                </a:solidFill>
              </a:rPr>
              <a:t>Assemblea </a:t>
            </a:r>
            <a:r>
              <a:rPr lang="it-IT" b="1" i="1" dirty="0">
                <a:solidFill>
                  <a:schemeClr val="tx1"/>
                </a:solidFill>
              </a:rPr>
              <a:t>guerrieri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9F2DF31-A253-4C42-B8A3-5642CE38E143}"/>
              </a:ext>
            </a:extLst>
          </p:cNvPr>
          <p:cNvSpPr/>
          <p:nvPr/>
        </p:nvSpPr>
        <p:spPr>
          <a:xfrm>
            <a:off x="5459745" y="274867"/>
            <a:ext cx="5175968" cy="8002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it-IT" sz="2800" dirty="0"/>
              <a:t>Non ha un potere assoluto</a:t>
            </a:r>
          </a:p>
          <a:p>
            <a:pPr algn="ctr"/>
            <a:r>
              <a:rPr lang="it-IT" dirty="0"/>
              <a:t>Ha bisogno di essere legittimato e riconosciuto</a:t>
            </a:r>
          </a:p>
        </p:txBody>
      </p:sp>
      <p:sp>
        <p:nvSpPr>
          <p:cNvPr id="16" name="Freccia in su 15">
            <a:extLst>
              <a:ext uri="{FF2B5EF4-FFF2-40B4-BE49-F238E27FC236}">
                <a16:creationId xmlns:a16="http://schemas.microsoft.com/office/drawing/2014/main" id="{A72B5489-7580-4670-9FFD-3AC173E84F18}"/>
              </a:ext>
            </a:extLst>
          </p:cNvPr>
          <p:cNvSpPr/>
          <p:nvPr/>
        </p:nvSpPr>
        <p:spPr>
          <a:xfrm>
            <a:off x="6096000" y="1001446"/>
            <a:ext cx="593558" cy="5627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491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6" grpId="0" animBg="1"/>
      <p:bldP spid="8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D157D564-8CC7-4CB1-B0A9-C8D0D5D83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500" y="614636"/>
            <a:ext cx="5527152" cy="601594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2E63AEA-D450-44AB-978B-38A8A721D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902" y="2335856"/>
            <a:ext cx="3501196" cy="2456442"/>
          </a:xfrm>
        </p:spPr>
        <p:txBody>
          <a:bodyPr/>
          <a:lstStyle/>
          <a:p>
            <a:r>
              <a:rPr lang="it-IT" dirty="0"/>
              <a:t>Aristocrazia e popolo</a:t>
            </a:r>
          </a:p>
        </p:txBody>
      </p:sp>
      <p:sp>
        <p:nvSpPr>
          <p:cNvPr id="4" name="Callout: linea con bordo e barra in risalto 3">
            <a:extLst>
              <a:ext uri="{FF2B5EF4-FFF2-40B4-BE49-F238E27FC236}">
                <a16:creationId xmlns:a16="http://schemas.microsoft.com/office/drawing/2014/main" id="{69DAA486-E96B-4531-9377-1B6B62835C4F}"/>
              </a:ext>
            </a:extLst>
          </p:cNvPr>
          <p:cNvSpPr/>
          <p:nvPr/>
        </p:nvSpPr>
        <p:spPr>
          <a:xfrm>
            <a:off x="8027437" y="1144180"/>
            <a:ext cx="2209368" cy="1448726"/>
          </a:xfrm>
          <a:prstGeom prst="accentBorderCallout1">
            <a:avLst>
              <a:gd name="adj1" fmla="val 18750"/>
              <a:gd name="adj2" fmla="val -8333"/>
              <a:gd name="adj3" fmla="val 20592"/>
              <a:gd name="adj4" fmla="val -2454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u="sng" dirty="0">
                <a:solidFill>
                  <a:schemeClr val="tx1"/>
                </a:solidFill>
              </a:rPr>
              <a:t>Funzioni</a:t>
            </a:r>
            <a:r>
              <a:rPr lang="it-IT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religiose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giuridiche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politiche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militari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6552C0C7-A0DF-4C69-98BA-51D14B5575EA}"/>
              </a:ext>
            </a:extLst>
          </p:cNvPr>
          <p:cNvSpPr/>
          <p:nvPr/>
        </p:nvSpPr>
        <p:spPr>
          <a:xfrm>
            <a:off x="2642500" y="1017832"/>
            <a:ext cx="1772529" cy="94253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 err="1"/>
              <a:t>basileus</a:t>
            </a:r>
            <a:endParaRPr lang="it-IT" i="1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2C2327E2-D5D2-42FF-97C8-AAD9BDD1E8D8}"/>
              </a:ext>
            </a:extLst>
          </p:cNvPr>
          <p:cNvSpPr/>
          <p:nvPr/>
        </p:nvSpPr>
        <p:spPr>
          <a:xfrm>
            <a:off x="4892842" y="3993635"/>
            <a:ext cx="2634853" cy="136442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>
                <a:solidFill>
                  <a:schemeClr val="tx1"/>
                </a:solidFill>
              </a:rPr>
              <a:t>DEMOS</a:t>
            </a:r>
          </a:p>
          <a:p>
            <a:pPr algn="ctr"/>
            <a:r>
              <a:rPr lang="it-IT" b="1" i="1" dirty="0">
                <a:solidFill>
                  <a:schemeClr val="tx1"/>
                </a:solidFill>
              </a:rPr>
              <a:t>Contadini e pastori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9F2DF31-A253-4C42-B8A3-5642CE38E143}"/>
              </a:ext>
            </a:extLst>
          </p:cNvPr>
          <p:cNvSpPr/>
          <p:nvPr/>
        </p:nvSpPr>
        <p:spPr>
          <a:xfrm>
            <a:off x="596766" y="502949"/>
            <a:ext cx="73126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dirty="0"/>
              <a:t>Con l’andare del tempo il potere del </a:t>
            </a:r>
            <a:r>
              <a:rPr lang="it-IT" sz="2000" b="1" i="1" dirty="0" err="1"/>
              <a:t>basileus</a:t>
            </a:r>
            <a:r>
              <a:rPr lang="it-IT" sz="2000" dirty="0"/>
              <a:t> si indebolisce</a:t>
            </a:r>
            <a:endParaRPr lang="it-IT" sz="1400" dirty="0"/>
          </a:p>
        </p:txBody>
      </p:sp>
      <p:sp>
        <p:nvSpPr>
          <p:cNvPr id="16" name="Freccia in su 15">
            <a:extLst>
              <a:ext uri="{FF2B5EF4-FFF2-40B4-BE49-F238E27FC236}">
                <a16:creationId xmlns:a16="http://schemas.microsoft.com/office/drawing/2014/main" id="{A72B5489-7580-4670-9FFD-3AC173E84F18}"/>
              </a:ext>
            </a:extLst>
          </p:cNvPr>
          <p:cNvSpPr/>
          <p:nvPr/>
        </p:nvSpPr>
        <p:spPr>
          <a:xfrm rot="5400000">
            <a:off x="4118249" y="1159606"/>
            <a:ext cx="593558" cy="562707"/>
          </a:xfrm>
          <a:prstGeom prst="up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B757DC4B-B150-435C-BF7C-C482AF790ECC}"/>
              </a:ext>
            </a:extLst>
          </p:cNvPr>
          <p:cNvSpPr/>
          <p:nvPr/>
        </p:nvSpPr>
        <p:spPr>
          <a:xfrm>
            <a:off x="4870084" y="1089832"/>
            <a:ext cx="2680365" cy="771052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/>
              <a:t>ARISTOCRAZIA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31564BF-0851-4F8D-8B1F-2C8A7939A059}"/>
              </a:ext>
            </a:extLst>
          </p:cNvPr>
          <p:cNvSpPr/>
          <p:nvPr/>
        </p:nvSpPr>
        <p:spPr>
          <a:xfrm>
            <a:off x="7687237" y="2977972"/>
            <a:ext cx="3612861" cy="1015663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Gli aristocratici sono i soli a poter sostenere le spese per l’armamento</a:t>
            </a:r>
            <a:endParaRPr lang="it-IT" sz="1400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09A2F981-492B-498D-A7E7-729A1832AB99}"/>
              </a:ext>
            </a:extLst>
          </p:cNvPr>
          <p:cNvSpPr/>
          <p:nvPr/>
        </p:nvSpPr>
        <p:spPr>
          <a:xfrm>
            <a:off x="9629284" y="2149082"/>
            <a:ext cx="2209368" cy="5850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Ristretto numero di casate (</a:t>
            </a:r>
            <a:r>
              <a:rPr lang="it-IT" i="1" dirty="0" err="1">
                <a:solidFill>
                  <a:schemeClr val="tx1"/>
                </a:solidFill>
              </a:rPr>
              <a:t>ghène</a:t>
            </a:r>
            <a:r>
              <a:rPr lang="it-IT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9" name="Freccia bidirezionale verticale 8">
            <a:extLst>
              <a:ext uri="{FF2B5EF4-FFF2-40B4-BE49-F238E27FC236}">
                <a16:creationId xmlns:a16="http://schemas.microsoft.com/office/drawing/2014/main" id="{A9DE9AB6-00FD-400C-A6A7-255769A9FE74}"/>
              </a:ext>
            </a:extLst>
          </p:cNvPr>
          <p:cNvSpPr/>
          <p:nvPr/>
        </p:nvSpPr>
        <p:spPr>
          <a:xfrm>
            <a:off x="5572871" y="1840937"/>
            <a:ext cx="536164" cy="2152698"/>
          </a:xfrm>
          <a:prstGeom prst="up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04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  <p:bldP spid="15" grpId="0"/>
      <p:bldP spid="16" grpId="0" animBg="1"/>
      <p:bldP spid="13" grpId="0" animBg="1"/>
      <p:bldP spid="14" grpId="0" animBg="1"/>
      <p:bldP spid="17" grpId="0" animBg="1"/>
      <p:bldP spid="9" grpId="0" animBg="1"/>
    </p:bld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TM16401371[[fn=Atlante]]</Template>
  <TotalTime>157</TotalTime>
  <Words>898</Words>
  <Application>Microsoft Office PowerPoint</Application>
  <PresentationFormat>Widescreen</PresentationFormat>
  <Paragraphs>185</Paragraphs>
  <Slides>15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Rockwell</vt:lpstr>
      <vt:lpstr>Wingdings</vt:lpstr>
      <vt:lpstr>Atlas</vt:lpstr>
      <vt:lpstr>Il «medioevo ellenico»</vt:lpstr>
      <vt:lpstr>La fine dei Micenei</vt:lpstr>
      <vt:lpstr>Presentazione standard di PowerPoint</vt:lpstr>
      <vt:lpstr>Medioevo ellenico XII-IX secolo a.C.</vt:lpstr>
      <vt:lpstr>OIKOS</vt:lpstr>
      <vt:lpstr>Aristocrazia: la vita e l’onore</vt:lpstr>
      <vt:lpstr>Forme arcaiche di aggregazione</vt:lpstr>
      <vt:lpstr>Società aristocratica dei «secoli bui»</vt:lpstr>
      <vt:lpstr>Aristocrazia e popolo</vt:lpstr>
      <vt:lpstr>Luci e ombre della Grecia post-micenea</vt:lpstr>
      <vt:lpstr>La prima colonizzazione</vt:lpstr>
      <vt:lpstr>Presentazione standard di PowerPoint</vt:lpstr>
      <vt:lpstr>I poemi omerici</vt:lpstr>
      <vt:lpstr>I poemi omerici</vt:lpstr>
      <vt:lpstr>Il «medioevo ellenico»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«medioevo ellenico»</dc:title>
  <dc:creator>Jessica Cenciarelli</dc:creator>
  <cp:lastModifiedBy>Jessica Cenciarelli</cp:lastModifiedBy>
  <cp:revision>5</cp:revision>
  <dcterms:created xsi:type="dcterms:W3CDTF">2018-01-15T18:06:04Z</dcterms:created>
  <dcterms:modified xsi:type="dcterms:W3CDTF">2018-01-18T19:52:22Z</dcterms:modified>
</cp:coreProperties>
</file>