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2" r:id="rId4"/>
    <p:sldId id="258" r:id="rId5"/>
    <p:sldId id="261" r:id="rId6"/>
    <p:sldId id="260" r:id="rId7"/>
    <p:sldId id="271" r:id="rId8"/>
    <p:sldId id="270" r:id="rId9"/>
    <p:sldId id="263" r:id="rId10"/>
    <p:sldId id="259" r:id="rId11"/>
    <p:sldId id="264" r:id="rId12"/>
    <p:sldId id="257" r:id="rId13"/>
    <p:sldId id="272" r:id="rId14"/>
    <p:sldId id="265" r:id="rId15"/>
    <p:sldId id="273" r:id="rId16"/>
    <p:sldId id="26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12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1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0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3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35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5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76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29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4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982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3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8A67-3FC9-4431-BEED-079841C8BDE6}" type="datetimeFigureOut">
              <a:rPr lang="it-IT" smtClean="0"/>
              <a:t>18/02/2018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9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 b="-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32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291328" cy="3320973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/>
              <a:t>I Persiani e le guerre persiane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it-IT" sz="2000"/>
              <a:t>FLASHCARD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04672" y="6065646"/>
            <a:ext cx="2415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76077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2" y="393288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fu il vincitore della prima guerra persiana?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74642" y="1695749"/>
            <a:ext cx="4227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prima guerra persiana ebbe inizio nel 490 a.C. durò un anno e si concluse con la battaglia di </a:t>
            </a:r>
            <a:r>
              <a:rPr lang="it-IT" b="1" dirty="0"/>
              <a:t>Maratona</a:t>
            </a:r>
            <a:r>
              <a:rPr lang="it-IT" dirty="0"/>
              <a:t> (una piana a 42 chilometri a est di Atene). Vincitori furono gli ateniesi, guidati dallo stratego Milziade.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28260" y="918737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7"/>
          <a:stretch/>
        </p:blipFill>
        <p:spPr>
          <a:xfrm>
            <a:off x="7615133" y="253673"/>
            <a:ext cx="2737692" cy="4105752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72555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2" y="318157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Cos’erano le triremi?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01147" y="875388"/>
            <a:ext cx="4293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triremi erano imbarcazioni da guerra ateniesi messe a punto ai tempi dello stratega Temistocle. Le navi erano armate di rostro, un prolungamento metallico della prua che serviva a speronare le imbarcazioni nemiche. Sui fianchi dell’imbarcazione erano appesi gli scudi dei guerrieri che, dopo lo speronamento, balzavano sulla nave nemica e ingaggiavano duelli corpo a corpo.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74644" y="863860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84" y="730451"/>
            <a:ext cx="4899991" cy="3287077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72688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sono le Termopili?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26095" y="1581116"/>
            <a:ext cx="443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Termopili sono una gola stretta che segnava un passaggio obbligato per arrivare ad Atene da nord; lì ebbe luogo un importante scontro della Seconda guerra persiana. </a:t>
            </a:r>
          </a:p>
        </p:txBody>
      </p:sp>
      <p:sp>
        <p:nvSpPr>
          <p:cNvPr id="14" name="Rettangolo con angoli arrotondati 13"/>
          <p:cNvSpPr/>
          <p:nvPr/>
        </p:nvSpPr>
        <p:spPr>
          <a:xfrm>
            <a:off x="6983897" y="901968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1" y="477749"/>
            <a:ext cx="4174996" cy="371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Ovale 18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</p:spTree>
    <p:extLst>
      <p:ext uri="{BB962C8B-B14F-4D97-AF65-F5344CB8AC3E}">
        <p14:creationId xmlns:p14="http://schemas.microsoft.com/office/powerpoint/2010/main" val="141891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accadde alle Termopili?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926095" y="916390"/>
            <a:ext cx="44358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Nella sua marcia verso Atene, Serse, il sovrano persiano, raggiunse le Termopili senza incontrare resistenza: una volta qui trovò lo stretto sbarrato da 4000 opliti, tra i quali 300 Spartiati comandati dal re Leonida. Un traditore rivelò al re persiano l’esistenza di un sentiero grazie al quale poteva aggirare la gola e prendere i Greci alle spalle. Quando videro la manovra, i Greci fuggirono: resistettero solo gli Spartiati di Leonida, che caddero tutti combattendo. Le città di coloro che erano fuggiti si arresero ai Persiani.</a:t>
            </a:r>
          </a:p>
        </p:txBody>
      </p:sp>
      <p:sp>
        <p:nvSpPr>
          <p:cNvPr id="14" name="Rettangolo con angoli arrotondati 13"/>
          <p:cNvSpPr/>
          <p:nvPr/>
        </p:nvSpPr>
        <p:spPr>
          <a:xfrm>
            <a:off x="6983897" y="907996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4" y="671429"/>
            <a:ext cx="5330024" cy="304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Ovale 15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54067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2" y="386743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 cosa accadde a Salamina?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97114" y="916390"/>
            <a:ext cx="42218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Dopo la caduta degli Spartani alle Termopili, i Persiani marciarono su Atene. Lo stratega Temistocle fa evacuare la città: la popolazione viene messa in salvo sull’isola di Salamina. Egli, a capo delle triremi fa credere al nemico di fuggire.</a:t>
            </a:r>
          </a:p>
          <a:p>
            <a:pPr algn="just"/>
            <a:r>
              <a:rPr lang="it-IT" sz="1600" dirty="0"/>
              <a:t>I Persiani si lanciano all’inseguimento nello stretto canale che divide Salamina dal porto del Pireo. A questo punto con un rapido dietro-front le triremi alleate cambiano rotta puntando contro i persiani che vengono sconfitti.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1047915" y="893538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85" y="554322"/>
            <a:ext cx="2346931" cy="366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e 16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74430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2" y="386743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vinse la Seconda guerra persiana?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47307" y="1397675"/>
            <a:ext cx="4121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Dopo la sconfitta di Salamina, i Persiani tornarono all’attacco ma furono fermati prima a Platea dallo spartano Pausania e poi nel 479 a.C. a </a:t>
            </a:r>
            <a:r>
              <a:rPr lang="it-IT" dirty="0" err="1"/>
              <a:t>Micàle</a:t>
            </a:r>
            <a:r>
              <a:rPr lang="it-IT" dirty="0"/>
              <a:t> in Asia Minore.</a:t>
            </a:r>
          </a:p>
          <a:p>
            <a:pPr algn="just"/>
            <a:r>
              <a:rPr lang="it-IT" dirty="0"/>
              <a:t>Ancora una volta e nonostante l’inferiorità numerica risultarono vincitrici le </a:t>
            </a:r>
            <a:r>
              <a:rPr lang="it-IT" i="1" dirty="0"/>
              <a:t>poleis</a:t>
            </a:r>
            <a:r>
              <a:rPr lang="it-IT" dirty="0"/>
              <a:t> greche guidate da Atene e Sparta.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1047916" y="901968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1" y="938322"/>
            <a:ext cx="4816999" cy="273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Ovale 14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751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 b="-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32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it-IT" sz="5400" dirty="0"/>
              <a:t>I Persiani e le guerre persiane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it-IT" sz="2000"/>
              <a:t>FLASHCARD</a:t>
            </a:r>
          </a:p>
        </p:txBody>
      </p:sp>
      <p:sp>
        <p:nvSpPr>
          <p:cNvPr id="7" name="Ovale 6"/>
          <p:cNvSpPr/>
          <p:nvPr/>
        </p:nvSpPr>
        <p:spPr>
          <a:xfrm>
            <a:off x="5526834" y="3150168"/>
            <a:ext cx="1895061" cy="15505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latin typeface="Brush Script MT" panose="03060802040406070304" pitchFamily="66" charset="0"/>
              </a:rPr>
              <a:t>fine</a:t>
            </a:r>
          </a:p>
        </p:txBody>
      </p:sp>
      <p:sp>
        <p:nvSpPr>
          <p:cNvPr id="8" name="CasellaDiTesto 6"/>
          <p:cNvSpPr txBox="1"/>
          <p:nvPr/>
        </p:nvSpPr>
        <p:spPr>
          <a:xfrm>
            <a:off x="909156" y="4115031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/>
              <a:t>Fonte:</a:t>
            </a:r>
          </a:p>
          <a:p>
            <a:r>
              <a:rPr lang="it-IT" sz="1000" dirty="0"/>
              <a:t>V. Calvani, </a:t>
            </a:r>
            <a:r>
              <a:rPr lang="it-IT" sz="1000" i="1" dirty="0"/>
              <a:t>Sulle vie del passato</a:t>
            </a:r>
            <a:r>
              <a:rPr lang="it-IT" sz="1000" dirty="0"/>
              <a:t>, vol.1, Mondadori, Milano, 2014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4672" y="6533987"/>
            <a:ext cx="241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772684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76519"/>
            <a:ext cx="5455917" cy="38600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si comportò Ciro nei confronti dei popoli sconfitti e sottomessi al suo impero?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83896" y="1567885"/>
            <a:ext cx="4320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Re magnanimo e moderato, Ciro si comportò da politico abile e generoso: non distrusse le città conquistate, risparmiò le popolazioni, rispettò i culti locali, non deportò nessuno.</a:t>
            </a:r>
          </a:p>
        </p:txBody>
      </p:sp>
      <p:sp>
        <p:nvSpPr>
          <p:cNvPr id="7" name="Rettangolo con angoli arrotondati 6"/>
          <p:cNvSpPr/>
          <p:nvPr/>
        </p:nvSpPr>
        <p:spPr>
          <a:xfrm>
            <a:off x="6983896" y="912193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2" y="671004"/>
            <a:ext cx="4762500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Ovale 14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505833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21960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Cosa sono le </a:t>
            </a:r>
            <a:r>
              <a:rPr lang="it-IT" sz="5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satrapìe</a:t>
            </a:r>
            <a:endParaRPr lang="it-IT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1267" y="1109514"/>
            <a:ext cx="4333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</a:t>
            </a:r>
            <a:r>
              <a:rPr lang="it-IT" dirty="0" err="1"/>
              <a:t>satrapìe</a:t>
            </a:r>
            <a:r>
              <a:rPr lang="it-IT" dirty="0"/>
              <a:t> sono le province in cui l’imperatore Dario divise l’Impero persiano. Esse avevano estensione e numero di abitanti diversi: le </a:t>
            </a:r>
            <a:r>
              <a:rPr lang="it-IT" dirty="0" err="1"/>
              <a:t>satrapìe</a:t>
            </a:r>
            <a:r>
              <a:rPr lang="it-IT" dirty="0"/>
              <a:t> della Mesopotamia e dell’Egitto erano ricche e densamente popolate, quelle ai piedi dei monti del Caucaso erano poverissime e quasi spopolate.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81267" y="847409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694944"/>
            <a:ext cx="5344345" cy="3322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Ovale 16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58830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4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governava le satrapie?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980871" y="1050209"/>
            <a:ext cx="4257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provincia era governata da un </a:t>
            </a:r>
            <a:r>
              <a:rPr lang="it-IT" dirty="0" err="1"/>
              <a:t>sàtrapo</a:t>
            </a:r>
            <a:r>
              <a:rPr lang="it-IT" dirty="0"/>
              <a:t>. Di norma i </a:t>
            </a:r>
            <a:r>
              <a:rPr lang="it-IT" dirty="0" err="1"/>
              <a:t>sàtrapi</a:t>
            </a:r>
            <a:r>
              <a:rPr lang="it-IT" dirty="0"/>
              <a:t> erano non persiani, ma alti personaggi locali o i re dei paesi conquistati e dei loro discendenti. Avevano la massima autonomia, ma venivano a sorpresa visitati da messaggeri reali che avevano il compito di indagare su eventuali forme di malgoverno e di prevenire congiure e tradimenti.</a:t>
            </a:r>
          </a:p>
        </p:txBody>
      </p:sp>
      <p:sp>
        <p:nvSpPr>
          <p:cNvPr id="13" name="Rettangolo con angoli arrotondati 12"/>
          <p:cNvSpPr/>
          <p:nvPr/>
        </p:nvSpPr>
        <p:spPr>
          <a:xfrm>
            <a:off x="6983897" y="912193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33" y="376519"/>
            <a:ext cx="3398079" cy="404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e 16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23524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44" y="375598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 era l’estensione dell’Impero persiano ai tempi di Ciro il Grande?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135939" y="1510928"/>
            <a:ext cx="3691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Ciro il Grande aveva sottomesso tutte le terre a est della Persia (l’attuale Iran) fino al fiume Indo, l’Asia Minore e la Mesopotamia, l’antica terra dei Sumeri.</a:t>
            </a:r>
          </a:p>
        </p:txBody>
      </p:sp>
      <p:sp>
        <p:nvSpPr>
          <p:cNvPr id="13" name="Rettangolo con angoli arrotondati 12"/>
          <p:cNvSpPr/>
          <p:nvPr/>
        </p:nvSpPr>
        <p:spPr>
          <a:xfrm>
            <a:off x="6928798" y="901047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7" y="719903"/>
            <a:ext cx="5347500" cy="329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ttangolo 14"/>
          <p:cNvSpPr/>
          <p:nvPr/>
        </p:nvSpPr>
        <p:spPr>
          <a:xfrm>
            <a:off x="505547" y="719903"/>
            <a:ext cx="5303519" cy="329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85412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 furono le principali innovazioni sociali realizzate dall’imperatore Dario?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0092" y="1337460"/>
            <a:ext cx="4435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Dario provvide all’unificazione linguistica, amministrativa e tributaria del suo impero, curò la rete stradale e i collegamenti marittimi: il taglio dell’Istmo (oggi Suez), che mise in comunicazione il Mare Mediterraneo con il Mar Rosso, fu l’apogeo delle imprese ingegneristiche del mondo antico. 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30092" y="901968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98" y="538746"/>
            <a:ext cx="2069116" cy="384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ale 17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07759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 furono le principali innovazioni amministrative realizzate dall’imperatore Dario?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0092" y="1567884"/>
            <a:ext cx="443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Dario divise l’Impero in venti province, organizzò la riscossione dei tributi, stabilì che l’aramaico – lingua antichissima di alcune tribù nomadi semite – fosse l’idioma comune per tutti gli atti pubblici.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87894" y="901967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78" y="792773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234905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76519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 opere attuò l’imperatore Dario in merito all’agricoltura?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06137" y="1567884"/>
            <a:ext cx="4288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Dario diede impulso all’agricoltura: promosse la diffusione di piante alimentari da una  zona all’altra dell’Impero e attraverso una possente opera di canalizzazione portò l’acqua in terre semidesertiche.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874644" y="901968"/>
            <a:ext cx="4320208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4" y="548946"/>
            <a:ext cx="5308857" cy="346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e 12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36873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367094"/>
            <a:ext cx="5455917" cy="38600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it-IT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Quali furono le cause della Prima guerra persiana?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17661" y="849220"/>
            <a:ext cx="4661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L’occupazione persiana non era gradita alle città fondate dai Greci ai tempi della colonizzazione, fiere della libertà che avevano sperimentato con la polis. Nel </a:t>
            </a:r>
            <a:r>
              <a:rPr lang="it-IT" sz="1600" b="1" dirty="0"/>
              <a:t>499 a.C. la città greca di Mileto si ribellò </a:t>
            </a:r>
            <a:r>
              <a:rPr lang="it-IT" sz="1600" dirty="0"/>
              <a:t>e Atene in quanto città-madre, le mandò in aiuto delle navi da guerra. Dario non poteva tollerare il distacco di Mileto dall’Impero: nel 490 le sue truppe riconquistarono la città, che venne incendiata e rasa al suolo. L’imperatore decise di </a:t>
            </a:r>
            <a:r>
              <a:rPr lang="it-IT" sz="1600" b="1" dirty="0"/>
              <a:t>punire anche Atene </a:t>
            </a:r>
            <a:r>
              <a:rPr lang="it-IT" sz="1600" dirty="0"/>
              <a:t>che aveva aiutato Mileto: la spedizione contro Atene prende il nome di Prima guerra persiana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917661" y="912193"/>
            <a:ext cx="4490855" cy="28091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/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49" y="748432"/>
            <a:ext cx="5588180" cy="290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e 14"/>
          <p:cNvSpPr/>
          <p:nvPr/>
        </p:nvSpPr>
        <p:spPr>
          <a:xfrm>
            <a:off x="5688496" y="5838584"/>
            <a:ext cx="937591" cy="913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 </a:t>
            </a:r>
            <a:r>
              <a:rPr lang="it-IT" sz="1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secondi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776394" y="6525186"/>
            <a:ext cx="204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206112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1016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Adobe Heiti Std R</vt:lpstr>
      <vt:lpstr>Arial</vt:lpstr>
      <vt:lpstr>Brush Script MT</vt:lpstr>
      <vt:lpstr>Calibri</vt:lpstr>
      <vt:lpstr>Calibri Light</vt:lpstr>
      <vt:lpstr>Tema di Office</vt:lpstr>
      <vt:lpstr>I Persiani e le guerre persiane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Persiani e le guerre persiane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18</cp:revision>
  <dcterms:created xsi:type="dcterms:W3CDTF">2017-03-30T14:29:47Z</dcterms:created>
  <dcterms:modified xsi:type="dcterms:W3CDTF">2018-02-18T18:39:35Z</dcterms:modified>
</cp:coreProperties>
</file>