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63" r:id="rId16"/>
    <p:sldId id="269" r:id="rId17"/>
    <p:sldId id="264" r:id="rId18"/>
    <p:sldId id="277" r:id="rId19"/>
    <p:sldId id="265" r:id="rId20"/>
    <p:sldId id="266" r:id="rId21"/>
    <p:sldId id="268" r:id="rId22"/>
    <p:sldId id="26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FBA"/>
    <a:srgbClr val="EFF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818" autoAdjust="0"/>
  </p:normalViewPr>
  <p:slideViewPr>
    <p:cSldViewPr snapToGrid="0">
      <p:cViewPr varScale="1">
        <p:scale>
          <a:sx n="59" d="100"/>
          <a:sy n="59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23448-2ABA-40F9-B1A4-CA538F6AF101}" type="datetimeFigureOut">
              <a:rPr lang="it-IT" smtClean="0"/>
              <a:t>02/03/2018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D7BA6-06C1-487C-8676-9014AAA8B3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3035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506_a.C." TargetMode="External"/><Relationship Id="rId3" Type="http://schemas.openxmlformats.org/officeDocument/2006/relationships/hyperlink" Target="https://it.wikipedia.org/wiki/511_a.C." TargetMode="External"/><Relationship Id="rId7" Type="http://schemas.openxmlformats.org/officeDocument/2006/relationships/hyperlink" Target="https://it.wikipedia.org/wiki/Clistene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it.wikipedia.org/wiki/Isagora" TargetMode="External"/><Relationship Id="rId5" Type="http://schemas.openxmlformats.org/officeDocument/2006/relationships/hyperlink" Target="https://it.wikipedia.org/wiki/Ippia_(tiranno)" TargetMode="External"/><Relationship Id="rId10" Type="http://schemas.openxmlformats.org/officeDocument/2006/relationships/hyperlink" Target="https://it.wikipedia.org/wiki/Corinto" TargetMode="External"/><Relationship Id="rId4" Type="http://schemas.openxmlformats.org/officeDocument/2006/relationships/hyperlink" Target="https://it.wikipedia.org/wiki/510_a.C." TargetMode="External"/><Relationship Id="rId9" Type="http://schemas.openxmlformats.org/officeDocument/2006/relationships/hyperlink" Target="https://it.wikipedia.org/wiki/500_a.C.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PERCHÉ I NOBILI SONO IN CONFLITTO TRA LORO? </a:t>
            </a:r>
            <a:r>
              <a:rPr lang="it-IT" dirty="0"/>
              <a:t>Il conflitto tra nobili erano motivata dal tentativo di ogni gruppo di impadronirsi del potere</a:t>
            </a:r>
          </a:p>
          <a:p>
            <a:r>
              <a:rPr lang="it-IT" b="1" dirty="0"/>
              <a:t>CHI È PISISITRATO? </a:t>
            </a:r>
            <a:r>
              <a:rPr lang="it-IT" b="0" dirty="0"/>
              <a:t>Un nobile imparentato con la famiglia di Solone.</a:t>
            </a:r>
          </a:p>
          <a:p>
            <a:r>
              <a:rPr lang="it-IT" b="1" dirty="0"/>
              <a:t>CON CHI SI SCHIERA? </a:t>
            </a:r>
            <a:r>
              <a:rPr lang="it-IT" b="0" dirty="0"/>
              <a:t>Nonostante fosse un aristocratico, Pisistrato si schiera dalla parte del </a:t>
            </a:r>
            <a:r>
              <a:rPr lang="it-IT" b="0" dirty="0" err="1"/>
              <a:t>Demos</a:t>
            </a:r>
            <a:r>
              <a:rPr lang="it-IT" b="0" dirty="0"/>
              <a:t> da cui voleva l’appoggio.</a:t>
            </a:r>
          </a:p>
          <a:p>
            <a:r>
              <a:rPr lang="it-IT" b="1" dirty="0"/>
              <a:t>COME FINISCE LA SUA PRIMA TIRANNIDE? </a:t>
            </a:r>
            <a:r>
              <a:rPr lang="it-IT" b="0" dirty="0"/>
              <a:t>Un’alleanza tra clan nobiliari a lui avversi, capeggiata dalla famiglia degli </a:t>
            </a:r>
            <a:r>
              <a:rPr lang="it-IT" b="0" dirty="0" err="1"/>
              <a:t>Alcmeonidi</a:t>
            </a:r>
            <a:r>
              <a:rPr lang="it-IT" b="0" dirty="0"/>
              <a:t>, lo sconfisse ed egli fu costretto ad andare in esilio.</a:t>
            </a:r>
          </a:p>
          <a:p>
            <a:r>
              <a:rPr lang="it-IT" b="1" dirty="0"/>
              <a:t>GRAZIE A CHI PISISTRATO DIVENTA TIRANNO NEL 546? </a:t>
            </a:r>
            <a:r>
              <a:rPr lang="it-IT" dirty="0"/>
              <a:t>Diventa tiranno grazie all’appoggio militare di poleis rivali di Atene, come Tebe e Argo.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D7BA6-06C1-487C-8676-9014AAA8B3A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143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D7BA6-06C1-487C-8676-9014AAA8B3A8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429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b="1" dirty="0"/>
              <a:t>Non esistono pubblici ministeri né avvocati</a:t>
            </a:r>
            <a:r>
              <a:rPr lang="it-IT" dirty="0"/>
              <a:t>: chi intentava la causa esponeva le sue ragioni, l’accusato faceva altrettanto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b="1" dirty="0"/>
              <a:t>POTERI DI CONTROLLO sui magistrati </a:t>
            </a:r>
            <a:r>
              <a:rPr lang="it-IT" dirty="0"/>
              <a:t>e in generale sulla politica: effettuavano un’indagine preventiva sui magistrati prima che assumessero la carica per accertare il possesso dei requisiti richiesti. Controllavano periodicamente il loro operato per verificarne la correttezza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D7BA6-06C1-487C-8676-9014AAA8B3A8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4009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Scheda 16 nascosta: visualizzazione senza animazione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D7BA6-06C1-487C-8676-9014AAA8B3A8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441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D7BA6-06C1-487C-8676-9014AAA8B3A8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4930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OSTRACISMO &lt;- </a:t>
            </a:r>
            <a:r>
              <a:rPr lang="it-IT" i="1" dirty="0" err="1"/>
              <a:t>òstrakon</a:t>
            </a:r>
            <a:r>
              <a:rPr lang="it-IT" dirty="0"/>
              <a:t> «coccio»</a:t>
            </a:r>
          </a:p>
          <a:p>
            <a:r>
              <a:rPr lang="it-IT" dirty="0"/>
              <a:t>Fu applicato per la prima volta nel 487 a.C. e per l’ultima volta nel 417 a.C.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D7BA6-06C1-487C-8676-9014AAA8B3A8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4042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u="sng" dirty="0"/>
              <a:t>RETRIBUZIONE</a:t>
            </a:r>
            <a:r>
              <a:rPr lang="it-IT" dirty="0"/>
              <a:t>: </a:t>
            </a:r>
            <a:r>
              <a:rPr lang="it-IT" dirty="0">
                <a:solidFill>
                  <a:schemeClr val="tx1"/>
                </a:solidFill>
              </a:rPr>
              <a:t>(pari alla paga giornaliera di un salariato). Si</a:t>
            </a:r>
            <a:r>
              <a:rPr lang="it-IT" dirty="0"/>
              <a:t> iniziò con i </a:t>
            </a:r>
            <a:r>
              <a:rPr lang="it-IT" b="1" dirty="0"/>
              <a:t>giudici</a:t>
            </a:r>
            <a:r>
              <a:rPr lang="it-IT" dirty="0"/>
              <a:t> dei tribunali popolari e poi gli altri incarichi, quindi la partecipazione alla stessa </a:t>
            </a:r>
            <a:r>
              <a:rPr lang="it-IT" b="1" dirty="0"/>
              <a:t>assemblea</a:t>
            </a:r>
            <a:r>
              <a:rPr lang="it-IT" dirty="0"/>
              <a:t>, fino a dare un «gettone di presenza» persino a chi </a:t>
            </a:r>
            <a:r>
              <a:rPr lang="it-IT" b="1" u="sng" dirty="0"/>
              <a:t>partecipava agli spettacoli teatrali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D7BA6-06C1-487C-8676-9014AAA8B3A8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2951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Nel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511 a.C."/>
              </a:rPr>
              <a:t>511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510 a.C."/>
              </a:rPr>
              <a:t>510 a.C.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Cleomene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ebbe un ruolo decisivo nell'abbattere la tirannide cacciando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Ippia (tiranno)"/>
              </a:rPr>
              <a:t>Ippia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dalla città, nonostante una sua prima sconfitta. Successivamente, nello scontro che oppose 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Isagora"/>
              </a:rPr>
              <a:t>Isagora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 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Clistene"/>
              </a:rPr>
              <a:t>Clistene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appoggiò il primo e quando ciononostante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Clistene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riuscì a prevalere, cercò di usare le forze della Lega Peloponnesiaca per abbatterlo, una prima volta a favore di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Isagora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nel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506 a.C."/>
              </a:rPr>
              <a:t>506 a.C.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 fallendo.</a:t>
            </a:r>
            <a:r>
              <a:rPr lang="it-IT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 seconda volta nel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500 a.C."/>
              </a:rPr>
              <a:t>500 a.C.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Cleomene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voleva intervenire contro Atene per restaurare Ippia, ma anche questo tentativo fallì per l'opposizione totale di 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Corinto"/>
              </a:rPr>
              <a:t>Corinto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seguire Sparta nell'impresa.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D7BA6-06C1-487C-8676-9014AAA8B3A8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7224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Non hanno DIRITTI POLITICI</a:t>
            </a:r>
            <a:r>
              <a:rPr lang="it-IT" dirty="0"/>
              <a:t>: donne, schiavi, meteci (stranieri)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D7BA6-06C1-487C-8676-9014AAA8B3A8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6503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i="1" dirty="0"/>
              <a:t>CHI È PISISTRATO SECONO ERODOTO? </a:t>
            </a:r>
            <a:r>
              <a:rPr lang="it-IT" dirty="0"/>
              <a:t>«Pisistrato regnò sugli Ateniesi senza alterare l’esercizio delle magistrature esistenti né cambiare le leggi; governò la città nel rispetto della costituzione in vigore, amministrandola in modo eccellente» </a:t>
            </a:r>
          </a:p>
          <a:p>
            <a:r>
              <a:rPr lang="it-IT" b="1" i="1" dirty="0"/>
              <a:t>CHI È PISISTRATO SECONO ARISTOTELE?</a:t>
            </a:r>
            <a:r>
              <a:rPr lang="it-IT" b="0" i="0" dirty="0"/>
              <a:t> «Pisistrato governò con moderazione e più da buon cittadino che da tiranno.»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D7BA6-06C1-487C-8676-9014AAA8B3A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4167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CHE COSA SONO GLI AGONI DRAMMATICI? </a:t>
            </a:r>
            <a:r>
              <a:rPr lang="it-IT" dirty="0"/>
              <a:t>Sono gare in cui i poeti presentavano al pubblico le proprie tragedie, nella cornice delle feste in onore di Dioniso: un’innovazione destinata a dare vita ai grandi capolavori del teatro ateniese.</a:t>
            </a:r>
          </a:p>
          <a:p>
            <a:r>
              <a:rPr lang="it-IT" b="1" dirty="0"/>
              <a:t>CHE COSA SONO LE DRACME? </a:t>
            </a:r>
            <a:r>
              <a:rPr lang="it-IT" b="0" dirty="0"/>
              <a:t>Sono le prime monete attiche, in argento, raffigurano s un lato la dea Atena protettrice della città e sull’altro una civetta, animale sacro alla dea.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D7BA6-06C1-487C-8676-9014AAA8B3A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0590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QUALI SONO I MOTIVI DELL’ATTENTATO DI IPPARCO? </a:t>
            </a:r>
            <a:r>
              <a:rPr lang="it-IT" dirty="0"/>
              <a:t>Non pare che fossero motivi politici ma mere questioni personali.</a:t>
            </a:r>
          </a:p>
          <a:p>
            <a:r>
              <a:rPr lang="it-IT" b="1" dirty="0"/>
              <a:t>CHI SONO GLI ALCMEONIDI? </a:t>
            </a:r>
            <a:r>
              <a:rPr lang="it-IT" dirty="0"/>
              <a:t>Sono una delle più importanti famiglie aristocratiche. In passato erano stati esiliati e più volte respinti, ma ogni generazione torna all’assalto, grazie alle loro grandi ricchezze e una fitta rete di amicizie e parentele che assicurava loro il sostegno delle casate dominanti in molte città della Grecia.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D7BA6-06C1-487C-8676-9014AAA8B3A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4060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CHE COSA SONO LE ETERÌE?</a:t>
            </a:r>
            <a:r>
              <a:rPr lang="it-IT" dirty="0"/>
              <a:t> Nel mondo greco arcaico, associazione di aristocratici, uniti da legami di consanguineità, allo scopo di difendere interessi comuni, soprattutto politici e giudiziari.</a:t>
            </a:r>
          </a:p>
          <a:p>
            <a:r>
              <a:rPr lang="it-IT" b="1" dirty="0"/>
              <a:t>LA SOCIETÀ ATENIESE ERA CAMBIATA DURNATE IL MEZZO SECOLO DELLA TIRANNIDE? </a:t>
            </a:r>
            <a:r>
              <a:rPr lang="it-IT" dirty="0"/>
              <a:t>Sì. Lo sviluppo urbanistico e mercantile aveva ampliato notevolmente il ceto degli operai, degli artigiani e dei piccoli commercianti che lavoravano e risiedevano stabilmente in città: fu soprattutto a questi gruppi emergenti che </a:t>
            </a:r>
            <a:r>
              <a:rPr lang="it-IT" dirty="0" err="1"/>
              <a:t>Clistene</a:t>
            </a:r>
            <a:r>
              <a:rPr lang="it-IT" dirty="0"/>
              <a:t> guardò con la sua riforma.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D7BA6-06C1-487C-8676-9014AAA8B3A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3771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A CHE SERVE LA RIFORMA? </a:t>
            </a:r>
            <a:r>
              <a:rPr lang="it-IT" dirty="0"/>
              <a:t>Questa organizzazione, del tutto artificiale, serviva a scardinare il sistema di potere delle tribù tradizionali, in cui dominante era l’aristocrazia dei grani proprietari terrieri.</a:t>
            </a:r>
          </a:p>
          <a:p>
            <a:r>
              <a:rPr lang="it-IT" b="1" dirty="0"/>
              <a:t>CHE COSA SONO I DEMI?</a:t>
            </a:r>
            <a:r>
              <a:rPr lang="it-IT" dirty="0"/>
              <a:t> Sono unità territoriali e amministrative a cui spettavano la compilazione delle liste dei cittadini e l’amministrazione locale delle finanze e del culto. Ogni </a:t>
            </a:r>
            <a:r>
              <a:rPr lang="it-IT" dirty="0" err="1"/>
              <a:t>trittìa</a:t>
            </a:r>
            <a:r>
              <a:rPr lang="it-IT" dirty="0"/>
              <a:t> comprendeva un certo numero di </a:t>
            </a:r>
            <a:r>
              <a:rPr lang="it-IT" b="1" i="1" dirty="0"/>
              <a:t>demi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D7BA6-06C1-487C-8676-9014AAA8B3A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9659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>
                <a:solidFill>
                  <a:schemeClr val="tx1"/>
                </a:solidFill>
              </a:rPr>
              <a:t>Aperta a tutti i </a:t>
            </a:r>
            <a:r>
              <a:rPr lang="it-IT" b="1" dirty="0">
                <a:solidFill>
                  <a:schemeClr val="tx1"/>
                </a:solidFill>
              </a:rPr>
              <a:t>cittadini</a:t>
            </a:r>
            <a:r>
              <a:rPr lang="it-IT" dirty="0">
                <a:solidFill>
                  <a:schemeClr val="tx1"/>
                </a:solidFill>
              </a:rPr>
              <a:t> &gt;20 anni di </a:t>
            </a:r>
            <a:r>
              <a:rPr lang="it-IT" b="1" dirty="0">
                <a:solidFill>
                  <a:schemeClr val="tx1"/>
                </a:solidFill>
              </a:rPr>
              <a:t>qualunque estrazione sociale </a:t>
            </a:r>
            <a:r>
              <a:rPr lang="it-IT" dirty="0">
                <a:solidFill>
                  <a:schemeClr val="tx1"/>
                </a:solidFill>
              </a:rPr>
              <a:t>(anche teti!)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it-IT" b="1" dirty="0" err="1">
                <a:solidFill>
                  <a:schemeClr val="tx1"/>
                </a:solidFill>
              </a:rPr>
              <a:t>Pritanìa</a:t>
            </a:r>
            <a:r>
              <a:rPr lang="it-IT" dirty="0">
                <a:solidFill>
                  <a:schemeClr val="tx1"/>
                </a:solidFill>
              </a:rPr>
              <a:t>: le dieci parti in cui era suddiviso l’anno: quindi l’assemblea si riuniva circa 10 volte l’anno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b="1" dirty="0"/>
              <a:t>Elegge</a:t>
            </a:r>
            <a:r>
              <a:rPr lang="it-IT" dirty="0"/>
              <a:t> i cittadini per cariche pubbliche – </a:t>
            </a:r>
            <a:r>
              <a:rPr lang="it-IT" b="1" dirty="0"/>
              <a:t>voto</a:t>
            </a:r>
            <a:r>
              <a:rPr lang="it-IT" dirty="0"/>
              <a:t> per alzata di mano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b="1" dirty="0"/>
              <a:t>Controlla</a:t>
            </a:r>
            <a:r>
              <a:rPr lang="it-IT" dirty="0"/>
              <a:t> l’operato dei cittadini-magistrato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b="1" dirty="0" err="1"/>
              <a:t>Isegorìa</a:t>
            </a:r>
            <a:r>
              <a:rPr lang="it-IT" dirty="0"/>
              <a:t>: diritto di parola era riconosciuto a tutti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it-IT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chemeClr val="tx1"/>
              </a:solidFill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D7BA6-06C1-487C-8676-9014AAA8B3A8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285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b="1" u="sng" dirty="0">
                <a:solidFill>
                  <a:schemeClr val="tx1"/>
                </a:solidFill>
              </a:rPr>
              <a:t>BULEUTI</a:t>
            </a:r>
            <a:r>
              <a:rPr lang="it-IT" dirty="0">
                <a:solidFill>
                  <a:schemeClr val="tx1"/>
                </a:solidFill>
              </a:rPr>
              <a:t>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>
                <a:solidFill>
                  <a:schemeClr val="tx1"/>
                </a:solidFill>
              </a:rPr>
              <a:t>In carica 1 anno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>
                <a:solidFill>
                  <a:schemeClr val="tx1"/>
                </a:solidFill>
              </a:rPr>
              <a:t>Non possono parteciparvi più di 2 volte nella vita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dirty="0">
                <a:solidFill>
                  <a:schemeClr val="tx1"/>
                </a:solidFill>
              </a:rPr>
              <a:t>Svolgono il compito a turno (una tribù per volta) per la durata di una </a:t>
            </a:r>
            <a:r>
              <a:rPr lang="it-IT" dirty="0" err="1">
                <a:solidFill>
                  <a:schemeClr val="tx1"/>
                </a:solidFill>
              </a:rPr>
              <a:t>pritanìa</a:t>
            </a:r>
            <a:r>
              <a:rPr lang="it-IT" dirty="0">
                <a:solidFill>
                  <a:schemeClr val="tx1"/>
                </a:solidFill>
              </a:rPr>
              <a:t> (36 giorni)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b="1" dirty="0">
                <a:solidFill>
                  <a:schemeClr val="tx1"/>
                </a:solidFill>
              </a:rPr>
              <a:t>PRITANI</a:t>
            </a:r>
            <a:r>
              <a:rPr lang="it-IT" dirty="0">
                <a:solidFill>
                  <a:schemeClr val="tx1"/>
                </a:solidFill>
              </a:rPr>
              <a:t>: sono i 50 cittadini che a turno svolgono il computo guidati da un presidente eletto al loro interno. Risiedevano in permanenza in un edificio chiamato </a:t>
            </a:r>
            <a:r>
              <a:rPr lang="it-IT" i="1" dirty="0" err="1">
                <a:solidFill>
                  <a:schemeClr val="tx1"/>
                </a:solidFill>
              </a:rPr>
              <a:t>pritanèo</a:t>
            </a:r>
            <a:endParaRPr lang="it-IT" i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it-IT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chemeClr val="tx1"/>
              </a:solidFill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D7BA6-06C1-487C-8676-9014AAA8B3A8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3930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it-IT" dirty="0">
              <a:solidFill>
                <a:schemeClr val="tx1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dirty="0">
              <a:solidFill>
                <a:schemeClr val="tx1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i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it-IT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>
              <a:solidFill>
                <a:schemeClr val="tx1"/>
              </a:solidFill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D7BA6-06C1-487C-8676-9014AAA8B3A8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584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658EF1-96A2-47CD-B5F0-FE74B543DD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ATENE, DAL GOVERNO DEI RE ALLA DEMOCRAZIA</a:t>
            </a:r>
            <a:br>
              <a:rPr lang="it-IT" dirty="0"/>
            </a:b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PISISTRATO E CLISTENE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2C054E1-A34A-4697-9F45-8EC246670D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CORSO DI STORIA 1</a:t>
            </a:r>
          </a:p>
        </p:txBody>
      </p:sp>
    </p:spTree>
    <p:extLst>
      <p:ext uri="{BB962C8B-B14F-4D97-AF65-F5344CB8AC3E}">
        <p14:creationId xmlns:p14="http://schemas.microsoft.com/office/powerpoint/2010/main" val="2716807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AFC04F-5F90-442F-AAA9-CCA379728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Governo: </a:t>
            </a:r>
            <a:r>
              <a:rPr lang="it-IT" dirty="0" err="1"/>
              <a:t>EcclesÌa</a:t>
            </a:r>
            <a:endParaRPr lang="it-IT" dirty="0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69F22A2D-E7B1-4BA4-88C1-6EDDF0FC7E86}"/>
              </a:ext>
            </a:extLst>
          </p:cNvPr>
          <p:cNvSpPr/>
          <p:nvPr/>
        </p:nvSpPr>
        <p:spPr>
          <a:xfrm>
            <a:off x="359229" y="2108130"/>
            <a:ext cx="11246281" cy="849086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ECCLESÌA </a:t>
            </a:r>
          </a:p>
          <a:p>
            <a:pPr algn="ctr"/>
            <a:r>
              <a:rPr lang="it-IT" sz="2400" dirty="0">
                <a:solidFill>
                  <a:schemeClr val="tx1"/>
                </a:solidFill>
              </a:rPr>
              <a:t>cittadini ateniesi divisi in 10 tribù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14A3D03-B6B8-45A4-A88A-3C4ECAAB95B6}"/>
              </a:ext>
            </a:extLst>
          </p:cNvPr>
          <p:cNvSpPr/>
          <p:nvPr/>
        </p:nvSpPr>
        <p:spPr>
          <a:xfrm>
            <a:off x="359229" y="3850821"/>
            <a:ext cx="3086100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Tutti i cittadini </a:t>
            </a:r>
          </a:p>
          <a:p>
            <a:pPr algn="ctr"/>
            <a:r>
              <a:rPr lang="it-IT" sz="2400" dirty="0">
                <a:solidFill>
                  <a:schemeClr val="tx1"/>
                </a:solidFill>
              </a:rPr>
              <a:t>&gt;20 anni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71E5919E-2E29-4AA2-9A65-9601FA0CBAE5}"/>
              </a:ext>
            </a:extLst>
          </p:cNvPr>
          <p:cNvSpPr/>
          <p:nvPr/>
        </p:nvSpPr>
        <p:spPr>
          <a:xfrm>
            <a:off x="4120243" y="3429000"/>
            <a:ext cx="3086100" cy="114300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Organo supremo decisionale</a:t>
            </a:r>
          </a:p>
        </p:txBody>
      </p:sp>
      <p:sp>
        <p:nvSpPr>
          <p:cNvPr id="17" name="Freccia in giù 16">
            <a:extLst>
              <a:ext uri="{FF2B5EF4-FFF2-40B4-BE49-F238E27FC236}">
                <a16:creationId xmlns:a16="http://schemas.microsoft.com/office/drawing/2014/main" id="{C8D4E823-189E-4DDF-B1D4-7D67F4EB2671}"/>
              </a:ext>
            </a:extLst>
          </p:cNvPr>
          <p:cNvSpPr/>
          <p:nvPr/>
        </p:nvSpPr>
        <p:spPr>
          <a:xfrm>
            <a:off x="5437414" y="4572000"/>
            <a:ext cx="440872" cy="471784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in giù 19">
            <a:extLst>
              <a:ext uri="{FF2B5EF4-FFF2-40B4-BE49-F238E27FC236}">
                <a16:creationId xmlns:a16="http://schemas.microsoft.com/office/drawing/2014/main" id="{BABC7752-0CFA-4BCC-A65E-D144C606AED4}"/>
              </a:ext>
            </a:extLst>
          </p:cNvPr>
          <p:cNvSpPr/>
          <p:nvPr/>
        </p:nvSpPr>
        <p:spPr>
          <a:xfrm>
            <a:off x="9476014" y="2957216"/>
            <a:ext cx="440872" cy="471784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2BED9B94-072A-4087-A682-9E7275782695}"/>
              </a:ext>
            </a:extLst>
          </p:cNvPr>
          <p:cNvSpPr/>
          <p:nvPr/>
        </p:nvSpPr>
        <p:spPr>
          <a:xfrm>
            <a:off x="8164286" y="5076442"/>
            <a:ext cx="2955472" cy="11430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isegorìa</a:t>
            </a:r>
            <a:endParaRPr lang="it-I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E75F0880-B8EB-4B31-AE93-67C91ABEA012}"/>
              </a:ext>
            </a:extLst>
          </p:cNvPr>
          <p:cNvSpPr/>
          <p:nvPr/>
        </p:nvSpPr>
        <p:spPr>
          <a:xfrm>
            <a:off x="8164286" y="3459704"/>
            <a:ext cx="3086100" cy="8183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elegge i cittadini</a:t>
            </a:r>
          </a:p>
          <a:p>
            <a:pPr algn="ctr"/>
            <a:r>
              <a:rPr lang="it-IT" sz="2400" dirty="0">
                <a:solidFill>
                  <a:schemeClr val="tx1"/>
                </a:solidFill>
              </a:rPr>
              <a:t>e controlla l’operato</a:t>
            </a:r>
          </a:p>
        </p:txBody>
      </p:sp>
      <p:cxnSp>
        <p:nvCxnSpPr>
          <p:cNvPr id="26" name="Connettore a gomito 25">
            <a:extLst>
              <a:ext uri="{FF2B5EF4-FFF2-40B4-BE49-F238E27FC236}">
                <a16:creationId xmlns:a16="http://schemas.microsoft.com/office/drawing/2014/main" id="{9AA4DB32-AC34-4010-BCD7-4BB9697F118E}"/>
              </a:ext>
            </a:extLst>
          </p:cNvPr>
          <p:cNvCxnSpPr>
            <a:stCxn id="14" idx="3"/>
            <a:endCxn id="21" idx="2"/>
          </p:cNvCxnSpPr>
          <p:nvPr/>
        </p:nvCxnSpPr>
        <p:spPr>
          <a:xfrm>
            <a:off x="3445329" y="4422321"/>
            <a:ext cx="4718957" cy="1225621"/>
          </a:xfrm>
          <a:prstGeom prst="bentConnector3">
            <a:avLst>
              <a:gd name="adj1" fmla="val 7785"/>
            </a:avLst>
          </a:prstGeom>
          <a:ln w="38100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>
            <a:extLst>
              <a:ext uri="{FF2B5EF4-FFF2-40B4-BE49-F238E27FC236}">
                <a16:creationId xmlns:a16="http://schemas.microsoft.com/office/drawing/2014/main" id="{3899A897-CC91-4A76-A476-EBA8E801AC5E}"/>
              </a:ext>
            </a:extLst>
          </p:cNvPr>
          <p:cNvSpPr/>
          <p:nvPr/>
        </p:nvSpPr>
        <p:spPr>
          <a:xfrm>
            <a:off x="4120243" y="5094513"/>
            <a:ext cx="3086100" cy="130628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Discute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Approva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Respinge le leggi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Dichiara guerra</a:t>
            </a:r>
          </a:p>
        </p:txBody>
      </p:sp>
      <p:sp>
        <p:nvSpPr>
          <p:cNvPr id="28" name="Freccia a sinistra 27">
            <a:hlinkClick r:id="rId3" action="ppaction://hlinksldjump"/>
            <a:extLst>
              <a:ext uri="{FF2B5EF4-FFF2-40B4-BE49-F238E27FC236}">
                <a16:creationId xmlns:a16="http://schemas.microsoft.com/office/drawing/2014/main" id="{96AED5C9-43FF-498B-93DE-958B205D7388}"/>
              </a:ext>
            </a:extLst>
          </p:cNvPr>
          <p:cNvSpPr/>
          <p:nvPr/>
        </p:nvSpPr>
        <p:spPr>
          <a:xfrm>
            <a:off x="10205357" y="1224643"/>
            <a:ext cx="1045029" cy="524051"/>
          </a:xfrm>
          <a:prstGeom prst="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Home</a:t>
            </a:r>
          </a:p>
        </p:txBody>
      </p:sp>
      <p:sp>
        <p:nvSpPr>
          <p:cNvPr id="29" name="Freccia in su 28">
            <a:extLst>
              <a:ext uri="{FF2B5EF4-FFF2-40B4-BE49-F238E27FC236}">
                <a16:creationId xmlns:a16="http://schemas.microsoft.com/office/drawing/2014/main" id="{514EA7F6-39A3-40D8-8810-07B554A07861}"/>
              </a:ext>
            </a:extLst>
          </p:cNvPr>
          <p:cNvSpPr/>
          <p:nvPr/>
        </p:nvSpPr>
        <p:spPr>
          <a:xfrm>
            <a:off x="702129" y="2841171"/>
            <a:ext cx="2296885" cy="1059614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sorteggio</a:t>
            </a:r>
          </a:p>
        </p:txBody>
      </p:sp>
      <p:sp>
        <p:nvSpPr>
          <p:cNvPr id="30" name="Onda 2 29">
            <a:extLst>
              <a:ext uri="{FF2B5EF4-FFF2-40B4-BE49-F238E27FC236}">
                <a16:creationId xmlns:a16="http://schemas.microsoft.com/office/drawing/2014/main" id="{722FECD4-FD43-43B2-BD7E-DB40FE796304}"/>
              </a:ext>
            </a:extLst>
          </p:cNvPr>
          <p:cNvSpPr/>
          <p:nvPr/>
        </p:nvSpPr>
        <p:spPr>
          <a:xfrm>
            <a:off x="1045030" y="5291432"/>
            <a:ext cx="1442356" cy="912447"/>
          </a:xfrm>
          <a:prstGeom prst="doubleWav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i="1">
                <a:solidFill>
                  <a:schemeClr val="tx1"/>
                </a:solidFill>
              </a:rPr>
              <a:t>Pritanìa</a:t>
            </a:r>
            <a:endParaRPr lang="it-IT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9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7" grpId="0" animBg="1"/>
      <p:bldP spid="20" grpId="0" animBg="1"/>
      <p:bldP spid="21" grpId="0" animBg="1"/>
      <p:bldP spid="23" grpId="0" animBg="1"/>
      <p:bldP spid="1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ccia in su 23">
            <a:extLst>
              <a:ext uri="{FF2B5EF4-FFF2-40B4-BE49-F238E27FC236}">
                <a16:creationId xmlns:a16="http://schemas.microsoft.com/office/drawing/2014/main" id="{63D89F78-22E5-40B5-B780-99CFBFF5EA7E}"/>
              </a:ext>
            </a:extLst>
          </p:cNvPr>
          <p:cNvSpPr/>
          <p:nvPr/>
        </p:nvSpPr>
        <p:spPr>
          <a:xfrm>
            <a:off x="1387929" y="3560397"/>
            <a:ext cx="887185" cy="2514806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4AFC04F-5F90-442F-AAA9-CCA379728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Governo: </a:t>
            </a:r>
            <a:r>
              <a:rPr lang="it-IT" dirty="0" err="1"/>
              <a:t>bulÈ</a:t>
            </a:r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14A3D03-B6B8-45A4-A88A-3C4ECAAB95B6}"/>
              </a:ext>
            </a:extLst>
          </p:cNvPr>
          <p:cNvSpPr/>
          <p:nvPr/>
        </p:nvSpPr>
        <p:spPr>
          <a:xfrm>
            <a:off x="359229" y="4138726"/>
            <a:ext cx="3086100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500 cittadini sorteggiati da un gruppo di volontari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CF8FB5E1-547A-43C9-921C-E966C7B05763}"/>
              </a:ext>
            </a:extLst>
          </p:cNvPr>
          <p:cNvSpPr/>
          <p:nvPr/>
        </p:nvSpPr>
        <p:spPr>
          <a:xfrm>
            <a:off x="359229" y="5509147"/>
            <a:ext cx="3086100" cy="5660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50 da ogni tribù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7" name="Freccia in giù 16">
            <a:extLst>
              <a:ext uri="{FF2B5EF4-FFF2-40B4-BE49-F238E27FC236}">
                <a16:creationId xmlns:a16="http://schemas.microsoft.com/office/drawing/2014/main" id="{C8D4E823-189E-4DDF-B1D4-7D67F4EB2671}"/>
              </a:ext>
            </a:extLst>
          </p:cNvPr>
          <p:cNvSpPr/>
          <p:nvPr/>
        </p:nvSpPr>
        <p:spPr>
          <a:xfrm>
            <a:off x="6090702" y="5494973"/>
            <a:ext cx="440872" cy="471784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E75F0880-B8EB-4B31-AE93-67C91ABEA012}"/>
              </a:ext>
            </a:extLst>
          </p:cNvPr>
          <p:cNvSpPr/>
          <p:nvPr/>
        </p:nvSpPr>
        <p:spPr>
          <a:xfrm>
            <a:off x="4860472" y="4928916"/>
            <a:ext cx="3086100" cy="5660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BULEUTI</a:t>
            </a:r>
          </a:p>
        </p:txBody>
      </p:sp>
      <p:cxnSp>
        <p:nvCxnSpPr>
          <p:cNvPr id="26" name="Connettore a gomito 25">
            <a:extLst>
              <a:ext uri="{FF2B5EF4-FFF2-40B4-BE49-F238E27FC236}">
                <a16:creationId xmlns:a16="http://schemas.microsoft.com/office/drawing/2014/main" id="{9AA4DB32-AC34-4010-BCD7-4BB9697F118E}"/>
              </a:ext>
            </a:extLst>
          </p:cNvPr>
          <p:cNvCxnSpPr>
            <a:cxnSpLocks/>
            <a:stCxn id="14" idx="3"/>
            <a:endCxn id="23" idx="1"/>
          </p:cNvCxnSpPr>
          <p:nvPr/>
        </p:nvCxnSpPr>
        <p:spPr>
          <a:xfrm>
            <a:off x="3445329" y="4710226"/>
            <a:ext cx="1415143" cy="501719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>
            <a:extLst>
              <a:ext uri="{FF2B5EF4-FFF2-40B4-BE49-F238E27FC236}">
                <a16:creationId xmlns:a16="http://schemas.microsoft.com/office/drawing/2014/main" id="{3899A897-CC91-4A76-A476-EBA8E801AC5E}"/>
              </a:ext>
            </a:extLst>
          </p:cNvPr>
          <p:cNvSpPr/>
          <p:nvPr/>
        </p:nvSpPr>
        <p:spPr>
          <a:xfrm>
            <a:off x="3894364" y="2153417"/>
            <a:ext cx="4269922" cy="1306287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Ordine del giorno dell’assemblea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Controlla operato magistrati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Verifica i conti dello stato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Tiene i rapporti con l’estero</a:t>
            </a:r>
          </a:p>
        </p:txBody>
      </p:sp>
      <p:sp>
        <p:nvSpPr>
          <p:cNvPr id="28" name="Freccia a sinistra 27">
            <a:hlinkClick r:id="rId3" action="ppaction://hlinksldjump"/>
            <a:extLst>
              <a:ext uri="{FF2B5EF4-FFF2-40B4-BE49-F238E27FC236}">
                <a16:creationId xmlns:a16="http://schemas.microsoft.com/office/drawing/2014/main" id="{96AED5C9-43FF-498B-93DE-958B205D7388}"/>
              </a:ext>
            </a:extLst>
          </p:cNvPr>
          <p:cNvSpPr/>
          <p:nvPr/>
        </p:nvSpPr>
        <p:spPr>
          <a:xfrm>
            <a:off x="10205357" y="1224643"/>
            <a:ext cx="1045029" cy="524051"/>
          </a:xfrm>
          <a:prstGeom prst="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Home</a:t>
            </a: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11D4043C-917D-44E2-9053-8C6B15805C92}"/>
              </a:ext>
            </a:extLst>
          </p:cNvPr>
          <p:cNvSpPr/>
          <p:nvPr/>
        </p:nvSpPr>
        <p:spPr>
          <a:xfrm>
            <a:off x="350468" y="1962554"/>
            <a:ext cx="3000208" cy="1597843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BULÈ</a:t>
            </a:r>
            <a:r>
              <a:rPr lang="ja-JP" alt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altLang="ja-JP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altLang="ja-JP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Consiglio dei 500</a:t>
            </a:r>
            <a:endParaRPr lang="it-IT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2948E09C-F6CD-440B-A7FD-8936A086FD10}"/>
              </a:ext>
            </a:extLst>
          </p:cNvPr>
          <p:cNvSpPr/>
          <p:nvPr/>
        </p:nvSpPr>
        <p:spPr>
          <a:xfrm>
            <a:off x="4860472" y="5966757"/>
            <a:ext cx="3086100" cy="5660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i="1" dirty="0">
                <a:solidFill>
                  <a:schemeClr val="tx1"/>
                </a:solidFill>
              </a:rPr>
              <a:t>50 Pritani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D0F7C523-E9F8-4D28-B3D1-7C61C2B675DD}"/>
              </a:ext>
            </a:extLst>
          </p:cNvPr>
          <p:cNvSpPr/>
          <p:nvPr/>
        </p:nvSpPr>
        <p:spPr>
          <a:xfrm>
            <a:off x="8841324" y="2356857"/>
            <a:ext cx="3000208" cy="1597843"/>
          </a:xfrm>
          <a:prstGeom prst="roundRect">
            <a:avLst/>
          </a:prstGeom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u="sng" dirty="0"/>
              <a:t>Ad Atene </a:t>
            </a:r>
          </a:p>
          <a:p>
            <a:r>
              <a:rPr lang="it-IT" sz="2000" dirty="0"/>
              <a:t>70 magistrature circa</a:t>
            </a:r>
          </a:p>
          <a:p>
            <a:r>
              <a:rPr lang="it-IT" sz="2000" dirty="0"/>
              <a:t>Impiegano circa 700 cittadini ogni anno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0E8C49C-348C-446C-B8B0-E189384675B3}"/>
              </a:ext>
            </a:extLst>
          </p:cNvPr>
          <p:cNvSpPr/>
          <p:nvPr/>
        </p:nvSpPr>
        <p:spPr>
          <a:xfrm>
            <a:off x="8841324" y="4201728"/>
            <a:ext cx="3000208" cy="1189673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Aperte a tutti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Annuali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Non ripetibili e assegnate con sorteggio</a:t>
            </a:r>
          </a:p>
        </p:txBody>
      </p:sp>
    </p:spTree>
    <p:extLst>
      <p:ext uri="{BB962C8B-B14F-4D97-AF65-F5344CB8AC3E}">
        <p14:creationId xmlns:p14="http://schemas.microsoft.com/office/powerpoint/2010/main" val="238133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 animBg="1"/>
      <p:bldP spid="17" grpId="0" animBg="1"/>
      <p:bldP spid="23" grpId="0" animBg="1"/>
      <p:bldP spid="18" grpId="0" animBg="1"/>
      <p:bldP spid="19" grpId="0" animBg="1"/>
      <p:bldP spid="22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ccia in su 23">
            <a:extLst>
              <a:ext uri="{FF2B5EF4-FFF2-40B4-BE49-F238E27FC236}">
                <a16:creationId xmlns:a16="http://schemas.microsoft.com/office/drawing/2014/main" id="{63D89F78-22E5-40B5-B780-99CFBFF5EA7E}"/>
              </a:ext>
            </a:extLst>
          </p:cNvPr>
          <p:cNvSpPr/>
          <p:nvPr/>
        </p:nvSpPr>
        <p:spPr>
          <a:xfrm>
            <a:off x="1387929" y="3560397"/>
            <a:ext cx="887185" cy="2514806"/>
          </a:xfrm>
          <a:prstGeom prst="up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4AFC04F-5F90-442F-AAA9-CCA379728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Governo: arconti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14A3D03-B6B8-45A4-A88A-3C4ECAAB95B6}"/>
              </a:ext>
            </a:extLst>
          </p:cNvPr>
          <p:cNvSpPr/>
          <p:nvPr/>
        </p:nvSpPr>
        <p:spPr>
          <a:xfrm>
            <a:off x="359229" y="4392228"/>
            <a:ext cx="3086100" cy="79019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1 per ogni tribù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CF8FB5E1-547A-43C9-921C-E966C7B05763}"/>
              </a:ext>
            </a:extLst>
          </p:cNvPr>
          <p:cNvSpPr/>
          <p:nvPr/>
        </p:nvSpPr>
        <p:spPr>
          <a:xfrm>
            <a:off x="359229" y="5509147"/>
            <a:ext cx="3086100" cy="566057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(solo tra i più ricchi* fino al V sec)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28" name="Freccia a sinistra 27">
            <a:hlinkClick r:id="rId3" action="ppaction://hlinksldjump"/>
            <a:extLst>
              <a:ext uri="{FF2B5EF4-FFF2-40B4-BE49-F238E27FC236}">
                <a16:creationId xmlns:a16="http://schemas.microsoft.com/office/drawing/2014/main" id="{96AED5C9-43FF-498B-93DE-958B205D7388}"/>
              </a:ext>
            </a:extLst>
          </p:cNvPr>
          <p:cNvSpPr/>
          <p:nvPr/>
        </p:nvSpPr>
        <p:spPr>
          <a:xfrm>
            <a:off x="10205357" y="1224643"/>
            <a:ext cx="1045029" cy="524051"/>
          </a:xfrm>
          <a:prstGeom prst="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Home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A95463D0-B591-4D98-AEFB-B9CAAEA91E0E}"/>
              </a:ext>
            </a:extLst>
          </p:cNvPr>
          <p:cNvSpPr/>
          <p:nvPr/>
        </p:nvSpPr>
        <p:spPr>
          <a:xfrm>
            <a:off x="500831" y="2145026"/>
            <a:ext cx="3000208" cy="1345589"/>
          </a:xfrm>
          <a:prstGeom prst="ellipse">
            <a:avLst/>
          </a:prstGeom>
          <a:solidFill>
            <a:schemeClr val="accent1">
              <a:lumMod val="10000"/>
              <a:lumOff val="90000"/>
            </a:schemeClr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ARCONTI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AE7318F-F24D-40BD-BE3D-89ECF7A25498}"/>
              </a:ext>
            </a:extLst>
          </p:cNvPr>
          <p:cNvSpPr/>
          <p:nvPr/>
        </p:nvSpPr>
        <p:spPr>
          <a:xfrm>
            <a:off x="1184243" y="2993028"/>
            <a:ext cx="2048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/>
              <a:t>9 + 1 SEGRETARIO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Freccia in su 28">
            <a:extLst>
              <a:ext uri="{FF2B5EF4-FFF2-40B4-BE49-F238E27FC236}">
                <a16:creationId xmlns:a16="http://schemas.microsoft.com/office/drawing/2014/main" id="{5A872604-DFB9-4ACC-848B-9BCDE675EFFB}"/>
              </a:ext>
            </a:extLst>
          </p:cNvPr>
          <p:cNvSpPr/>
          <p:nvPr/>
        </p:nvSpPr>
        <p:spPr>
          <a:xfrm>
            <a:off x="813182" y="6101946"/>
            <a:ext cx="2036677" cy="620486"/>
          </a:xfrm>
          <a:prstGeom prst="up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elezione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C6964AD-7397-4B6F-8200-B10887EE8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6366" y="2107371"/>
            <a:ext cx="6169193" cy="4615061"/>
          </a:xfrm>
          <a:prstGeom prst="rect">
            <a:avLst/>
          </a:prstGeom>
        </p:spPr>
      </p:pic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F138B2D1-6368-49CA-8A6F-0924BAED58F2}"/>
              </a:ext>
            </a:extLst>
          </p:cNvPr>
          <p:cNvSpPr/>
          <p:nvPr/>
        </p:nvSpPr>
        <p:spPr>
          <a:xfrm>
            <a:off x="3688701" y="2076667"/>
            <a:ext cx="3298371" cy="98833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Tribunale poi specializzato per giudicare i delitti</a:t>
            </a:r>
            <a:endParaRPr lang="it-IT" sz="2000" dirty="0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AD61DFEB-6EF3-4CA5-AAEF-2B0FD909DAB6}"/>
              </a:ext>
            </a:extLst>
          </p:cNvPr>
          <p:cNvSpPr/>
          <p:nvPr/>
        </p:nvSpPr>
        <p:spPr>
          <a:xfrm>
            <a:off x="3745967" y="3122132"/>
            <a:ext cx="2405743" cy="1029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Areopago</a:t>
            </a:r>
          </a:p>
        </p:txBody>
      </p:sp>
    </p:spTree>
    <p:extLst>
      <p:ext uri="{BB962C8B-B14F-4D97-AF65-F5344CB8AC3E}">
        <p14:creationId xmlns:p14="http://schemas.microsoft.com/office/powerpoint/2010/main" val="154587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 animBg="1"/>
      <p:bldP spid="15" grpId="0" animBg="1"/>
      <p:bldP spid="5" grpId="0"/>
      <p:bldP spid="29" grpId="0" animBg="1"/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AFC04F-5F90-442F-AAA9-CCA379728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Governo: strateghi</a:t>
            </a:r>
          </a:p>
        </p:txBody>
      </p:sp>
      <p:sp>
        <p:nvSpPr>
          <p:cNvPr id="28" name="Freccia a sinistra 27">
            <a:hlinkClick r:id="rId3" action="ppaction://hlinksldjump"/>
            <a:extLst>
              <a:ext uri="{FF2B5EF4-FFF2-40B4-BE49-F238E27FC236}">
                <a16:creationId xmlns:a16="http://schemas.microsoft.com/office/drawing/2014/main" id="{96AED5C9-43FF-498B-93DE-958B205D7388}"/>
              </a:ext>
            </a:extLst>
          </p:cNvPr>
          <p:cNvSpPr/>
          <p:nvPr/>
        </p:nvSpPr>
        <p:spPr>
          <a:xfrm>
            <a:off x="10205357" y="1224643"/>
            <a:ext cx="1045029" cy="524051"/>
          </a:xfrm>
          <a:prstGeom prst="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Home</a:t>
            </a:r>
          </a:p>
        </p:txBody>
      </p:sp>
      <p:sp>
        <p:nvSpPr>
          <p:cNvPr id="20" name="Freccia in su 19">
            <a:extLst>
              <a:ext uri="{FF2B5EF4-FFF2-40B4-BE49-F238E27FC236}">
                <a16:creationId xmlns:a16="http://schemas.microsoft.com/office/drawing/2014/main" id="{C033946D-EAEA-4487-9CD6-960F0731FD06}"/>
              </a:ext>
            </a:extLst>
          </p:cNvPr>
          <p:cNvSpPr/>
          <p:nvPr/>
        </p:nvSpPr>
        <p:spPr>
          <a:xfrm>
            <a:off x="2650672" y="3495083"/>
            <a:ext cx="887185" cy="2514806"/>
          </a:xfrm>
          <a:prstGeom prst="up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3C9E12B0-F41B-4221-B6C1-E992E396CC48}"/>
              </a:ext>
            </a:extLst>
          </p:cNvPr>
          <p:cNvSpPr/>
          <p:nvPr/>
        </p:nvSpPr>
        <p:spPr>
          <a:xfrm>
            <a:off x="1621972" y="4326914"/>
            <a:ext cx="3086100" cy="79019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1 per ogni tribù</a:t>
            </a: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DDA4A94E-E7E1-4F34-B6F8-7E4366C6B6A8}"/>
              </a:ext>
            </a:extLst>
          </p:cNvPr>
          <p:cNvSpPr/>
          <p:nvPr/>
        </p:nvSpPr>
        <p:spPr>
          <a:xfrm>
            <a:off x="1594160" y="2083411"/>
            <a:ext cx="3000208" cy="1345589"/>
          </a:xfrm>
          <a:prstGeom prst="ellipse">
            <a:avLst/>
          </a:prstGeom>
          <a:solidFill>
            <a:schemeClr val="accent1">
              <a:lumMod val="10000"/>
              <a:lumOff val="90000"/>
            </a:schemeClr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strateghi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5ADDA09F-A669-42C9-A36F-506AE2B0A680}"/>
              </a:ext>
            </a:extLst>
          </p:cNvPr>
          <p:cNvSpPr/>
          <p:nvPr/>
        </p:nvSpPr>
        <p:spPr>
          <a:xfrm>
            <a:off x="1551214" y="5553840"/>
            <a:ext cx="3086100" cy="79019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u="sng" dirty="0">
                <a:solidFill>
                  <a:schemeClr val="tx1"/>
                </a:solidFill>
              </a:rPr>
              <a:t>Eletti</a:t>
            </a:r>
            <a:r>
              <a:rPr lang="it-IT" dirty="0">
                <a:solidFill>
                  <a:schemeClr val="tx1"/>
                </a:solidFill>
              </a:rPr>
              <a:t> perché erano necessarie competenze particolari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A78B057-BB99-4CFE-AA73-FE22FC1F0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853" y="2083411"/>
            <a:ext cx="6096000" cy="3752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7117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5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CA4469-2BCC-424A-92DA-0B5E99C45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Governo:  eliea</a:t>
            </a:r>
          </a:p>
        </p:txBody>
      </p:sp>
      <p:sp>
        <p:nvSpPr>
          <p:cNvPr id="3" name="Freccia in su 2">
            <a:extLst>
              <a:ext uri="{FF2B5EF4-FFF2-40B4-BE49-F238E27FC236}">
                <a16:creationId xmlns:a16="http://schemas.microsoft.com/office/drawing/2014/main" id="{20B49173-DE47-40EF-BD82-3D7865EE037B}"/>
              </a:ext>
            </a:extLst>
          </p:cNvPr>
          <p:cNvSpPr/>
          <p:nvPr/>
        </p:nvSpPr>
        <p:spPr>
          <a:xfrm>
            <a:off x="575894" y="3412670"/>
            <a:ext cx="2296885" cy="620486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sorteggio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45C6E15A-053B-4942-81FF-AB171C400462}"/>
              </a:ext>
            </a:extLst>
          </p:cNvPr>
          <p:cNvSpPr/>
          <p:nvPr/>
        </p:nvSpPr>
        <p:spPr>
          <a:xfrm>
            <a:off x="825506" y="2322057"/>
            <a:ext cx="1820012" cy="988332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ELIEA</a:t>
            </a:r>
          </a:p>
        </p:txBody>
      </p:sp>
      <p:sp>
        <p:nvSpPr>
          <p:cNvPr id="5" name="Callout: linea 4">
            <a:extLst>
              <a:ext uri="{FF2B5EF4-FFF2-40B4-BE49-F238E27FC236}">
                <a16:creationId xmlns:a16="http://schemas.microsoft.com/office/drawing/2014/main" id="{8A0670CC-D9B0-43CA-8D3E-7ADCCD95D306}"/>
              </a:ext>
            </a:extLst>
          </p:cNvPr>
          <p:cNvSpPr/>
          <p:nvPr/>
        </p:nvSpPr>
        <p:spPr>
          <a:xfrm>
            <a:off x="3516086" y="2354714"/>
            <a:ext cx="2940192" cy="649744"/>
          </a:xfrm>
          <a:prstGeom prst="borderCallout1">
            <a:avLst>
              <a:gd name="adj1" fmla="val 41368"/>
              <a:gd name="adj2" fmla="val 553"/>
              <a:gd name="adj3" fmla="val 70600"/>
              <a:gd name="adj4" fmla="val -300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Tribunale popolare </a:t>
            </a:r>
          </a:p>
          <a:p>
            <a:pPr algn="ctr"/>
            <a:r>
              <a:rPr lang="it-IT" dirty="0"/>
              <a:t>200/500 membri</a:t>
            </a:r>
          </a:p>
        </p:txBody>
      </p:sp>
      <p:sp>
        <p:nvSpPr>
          <p:cNvPr id="6" name="Callout: linea 5">
            <a:extLst>
              <a:ext uri="{FF2B5EF4-FFF2-40B4-BE49-F238E27FC236}">
                <a16:creationId xmlns:a16="http://schemas.microsoft.com/office/drawing/2014/main" id="{A0F92074-9D62-4C08-9FB2-D3E70EFE8B1F}"/>
              </a:ext>
            </a:extLst>
          </p:cNvPr>
          <p:cNvSpPr/>
          <p:nvPr/>
        </p:nvSpPr>
        <p:spPr>
          <a:xfrm>
            <a:off x="4102242" y="4535503"/>
            <a:ext cx="2493877" cy="649744"/>
          </a:xfrm>
          <a:prstGeom prst="borderCallout1">
            <a:avLst>
              <a:gd name="adj1" fmla="val -1355"/>
              <a:gd name="adj2" fmla="val 49424"/>
              <a:gd name="adj3" fmla="val -241022"/>
              <a:gd name="adj4" fmla="val -59941"/>
            </a:avLst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GIUDICI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Semplici cittadini</a:t>
            </a:r>
          </a:p>
        </p:txBody>
      </p:sp>
      <p:sp>
        <p:nvSpPr>
          <p:cNvPr id="8" name="Callout: freccia a sinistra 7">
            <a:extLst>
              <a:ext uri="{FF2B5EF4-FFF2-40B4-BE49-F238E27FC236}">
                <a16:creationId xmlns:a16="http://schemas.microsoft.com/office/drawing/2014/main" id="{498E67E8-667A-49F3-A80C-18C0B99E5D77}"/>
              </a:ext>
            </a:extLst>
          </p:cNvPr>
          <p:cNvSpPr/>
          <p:nvPr/>
        </p:nvSpPr>
        <p:spPr>
          <a:xfrm flipH="1">
            <a:off x="575894" y="4280711"/>
            <a:ext cx="3526349" cy="115932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1699"/>
            </a:avLst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Cittadinanza ateniese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Età minima 30 anni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Assenza di debiti</a:t>
            </a:r>
          </a:p>
        </p:txBody>
      </p:sp>
      <p:sp>
        <p:nvSpPr>
          <p:cNvPr id="9" name="Onda 2 8">
            <a:extLst>
              <a:ext uri="{FF2B5EF4-FFF2-40B4-BE49-F238E27FC236}">
                <a16:creationId xmlns:a16="http://schemas.microsoft.com/office/drawing/2014/main" id="{59A0E817-8C9E-4643-86A0-9E9C20461298}"/>
              </a:ext>
            </a:extLst>
          </p:cNvPr>
          <p:cNvSpPr/>
          <p:nvPr/>
        </p:nvSpPr>
        <p:spPr>
          <a:xfrm>
            <a:off x="9733167" y="5102084"/>
            <a:ext cx="1872343" cy="1350685"/>
          </a:xfrm>
          <a:prstGeom prst="doubleWav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NO</a:t>
            </a:r>
          </a:p>
          <a:p>
            <a:pPr algn="ctr"/>
            <a:r>
              <a:rPr lang="it-IT" dirty="0"/>
              <a:t>pubblici ministeri </a:t>
            </a:r>
          </a:p>
          <a:p>
            <a:pPr algn="ctr"/>
            <a:r>
              <a:rPr lang="it-IT" dirty="0"/>
              <a:t>avvocati</a:t>
            </a:r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3FFCD567-5699-4F11-AFAF-EE8826BC703A}"/>
              </a:ext>
            </a:extLst>
          </p:cNvPr>
          <p:cNvSpPr/>
          <p:nvPr/>
        </p:nvSpPr>
        <p:spPr>
          <a:xfrm>
            <a:off x="6456278" y="2402806"/>
            <a:ext cx="342900" cy="5027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2A8DB7C5-8EDA-43AC-81A3-FF9337C3B0A0}"/>
              </a:ext>
            </a:extLst>
          </p:cNvPr>
          <p:cNvSpPr/>
          <p:nvPr/>
        </p:nvSpPr>
        <p:spPr>
          <a:xfrm>
            <a:off x="6799178" y="2138415"/>
            <a:ext cx="2669099" cy="988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VERDETTO inappellabile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4D7CA5EC-9C83-4BA9-A5DD-18752800FCD9}"/>
              </a:ext>
            </a:extLst>
          </p:cNvPr>
          <p:cNvSpPr/>
          <p:nvPr/>
        </p:nvSpPr>
        <p:spPr>
          <a:xfrm>
            <a:off x="6587331" y="5472038"/>
            <a:ext cx="2971800" cy="64974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dirty="0"/>
              <a:t>LOGOGRAFI</a:t>
            </a:r>
            <a:r>
              <a:rPr lang="it-IT" dirty="0"/>
              <a:t>: </a:t>
            </a:r>
          </a:p>
          <a:p>
            <a:pPr algn="ctr"/>
            <a:r>
              <a:rPr lang="it-IT" dirty="0"/>
              <a:t>scrittori delle arringhe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BC95CD0A-88C2-4524-965A-54ECB917DC43}"/>
              </a:ext>
            </a:extLst>
          </p:cNvPr>
          <p:cNvSpPr/>
          <p:nvPr/>
        </p:nvSpPr>
        <p:spPr>
          <a:xfrm>
            <a:off x="5151041" y="3504586"/>
            <a:ext cx="2971800" cy="64974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Poteri di controllo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E93D64A4-B061-49AE-98E8-31948B179124}"/>
              </a:ext>
            </a:extLst>
          </p:cNvPr>
          <p:cNvCxnSpPr>
            <a:endCxn id="13" idx="1"/>
          </p:cNvCxnSpPr>
          <p:nvPr/>
        </p:nvCxnSpPr>
        <p:spPr>
          <a:xfrm>
            <a:off x="2645518" y="2816223"/>
            <a:ext cx="2505523" cy="10132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ccia a sinistra 15">
            <a:hlinkClick r:id="rId3" action="ppaction://hlinksldjump"/>
            <a:extLst>
              <a:ext uri="{FF2B5EF4-FFF2-40B4-BE49-F238E27FC236}">
                <a16:creationId xmlns:a16="http://schemas.microsoft.com/office/drawing/2014/main" id="{30B46817-D395-44FE-95CE-54C2E1E358F0}"/>
              </a:ext>
            </a:extLst>
          </p:cNvPr>
          <p:cNvSpPr/>
          <p:nvPr/>
        </p:nvSpPr>
        <p:spPr>
          <a:xfrm>
            <a:off x="10205357" y="1224643"/>
            <a:ext cx="1045029" cy="524051"/>
          </a:xfrm>
          <a:prstGeom prst="lef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53781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ABD3CB8-F980-4EFD-859A-26D572D34B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22634" t="27371" r="17099" b="8074"/>
          <a:stretch/>
        </p:blipFill>
        <p:spPr>
          <a:xfrm>
            <a:off x="-164654" y="0"/>
            <a:ext cx="12476397" cy="6858000"/>
          </a:xfrm>
          <a:prstGeom prst="rect">
            <a:avLst/>
          </a:prstGeom>
        </p:spPr>
      </p:pic>
      <p:sp>
        <p:nvSpPr>
          <p:cNvPr id="4" name="Elaborazione 3">
            <a:extLst>
              <a:ext uri="{FF2B5EF4-FFF2-40B4-BE49-F238E27FC236}">
                <a16:creationId xmlns:a16="http://schemas.microsoft.com/office/drawing/2014/main" id="{DFE83A05-D840-4E80-95FF-DA6473B02207}"/>
              </a:ext>
            </a:extLst>
          </p:cNvPr>
          <p:cNvSpPr/>
          <p:nvPr/>
        </p:nvSpPr>
        <p:spPr>
          <a:xfrm>
            <a:off x="7358744" y="1505184"/>
            <a:ext cx="2160814" cy="1055914"/>
          </a:xfrm>
          <a:prstGeom prst="flowChartProcess">
            <a:avLst/>
          </a:prstGeom>
          <a:solidFill>
            <a:srgbClr val="F8E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7A793DE-FB7A-465E-B0C2-FF7D7DBEA195}"/>
              </a:ext>
            </a:extLst>
          </p:cNvPr>
          <p:cNvSpPr txBox="1"/>
          <p:nvPr/>
        </p:nvSpPr>
        <p:spPr>
          <a:xfrm>
            <a:off x="7511143" y="4882243"/>
            <a:ext cx="186145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Presidenza a rotazione a ciascuna delle tribù per 1/10 dell’anno</a:t>
            </a:r>
          </a:p>
        </p:txBody>
      </p:sp>
      <p:sp>
        <p:nvSpPr>
          <p:cNvPr id="6" name="Elaborazione 5">
            <a:extLst>
              <a:ext uri="{FF2B5EF4-FFF2-40B4-BE49-F238E27FC236}">
                <a16:creationId xmlns:a16="http://schemas.microsoft.com/office/drawing/2014/main" id="{8735A851-86E7-4613-A175-E75D8B8B28DD}"/>
              </a:ext>
            </a:extLst>
          </p:cNvPr>
          <p:cNvSpPr/>
          <p:nvPr/>
        </p:nvSpPr>
        <p:spPr>
          <a:xfrm>
            <a:off x="7358744" y="4824859"/>
            <a:ext cx="2160814" cy="1379997"/>
          </a:xfrm>
          <a:prstGeom prst="flowChartProcess">
            <a:avLst/>
          </a:prstGeom>
          <a:solidFill>
            <a:srgbClr val="F8E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Elaborazione 2">
            <a:extLst>
              <a:ext uri="{FF2B5EF4-FFF2-40B4-BE49-F238E27FC236}">
                <a16:creationId xmlns:a16="http://schemas.microsoft.com/office/drawing/2014/main" id="{14F553B9-0A57-481E-88B9-5010E15621CA}"/>
              </a:ext>
            </a:extLst>
          </p:cNvPr>
          <p:cNvSpPr/>
          <p:nvPr/>
        </p:nvSpPr>
        <p:spPr>
          <a:xfrm>
            <a:off x="7511143" y="3064095"/>
            <a:ext cx="1861457" cy="1632857"/>
          </a:xfrm>
          <a:prstGeom prst="flowChartProcess">
            <a:avLst/>
          </a:prstGeom>
          <a:solidFill>
            <a:srgbClr val="F8E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Elaborazione 6">
            <a:extLst>
              <a:ext uri="{FF2B5EF4-FFF2-40B4-BE49-F238E27FC236}">
                <a16:creationId xmlns:a16="http://schemas.microsoft.com/office/drawing/2014/main" id="{409ACDAE-B336-4EA7-93ED-DA7F712A5E40}"/>
              </a:ext>
            </a:extLst>
          </p:cNvPr>
          <p:cNvSpPr/>
          <p:nvPr/>
        </p:nvSpPr>
        <p:spPr>
          <a:xfrm>
            <a:off x="9829801" y="439979"/>
            <a:ext cx="2160814" cy="1055914"/>
          </a:xfrm>
          <a:prstGeom prst="flowChartProcess">
            <a:avLst/>
          </a:prstGeom>
          <a:solidFill>
            <a:srgbClr val="F8E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Elaborazione 7">
            <a:extLst>
              <a:ext uri="{FF2B5EF4-FFF2-40B4-BE49-F238E27FC236}">
                <a16:creationId xmlns:a16="http://schemas.microsoft.com/office/drawing/2014/main" id="{8955BEB4-BC50-4810-BA8D-EA7392C5B2FB}"/>
              </a:ext>
            </a:extLst>
          </p:cNvPr>
          <p:cNvSpPr/>
          <p:nvPr/>
        </p:nvSpPr>
        <p:spPr>
          <a:xfrm>
            <a:off x="9848852" y="1505184"/>
            <a:ext cx="2160814" cy="666516"/>
          </a:xfrm>
          <a:prstGeom prst="flowChartProcess">
            <a:avLst/>
          </a:prstGeom>
          <a:solidFill>
            <a:srgbClr val="F8E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Elaborazione 8">
            <a:extLst>
              <a:ext uri="{FF2B5EF4-FFF2-40B4-BE49-F238E27FC236}">
                <a16:creationId xmlns:a16="http://schemas.microsoft.com/office/drawing/2014/main" id="{CEC1266C-18EB-4334-B99C-7C85E9311607}"/>
              </a:ext>
            </a:extLst>
          </p:cNvPr>
          <p:cNvSpPr/>
          <p:nvPr/>
        </p:nvSpPr>
        <p:spPr>
          <a:xfrm>
            <a:off x="9829801" y="2561098"/>
            <a:ext cx="2160814" cy="867902"/>
          </a:xfrm>
          <a:prstGeom prst="flowChartProcess">
            <a:avLst/>
          </a:prstGeom>
          <a:solidFill>
            <a:srgbClr val="F8E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Elaborazione 9">
            <a:extLst>
              <a:ext uri="{FF2B5EF4-FFF2-40B4-BE49-F238E27FC236}">
                <a16:creationId xmlns:a16="http://schemas.microsoft.com/office/drawing/2014/main" id="{72010251-39FB-4118-8E8C-30C2159A25CF}"/>
              </a:ext>
            </a:extLst>
          </p:cNvPr>
          <p:cNvSpPr/>
          <p:nvPr/>
        </p:nvSpPr>
        <p:spPr>
          <a:xfrm>
            <a:off x="9848852" y="3818398"/>
            <a:ext cx="2160814" cy="867902"/>
          </a:xfrm>
          <a:prstGeom prst="flowChartProcess">
            <a:avLst/>
          </a:prstGeom>
          <a:solidFill>
            <a:srgbClr val="F8E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Elaborazione 10">
            <a:extLst>
              <a:ext uri="{FF2B5EF4-FFF2-40B4-BE49-F238E27FC236}">
                <a16:creationId xmlns:a16="http://schemas.microsoft.com/office/drawing/2014/main" id="{94CCB9DA-98EB-430C-B2B2-9978DDF0E082}"/>
              </a:ext>
            </a:extLst>
          </p:cNvPr>
          <p:cNvSpPr/>
          <p:nvPr/>
        </p:nvSpPr>
        <p:spPr>
          <a:xfrm>
            <a:off x="9848852" y="5899047"/>
            <a:ext cx="2160814" cy="867902"/>
          </a:xfrm>
          <a:prstGeom prst="flowChartProcess">
            <a:avLst/>
          </a:prstGeom>
          <a:solidFill>
            <a:srgbClr val="F8E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DE4B3F8-102B-44B5-94E0-5DF49B534D02}"/>
              </a:ext>
            </a:extLst>
          </p:cNvPr>
          <p:cNvSpPr/>
          <p:nvPr/>
        </p:nvSpPr>
        <p:spPr>
          <a:xfrm>
            <a:off x="342900" y="1505184"/>
            <a:ext cx="2596243" cy="813473"/>
          </a:xfrm>
          <a:prstGeom prst="rect">
            <a:avLst/>
          </a:prstGeom>
          <a:solidFill>
            <a:srgbClr val="F8E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470D914-D7F5-460B-8904-9FC76812397E}"/>
              </a:ext>
            </a:extLst>
          </p:cNvPr>
          <p:cNvSpPr/>
          <p:nvPr/>
        </p:nvSpPr>
        <p:spPr>
          <a:xfrm>
            <a:off x="342900" y="3438876"/>
            <a:ext cx="2596243" cy="1065089"/>
          </a:xfrm>
          <a:prstGeom prst="rect">
            <a:avLst/>
          </a:prstGeom>
          <a:solidFill>
            <a:srgbClr val="F8E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D6917BB-601B-4045-BAD6-3723DCD32B63}"/>
              </a:ext>
            </a:extLst>
          </p:cNvPr>
          <p:cNvSpPr/>
          <p:nvPr/>
        </p:nvSpPr>
        <p:spPr>
          <a:xfrm>
            <a:off x="342900" y="4656365"/>
            <a:ext cx="2596243" cy="1065089"/>
          </a:xfrm>
          <a:prstGeom prst="rect">
            <a:avLst/>
          </a:prstGeom>
          <a:solidFill>
            <a:srgbClr val="F8E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2EA37144-A222-48C8-9FEF-37143826CEFC}"/>
              </a:ext>
            </a:extLst>
          </p:cNvPr>
          <p:cNvSpPr/>
          <p:nvPr/>
        </p:nvSpPr>
        <p:spPr>
          <a:xfrm>
            <a:off x="342900" y="5740970"/>
            <a:ext cx="2596243" cy="1065089"/>
          </a:xfrm>
          <a:prstGeom prst="rect">
            <a:avLst/>
          </a:prstGeom>
          <a:solidFill>
            <a:srgbClr val="F8E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40D01D1B-5CD0-47B6-B693-E5F6A859C293}"/>
              </a:ext>
            </a:extLst>
          </p:cNvPr>
          <p:cNvSpPr/>
          <p:nvPr/>
        </p:nvSpPr>
        <p:spPr>
          <a:xfrm>
            <a:off x="3751497" y="1639155"/>
            <a:ext cx="2090051" cy="1065089"/>
          </a:xfrm>
          <a:prstGeom prst="rect">
            <a:avLst/>
          </a:prstGeom>
          <a:solidFill>
            <a:srgbClr val="F8E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ECA3C381-82A7-45F4-A838-18CF28857E24}"/>
              </a:ext>
            </a:extLst>
          </p:cNvPr>
          <p:cNvSpPr/>
          <p:nvPr/>
        </p:nvSpPr>
        <p:spPr>
          <a:xfrm>
            <a:off x="3575958" y="3347978"/>
            <a:ext cx="2265590" cy="1308387"/>
          </a:xfrm>
          <a:prstGeom prst="rect">
            <a:avLst/>
          </a:prstGeom>
          <a:solidFill>
            <a:srgbClr val="F8E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84402803-AF22-4A7A-B364-97428BB8E331}"/>
              </a:ext>
            </a:extLst>
          </p:cNvPr>
          <p:cNvSpPr/>
          <p:nvPr/>
        </p:nvSpPr>
        <p:spPr>
          <a:xfrm>
            <a:off x="3575958" y="4657374"/>
            <a:ext cx="2265590" cy="1308387"/>
          </a:xfrm>
          <a:prstGeom prst="rect">
            <a:avLst/>
          </a:prstGeom>
          <a:solidFill>
            <a:srgbClr val="F8E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058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ABD3CB8-F980-4EFD-859A-26D572D34B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22634" t="27371" r="17099" b="8074"/>
          <a:stretch/>
        </p:blipFill>
        <p:spPr>
          <a:xfrm>
            <a:off x="-164654" y="0"/>
            <a:ext cx="12476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30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88319DAD-54E8-414E-96B3-3572ECBEF8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94" r="2" b="2"/>
          <a:stretch/>
        </p:blipFill>
        <p:spPr>
          <a:xfrm>
            <a:off x="8051799" y="1871133"/>
            <a:ext cx="3683001" cy="450426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8D6E3A8-4ED2-4BD1-B193-EFD787ABC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it-IT" dirty="0"/>
              <a:t>Ostracismo </a:t>
            </a:r>
            <a:r>
              <a:rPr lang="it-IT" i="1" dirty="0"/>
              <a:t>(487-417 a.C.)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81192" y="2180496"/>
            <a:ext cx="7225075" cy="1575075"/>
          </a:xfrm>
        </p:spPr>
        <p:txBody>
          <a:bodyPr>
            <a:normAutofit/>
          </a:bodyPr>
          <a:lstStyle/>
          <a:p>
            <a:r>
              <a:rPr lang="it-IT" sz="2400" dirty="0">
                <a:solidFill>
                  <a:schemeClr val="tx1"/>
                </a:solidFill>
              </a:rPr>
              <a:t>Istituto che attraverso una votazione assembleare, serviva a decretare </a:t>
            </a:r>
            <a:r>
              <a:rPr lang="it-IT" sz="2400" b="1" dirty="0">
                <a:solidFill>
                  <a:schemeClr val="tx1"/>
                </a:solidFill>
              </a:rPr>
              <a:t>l’esilio di un Cittadino </a:t>
            </a:r>
            <a:r>
              <a:rPr lang="it-IT" sz="2400" dirty="0">
                <a:solidFill>
                  <a:schemeClr val="tx1"/>
                </a:solidFill>
              </a:rPr>
              <a:t>sospettato di aspirare alla tirannide, e dunque di minacciare il nuovo ordinamento democratico.</a:t>
            </a: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02EFCBE3-0814-40F2-8B08-0D4E3767E6E2}"/>
              </a:ext>
            </a:extLst>
          </p:cNvPr>
          <p:cNvSpPr/>
          <p:nvPr/>
        </p:nvSpPr>
        <p:spPr>
          <a:xfrm>
            <a:off x="2426319" y="3788229"/>
            <a:ext cx="734785" cy="6368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6" name="Doppia parentesi quadra 5">
            <a:extLst>
              <a:ext uri="{FF2B5EF4-FFF2-40B4-BE49-F238E27FC236}">
                <a16:creationId xmlns:a16="http://schemas.microsoft.com/office/drawing/2014/main" id="{EFC84989-6BD6-4622-B55E-29B5FDA237D8}"/>
              </a:ext>
            </a:extLst>
          </p:cNvPr>
          <p:cNvSpPr/>
          <p:nvPr/>
        </p:nvSpPr>
        <p:spPr>
          <a:xfrm>
            <a:off x="581192" y="4449838"/>
            <a:ext cx="2939143" cy="107768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it-IT" sz="2000" dirty="0"/>
              <a:t>Il cittadino perde i diritti politici ma non i diritti civili</a:t>
            </a:r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26D9EFA7-FECB-427B-9F67-48D36CEF7C8C}"/>
              </a:ext>
            </a:extLst>
          </p:cNvPr>
          <p:cNvSpPr/>
          <p:nvPr/>
        </p:nvSpPr>
        <p:spPr>
          <a:xfrm>
            <a:off x="5730133" y="3755571"/>
            <a:ext cx="734785" cy="6368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38B3B33D-F1E0-4786-AAE8-7338530CC916}"/>
              </a:ext>
            </a:extLst>
          </p:cNvPr>
          <p:cNvSpPr/>
          <p:nvPr/>
        </p:nvSpPr>
        <p:spPr>
          <a:xfrm>
            <a:off x="3774335" y="4482495"/>
            <a:ext cx="3403598" cy="10202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Strumento di lotta politica per eliminare dalla corsa al potere rivali scomodi o pericolosi</a:t>
            </a:r>
          </a:p>
        </p:txBody>
      </p:sp>
    </p:spTree>
    <p:extLst>
      <p:ext uri="{BB962C8B-B14F-4D97-AF65-F5344CB8AC3E}">
        <p14:creationId xmlns:p14="http://schemas.microsoft.com/office/powerpoint/2010/main" val="31984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 animBg="1"/>
      <p:bldP spid="6" grpId="0" animBg="1"/>
      <p:bldP spid="11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F48D04A-B18A-4669-86FA-1F7C104C46B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793DDCA6-FD21-4889-9C67-8E20C9FC07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93" r="20833"/>
          <a:stretch/>
        </p:blipFill>
        <p:spPr>
          <a:xfrm>
            <a:off x="657225" y="2361056"/>
            <a:ext cx="4962525" cy="364921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67A4128-A5B9-45A4-8987-2D2CB4B08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it-IT" dirty="0"/>
              <a:t>REMUNERAZIONE DELLE CARICHE PUBBLICHE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335805" y="2180496"/>
            <a:ext cx="5275001" cy="54637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it-IT" sz="2000" dirty="0"/>
              <a:t>Assemblee, incarichi politici, tribunali…</a:t>
            </a:r>
          </a:p>
        </p:txBody>
      </p:sp>
      <p:sp>
        <p:nvSpPr>
          <p:cNvPr id="5" name="Freccia in giù 4">
            <a:extLst>
              <a:ext uri="{FF2B5EF4-FFF2-40B4-BE49-F238E27FC236}">
                <a16:creationId xmlns:a16="http://schemas.microsoft.com/office/drawing/2014/main" id="{A69D3722-3FEA-4BA7-B9E7-CEF29B4861CD}"/>
              </a:ext>
            </a:extLst>
          </p:cNvPr>
          <p:cNvSpPr/>
          <p:nvPr/>
        </p:nvSpPr>
        <p:spPr>
          <a:xfrm>
            <a:off x="8180614" y="2726871"/>
            <a:ext cx="391886" cy="3994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B8E76695-A108-40BB-91FF-FD8184B2DCD9}"/>
              </a:ext>
            </a:extLst>
          </p:cNvPr>
          <p:cNvSpPr/>
          <p:nvPr/>
        </p:nvSpPr>
        <p:spPr>
          <a:xfrm>
            <a:off x="6335805" y="3126289"/>
            <a:ext cx="5404639" cy="776240"/>
          </a:xfrm>
          <a:prstGeom prst="round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Cittadino deve dedicare molti giorni per la partecipazione politica</a:t>
            </a:r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181B84CC-C900-4D27-89F9-3558FFE314C2}"/>
              </a:ext>
            </a:extLst>
          </p:cNvPr>
          <p:cNvSpPr/>
          <p:nvPr/>
        </p:nvSpPr>
        <p:spPr>
          <a:xfrm>
            <a:off x="7323524" y="3902529"/>
            <a:ext cx="391886" cy="3994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3DD5DEA3-4EC6-4B02-B7C6-AF5880EAEA71}"/>
              </a:ext>
            </a:extLst>
          </p:cNvPr>
          <p:cNvSpPr/>
          <p:nvPr/>
        </p:nvSpPr>
        <p:spPr>
          <a:xfrm>
            <a:off x="6335805" y="4301947"/>
            <a:ext cx="2367324" cy="128242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Limita la partecipazione del DEMOS</a:t>
            </a: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C2270DAE-107A-48DD-BF91-097DF00A5269}"/>
              </a:ext>
            </a:extLst>
          </p:cNvPr>
          <p:cNvSpPr/>
          <p:nvPr/>
        </p:nvSpPr>
        <p:spPr>
          <a:xfrm>
            <a:off x="8703129" y="4718957"/>
            <a:ext cx="484633" cy="440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76FEA3A1-6747-4939-BE7D-EEF1F021EA18}"/>
              </a:ext>
            </a:extLst>
          </p:cNvPr>
          <p:cNvSpPr/>
          <p:nvPr/>
        </p:nvSpPr>
        <p:spPr>
          <a:xfrm>
            <a:off x="9243482" y="4509591"/>
            <a:ext cx="2367324" cy="77624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secolo RETRIBUZIONE </a:t>
            </a:r>
          </a:p>
        </p:txBody>
      </p:sp>
      <p:sp>
        <p:nvSpPr>
          <p:cNvPr id="15" name="Onda 2 14">
            <a:extLst>
              <a:ext uri="{FF2B5EF4-FFF2-40B4-BE49-F238E27FC236}">
                <a16:creationId xmlns:a16="http://schemas.microsoft.com/office/drawing/2014/main" id="{38BC0A71-2609-4D97-8867-627C1A2DE6C6}"/>
              </a:ext>
            </a:extLst>
          </p:cNvPr>
          <p:cNvSpPr/>
          <p:nvPr/>
        </p:nvSpPr>
        <p:spPr>
          <a:xfrm>
            <a:off x="446533" y="5892894"/>
            <a:ext cx="11164273" cy="663756"/>
          </a:xfrm>
          <a:prstGeom prst="doubleWav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La politica ha un costo che bisogna sostenere, se non si vuole che essa sia fatta solo dai ricchi</a:t>
            </a:r>
          </a:p>
        </p:txBody>
      </p:sp>
    </p:spTree>
    <p:extLst>
      <p:ext uri="{BB962C8B-B14F-4D97-AF65-F5344CB8AC3E}">
        <p14:creationId xmlns:p14="http://schemas.microsoft.com/office/powerpoint/2010/main" val="404311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  <p:bldP spid="5" grpId="0" animBg="1"/>
      <p:bldP spid="6" grpId="0" animBg="1"/>
      <p:bldP spid="11" grpId="0" animBg="1"/>
      <p:bldP spid="9" grpId="0" animBg="1"/>
      <p:bldP spid="12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losione: 8 punte 18">
            <a:extLst>
              <a:ext uri="{FF2B5EF4-FFF2-40B4-BE49-F238E27FC236}">
                <a16:creationId xmlns:a16="http://schemas.microsoft.com/office/drawing/2014/main" id="{EE21D98D-9ED7-4A6F-B8B4-2FD39FE99851}"/>
              </a:ext>
            </a:extLst>
          </p:cNvPr>
          <p:cNvSpPr/>
          <p:nvPr/>
        </p:nvSpPr>
        <p:spPr>
          <a:xfrm>
            <a:off x="3167743" y="2354713"/>
            <a:ext cx="2318657" cy="1792744"/>
          </a:xfrm>
          <a:prstGeom prst="irregularSeal1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D5E14DF-5B7E-4C74-8145-2BEB2A5C0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REAZIONE ALLE RIFORME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43468B5D-E110-4F1B-B3D9-FBEF887C7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01413" y="2477606"/>
            <a:ext cx="4785915" cy="3678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E2AEE850-E540-4314-B409-73A27E059B24}"/>
              </a:ext>
            </a:extLst>
          </p:cNvPr>
          <p:cNvSpPr/>
          <p:nvPr/>
        </p:nvSpPr>
        <p:spPr>
          <a:xfrm>
            <a:off x="2592699" y="2645229"/>
            <a:ext cx="1600200" cy="10138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/>
              <a:t>Clistene</a:t>
            </a:r>
            <a:endParaRPr lang="it-IT" dirty="0"/>
          </a:p>
        </p:txBody>
      </p:sp>
      <p:sp>
        <p:nvSpPr>
          <p:cNvPr id="11" name="Freccia a sinistra 10">
            <a:extLst>
              <a:ext uri="{FF2B5EF4-FFF2-40B4-BE49-F238E27FC236}">
                <a16:creationId xmlns:a16="http://schemas.microsoft.com/office/drawing/2014/main" id="{CF6B0C6B-7708-4E2E-B509-1B9CEBB7BC6C}"/>
              </a:ext>
            </a:extLst>
          </p:cNvPr>
          <p:cNvSpPr/>
          <p:nvPr/>
        </p:nvSpPr>
        <p:spPr>
          <a:xfrm>
            <a:off x="4192899" y="2645229"/>
            <a:ext cx="1600200" cy="1013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/>
              <a:t>Isagora</a:t>
            </a:r>
            <a:endParaRPr lang="it-IT" dirty="0"/>
          </a:p>
        </p:txBody>
      </p:sp>
      <p:sp>
        <p:nvSpPr>
          <p:cNvPr id="12" name="Callout: freccia a destra 11">
            <a:extLst>
              <a:ext uri="{FF2B5EF4-FFF2-40B4-BE49-F238E27FC236}">
                <a16:creationId xmlns:a16="http://schemas.microsoft.com/office/drawing/2014/main" id="{34B067B3-F9C2-4160-A15F-914F619EB526}"/>
              </a:ext>
            </a:extLst>
          </p:cNvPr>
          <p:cNvSpPr/>
          <p:nvPr/>
        </p:nvSpPr>
        <p:spPr>
          <a:xfrm>
            <a:off x="79746" y="2745708"/>
            <a:ext cx="2563586" cy="851593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53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La popolazione urbana appoggia</a:t>
            </a:r>
          </a:p>
        </p:txBody>
      </p:sp>
      <p:sp>
        <p:nvSpPr>
          <p:cNvPr id="13" name="Callout: freccia a sinistra 12">
            <a:extLst>
              <a:ext uri="{FF2B5EF4-FFF2-40B4-BE49-F238E27FC236}">
                <a16:creationId xmlns:a16="http://schemas.microsoft.com/office/drawing/2014/main" id="{5EB557F8-B324-4B2D-A3F1-1F094403D770}"/>
              </a:ext>
            </a:extLst>
          </p:cNvPr>
          <p:cNvSpPr/>
          <p:nvPr/>
        </p:nvSpPr>
        <p:spPr>
          <a:xfrm>
            <a:off x="5793099" y="2710894"/>
            <a:ext cx="2514600" cy="88246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6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Aristocrazia ateniese</a:t>
            </a:r>
          </a:p>
        </p:txBody>
      </p:sp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DA5F8895-06E1-4824-9003-19D512A715DD}"/>
              </a:ext>
            </a:extLst>
          </p:cNvPr>
          <p:cNvSpPr/>
          <p:nvPr/>
        </p:nvSpPr>
        <p:spPr>
          <a:xfrm>
            <a:off x="5190588" y="3383952"/>
            <a:ext cx="326572" cy="4561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llout: freccia a sinistra 15">
            <a:extLst>
              <a:ext uri="{FF2B5EF4-FFF2-40B4-BE49-F238E27FC236}">
                <a16:creationId xmlns:a16="http://schemas.microsoft.com/office/drawing/2014/main" id="{61E084BD-FB44-4B3B-9C9F-3C8C8A221B54}"/>
              </a:ext>
            </a:extLst>
          </p:cNvPr>
          <p:cNvSpPr/>
          <p:nvPr/>
        </p:nvSpPr>
        <p:spPr>
          <a:xfrm>
            <a:off x="2767343" y="4588301"/>
            <a:ext cx="4451307" cy="88247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91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Cleomene</a:t>
            </a:r>
            <a:r>
              <a:rPr lang="it-IT" dirty="0"/>
              <a:t> re di Sparta scioglie la </a:t>
            </a:r>
            <a:r>
              <a:rPr lang="it-IT" dirty="0" err="1"/>
              <a:t>Bulé</a:t>
            </a:r>
            <a:r>
              <a:rPr lang="it-IT" dirty="0"/>
              <a:t> e pretende che il potere vada in mano ai 300 di </a:t>
            </a:r>
            <a:r>
              <a:rPr lang="it-IT" dirty="0" err="1"/>
              <a:t>Isagora</a:t>
            </a:r>
            <a:endParaRPr lang="it-IT" dirty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74D1B4CF-26DA-441E-BA41-424AE633446C}"/>
              </a:ext>
            </a:extLst>
          </p:cNvPr>
          <p:cNvSpPr/>
          <p:nvPr/>
        </p:nvSpPr>
        <p:spPr>
          <a:xfrm>
            <a:off x="4192898" y="3909644"/>
            <a:ext cx="1600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Chiede l’aiuto di Sparta</a:t>
            </a:r>
          </a:p>
        </p:txBody>
      </p:sp>
      <p:sp>
        <p:nvSpPr>
          <p:cNvPr id="18" name="Callout: freccia a destra 17">
            <a:extLst>
              <a:ext uri="{FF2B5EF4-FFF2-40B4-BE49-F238E27FC236}">
                <a16:creationId xmlns:a16="http://schemas.microsoft.com/office/drawing/2014/main" id="{0EC12965-B56F-4385-AEC9-1B1E8A31D053}"/>
              </a:ext>
            </a:extLst>
          </p:cNvPr>
          <p:cNvSpPr/>
          <p:nvPr/>
        </p:nvSpPr>
        <p:spPr>
          <a:xfrm>
            <a:off x="114300" y="4400886"/>
            <a:ext cx="2563586" cy="12573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281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Folla inferocita assedia l’acropoli e li costringe alla fuga</a:t>
            </a:r>
          </a:p>
        </p:txBody>
      </p:sp>
    </p:spTree>
    <p:extLst>
      <p:ext uri="{BB962C8B-B14F-4D97-AF65-F5344CB8AC3E}">
        <p14:creationId xmlns:p14="http://schemas.microsoft.com/office/powerpoint/2010/main" val="62935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6911F46B-4439-4F56-952E-C8DC9C6E12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26" r="-1" b="2325"/>
          <a:stretch/>
        </p:blipFill>
        <p:spPr>
          <a:xfrm>
            <a:off x="8051799" y="1871133"/>
            <a:ext cx="3683001" cy="450426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4ACFABB6-6895-4D1E-AD8D-246F86292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it-IT" dirty="0"/>
              <a:t>Pisistrato al potere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584594" y="4346713"/>
            <a:ext cx="4221673" cy="225287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2800" dirty="0">
                <a:solidFill>
                  <a:schemeClr val="tx1"/>
                </a:solidFill>
              </a:rPr>
              <a:t>PISISTRATO</a:t>
            </a:r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561-560 a.C. colpo di stato – TIRANNO</a:t>
            </a:r>
          </a:p>
          <a:p>
            <a:r>
              <a:rPr lang="it-IT" dirty="0">
                <a:solidFill>
                  <a:schemeClr val="tx1"/>
                </a:solidFill>
              </a:rPr>
              <a:t>Esilio</a:t>
            </a:r>
          </a:p>
          <a:p>
            <a:r>
              <a:rPr lang="it-IT" dirty="0">
                <a:solidFill>
                  <a:schemeClr val="tx1"/>
                </a:solidFill>
              </a:rPr>
              <a:t>Ritenta per due volte</a:t>
            </a:r>
          </a:p>
          <a:p>
            <a:r>
              <a:rPr lang="it-IT" dirty="0">
                <a:solidFill>
                  <a:schemeClr val="tx1"/>
                </a:solidFill>
              </a:rPr>
              <a:t>546 a.C. TIRANNO</a:t>
            </a:r>
          </a:p>
        </p:txBody>
      </p:sp>
      <p:sp>
        <p:nvSpPr>
          <p:cNvPr id="5" name="Callout: freccia in giù 4">
            <a:extLst>
              <a:ext uri="{FF2B5EF4-FFF2-40B4-BE49-F238E27FC236}">
                <a16:creationId xmlns:a16="http://schemas.microsoft.com/office/drawing/2014/main" id="{743D57F0-4DAC-44BB-9923-8B87F1E2F4F1}"/>
              </a:ext>
            </a:extLst>
          </p:cNvPr>
          <p:cNvSpPr/>
          <p:nvPr/>
        </p:nvSpPr>
        <p:spPr>
          <a:xfrm>
            <a:off x="463826" y="1871133"/>
            <a:ext cx="6265516" cy="10138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La RIFORMA DI SOLONE non cancella i conflitti sociali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ED4960C3-D8F7-4D49-91E0-B9D7043EB7B6}"/>
              </a:ext>
            </a:extLst>
          </p:cNvPr>
          <p:cNvSpPr/>
          <p:nvPr/>
        </p:nvSpPr>
        <p:spPr>
          <a:xfrm>
            <a:off x="463826" y="2884933"/>
            <a:ext cx="2584174" cy="108813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ARISTOI</a:t>
            </a:r>
          </a:p>
          <a:p>
            <a:pPr algn="ctr"/>
            <a:r>
              <a:rPr lang="it-IT" dirty="0"/>
              <a:t>Hanno perso alcuni dei privilegi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FE53C110-6584-4829-8BF8-2D82FE060143}"/>
              </a:ext>
            </a:extLst>
          </p:cNvPr>
          <p:cNvSpPr/>
          <p:nvPr/>
        </p:nvSpPr>
        <p:spPr>
          <a:xfrm>
            <a:off x="3873866" y="2888966"/>
            <a:ext cx="2855476" cy="108813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DEMOS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Voleva una più equa ridistribuzione delle terre</a:t>
            </a:r>
          </a:p>
        </p:txBody>
      </p:sp>
      <p:sp>
        <p:nvSpPr>
          <p:cNvPr id="14" name="Parentesi graffa chiusa 13">
            <a:extLst>
              <a:ext uri="{FF2B5EF4-FFF2-40B4-BE49-F238E27FC236}">
                <a16:creationId xmlns:a16="http://schemas.microsoft.com/office/drawing/2014/main" id="{B3DCE187-C1C8-4625-B28A-DB76B737997D}"/>
              </a:ext>
            </a:extLst>
          </p:cNvPr>
          <p:cNvSpPr/>
          <p:nvPr/>
        </p:nvSpPr>
        <p:spPr>
          <a:xfrm rot="5400000">
            <a:off x="3287825" y="1077476"/>
            <a:ext cx="545367" cy="6337664"/>
          </a:xfrm>
          <a:prstGeom prst="rightBrace">
            <a:avLst>
              <a:gd name="adj1" fmla="val 8333"/>
              <a:gd name="adj2" fmla="val 8032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4E4977FF-8CC5-471D-9C94-E862C80B587C}"/>
              </a:ext>
            </a:extLst>
          </p:cNvPr>
          <p:cNvSpPr/>
          <p:nvPr/>
        </p:nvSpPr>
        <p:spPr>
          <a:xfrm>
            <a:off x="581192" y="4651513"/>
            <a:ext cx="1870460" cy="952137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Conflitto tra nobili e contadini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D3C63263-ED0A-4D56-BC96-42B28873DD12}"/>
              </a:ext>
            </a:extLst>
          </p:cNvPr>
          <p:cNvSpPr/>
          <p:nvPr/>
        </p:nvSpPr>
        <p:spPr>
          <a:xfrm>
            <a:off x="581192" y="5647446"/>
            <a:ext cx="1870460" cy="9521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Conflitto tra nobili e nobili</a:t>
            </a:r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D195C384-20D6-40A1-8B6E-C19EE7F8CF2D}"/>
              </a:ext>
            </a:extLst>
          </p:cNvPr>
          <p:cNvSpPr/>
          <p:nvPr/>
        </p:nvSpPr>
        <p:spPr>
          <a:xfrm>
            <a:off x="1823553" y="5368340"/>
            <a:ext cx="1501730" cy="473143"/>
          </a:xfrm>
          <a:prstGeom prst="rightArrow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Se ne approfitta</a:t>
            </a:r>
          </a:p>
        </p:txBody>
      </p:sp>
      <p:sp>
        <p:nvSpPr>
          <p:cNvPr id="18" name="Freccia a sinistra 17">
            <a:extLst>
              <a:ext uri="{FF2B5EF4-FFF2-40B4-BE49-F238E27FC236}">
                <a16:creationId xmlns:a16="http://schemas.microsoft.com/office/drawing/2014/main" id="{C1FBD528-D99A-45FE-BD10-FC213D978C99}"/>
              </a:ext>
            </a:extLst>
          </p:cNvPr>
          <p:cNvSpPr/>
          <p:nvPr/>
        </p:nvSpPr>
        <p:spPr>
          <a:xfrm>
            <a:off x="5916508" y="6089573"/>
            <a:ext cx="1625666" cy="556247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Tebe/Argo</a:t>
            </a:r>
          </a:p>
        </p:txBody>
      </p:sp>
      <p:sp>
        <p:nvSpPr>
          <p:cNvPr id="19" name="Freccia a sinistra 18">
            <a:extLst>
              <a:ext uri="{FF2B5EF4-FFF2-40B4-BE49-F238E27FC236}">
                <a16:creationId xmlns:a16="http://schemas.microsoft.com/office/drawing/2014/main" id="{8B97A4E6-B7BF-44A3-988C-86CEA0430E3E}"/>
              </a:ext>
            </a:extLst>
          </p:cNvPr>
          <p:cNvSpPr/>
          <p:nvPr/>
        </p:nvSpPr>
        <p:spPr>
          <a:xfrm rot="19767728">
            <a:off x="6562217" y="4161170"/>
            <a:ext cx="1625666" cy="980688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dalla parte del </a:t>
            </a:r>
            <a:r>
              <a:rPr lang="it-IT" sz="1400" dirty="0" err="1">
                <a:solidFill>
                  <a:schemeClr val="tx1"/>
                </a:solidFill>
              </a:rPr>
              <a:t>Demos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20" name="Freccia a sinistra 19">
            <a:extLst>
              <a:ext uri="{FF2B5EF4-FFF2-40B4-BE49-F238E27FC236}">
                <a16:creationId xmlns:a16="http://schemas.microsoft.com/office/drawing/2014/main" id="{8A6FFDC2-A535-43C5-91EC-624338F42CD7}"/>
              </a:ext>
            </a:extLst>
          </p:cNvPr>
          <p:cNvSpPr/>
          <p:nvPr/>
        </p:nvSpPr>
        <p:spPr>
          <a:xfrm>
            <a:off x="4648783" y="5348001"/>
            <a:ext cx="2894434" cy="493482"/>
          </a:xfrm>
          <a:prstGeom prst="lef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1"/>
                </a:solidFill>
              </a:rPr>
              <a:t>opposizione degli </a:t>
            </a:r>
            <a:r>
              <a:rPr lang="it-IT" sz="1400" dirty="0" err="1">
                <a:solidFill>
                  <a:schemeClr val="tx1"/>
                </a:solidFill>
              </a:rPr>
              <a:t>Alcmeònidi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24" name="Esplosione: 8 punte 23">
            <a:extLst>
              <a:ext uri="{FF2B5EF4-FFF2-40B4-BE49-F238E27FC236}">
                <a16:creationId xmlns:a16="http://schemas.microsoft.com/office/drawing/2014/main" id="{36ABC2DC-A2E6-437C-B2D3-D54F1D1D71CA}"/>
              </a:ext>
            </a:extLst>
          </p:cNvPr>
          <p:cNvSpPr/>
          <p:nvPr/>
        </p:nvSpPr>
        <p:spPr>
          <a:xfrm>
            <a:off x="2975850" y="2985193"/>
            <a:ext cx="970167" cy="927934"/>
          </a:xfrm>
          <a:prstGeom prst="irregularSeal1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5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6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98994348-6C0D-4DC6-9D3B-418F1FCADA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30" r="27403" b="1"/>
          <a:stretch/>
        </p:blipFill>
        <p:spPr>
          <a:xfrm>
            <a:off x="8051799" y="1871133"/>
            <a:ext cx="3683001" cy="4504267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A1F1C3A-EFAD-4F1E-AA21-6975FF82D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it-IT" dirty="0"/>
              <a:t>Come nasce la democrazia?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81192" y="2180497"/>
            <a:ext cx="7225075" cy="124850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it-IT" sz="2400" dirty="0">
                <a:solidFill>
                  <a:schemeClr val="tx1"/>
                </a:solidFill>
              </a:rPr>
              <a:t>Le riforme di </a:t>
            </a:r>
            <a:r>
              <a:rPr lang="it-IT" sz="2400" dirty="0" err="1">
                <a:solidFill>
                  <a:schemeClr val="tx1"/>
                </a:solidFill>
              </a:rPr>
              <a:t>Clìstene</a:t>
            </a:r>
            <a:r>
              <a:rPr lang="it-IT" sz="2400" dirty="0">
                <a:solidFill>
                  <a:schemeClr val="tx1"/>
                </a:solidFill>
              </a:rPr>
              <a:t> rappresentano un presupposto della democrazia ateniese, ma non ancora la sua piena realizzazione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42BFAD64-34C6-44AC-8FF9-DF98CB1FDA1B}"/>
              </a:ext>
            </a:extLst>
          </p:cNvPr>
          <p:cNvSpPr txBox="1">
            <a:spLocks/>
          </p:cNvSpPr>
          <p:nvPr/>
        </p:nvSpPr>
        <p:spPr>
          <a:xfrm>
            <a:off x="457200" y="4694636"/>
            <a:ext cx="7225075" cy="15143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>
                <a:solidFill>
                  <a:schemeClr val="tx1"/>
                </a:solidFill>
              </a:rPr>
              <a:t>La democrazia non nacque da un giorno all’altro ma è frutto di un processo sviluppatosi nel corso di un lungo arco di tempo.</a:t>
            </a:r>
          </a:p>
        </p:txBody>
      </p:sp>
      <p:sp>
        <p:nvSpPr>
          <p:cNvPr id="3" name="Onda 2 2">
            <a:extLst>
              <a:ext uri="{FF2B5EF4-FFF2-40B4-BE49-F238E27FC236}">
                <a16:creationId xmlns:a16="http://schemas.microsoft.com/office/drawing/2014/main" id="{6673105E-730C-4B6D-9950-A3B227825217}"/>
              </a:ext>
            </a:extLst>
          </p:cNvPr>
          <p:cNvSpPr/>
          <p:nvPr/>
        </p:nvSpPr>
        <p:spPr>
          <a:xfrm>
            <a:off x="581192" y="3559629"/>
            <a:ext cx="6848308" cy="718457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Diritti politici: 10-20% abitanti di Atene</a:t>
            </a:r>
          </a:p>
        </p:txBody>
      </p:sp>
    </p:spTree>
    <p:extLst>
      <p:ext uri="{BB962C8B-B14F-4D97-AF65-F5344CB8AC3E}">
        <p14:creationId xmlns:p14="http://schemas.microsoft.com/office/powerpoint/2010/main" val="400093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3C49DDB-64EA-4E2B-8030-BBCFDC5DA1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18666" t="39564" r="3333" b="9018"/>
          <a:stretch/>
        </p:blipFill>
        <p:spPr>
          <a:xfrm>
            <a:off x="1" y="1796142"/>
            <a:ext cx="11985170" cy="4442097"/>
          </a:xfrm>
          <a:prstGeom prst="rect">
            <a:avLst/>
          </a:prstGeom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Elaborazione 4">
            <a:extLst>
              <a:ext uri="{FF2B5EF4-FFF2-40B4-BE49-F238E27FC236}">
                <a16:creationId xmlns:a16="http://schemas.microsoft.com/office/drawing/2014/main" id="{7EE8BFFA-270A-4486-B234-7604A406B37D}"/>
              </a:ext>
            </a:extLst>
          </p:cNvPr>
          <p:cNvSpPr/>
          <p:nvPr/>
        </p:nvSpPr>
        <p:spPr>
          <a:xfrm>
            <a:off x="3167743" y="3837214"/>
            <a:ext cx="2645228" cy="1126672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1. SOVRANITÀ</a:t>
            </a:r>
          </a:p>
        </p:txBody>
      </p:sp>
      <p:sp>
        <p:nvSpPr>
          <p:cNvPr id="6" name="Elaborazione 5">
            <a:extLst>
              <a:ext uri="{FF2B5EF4-FFF2-40B4-BE49-F238E27FC236}">
                <a16:creationId xmlns:a16="http://schemas.microsoft.com/office/drawing/2014/main" id="{8495F7E2-074E-4716-B557-5047616CAFFA}"/>
              </a:ext>
            </a:extLst>
          </p:cNvPr>
          <p:cNvSpPr/>
          <p:nvPr/>
        </p:nvSpPr>
        <p:spPr>
          <a:xfrm>
            <a:off x="3167743" y="5037727"/>
            <a:ext cx="2645228" cy="1126672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2. SEPARAZIONE DEI POTERI</a:t>
            </a:r>
          </a:p>
        </p:txBody>
      </p:sp>
      <p:sp>
        <p:nvSpPr>
          <p:cNvPr id="7" name="Elaborazione 6">
            <a:extLst>
              <a:ext uri="{FF2B5EF4-FFF2-40B4-BE49-F238E27FC236}">
                <a16:creationId xmlns:a16="http://schemas.microsoft.com/office/drawing/2014/main" id="{B140D682-833E-4938-BACF-502DA0280B81}"/>
              </a:ext>
            </a:extLst>
          </p:cNvPr>
          <p:cNvSpPr/>
          <p:nvPr/>
        </p:nvSpPr>
        <p:spPr>
          <a:xfrm>
            <a:off x="5992586" y="1957070"/>
            <a:ext cx="2645228" cy="1969587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3. UGUAGLIANZA GIURIDICA</a:t>
            </a:r>
          </a:p>
        </p:txBody>
      </p:sp>
      <p:sp>
        <p:nvSpPr>
          <p:cNvPr id="8" name="Elaborazione 7">
            <a:extLst>
              <a:ext uri="{FF2B5EF4-FFF2-40B4-BE49-F238E27FC236}">
                <a16:creationId xmlns:a16="http://schemas.microsoft.com/office/drawing/2014/main" id="{A085BEE3-1036-494B-8226-501F0F337750}"/>
              </a:ext>
            </a:extLst>
          </p:cNvPr>
          <p:cNvSpPr/>
          <p:nvPr/>
        </p:nvSpPr>
        <p:spPr>
          <a:xfrm>
            <a:off x="5992586" y="4000500"/>
            <a:ext cx="2645228" cy="963386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4. LIBERTÀ E DIRITTI CIVILI</a:t>
            </a:r>
          </a:p>
        </p:txBody>
      </p:sp>
      <p:sp>
        <p:nvSpPr>
          <p:cNvPr id="9" name="Elaborazione 8">
            <a:extLst>
              <a:ext uri="{FF2B5EF4-FFF2-40B4-BE49-F238E27FC236}">
                <a16:creationId xmlns:a16="http://schemas.microsoft.com/office/drawing/2014/main" id="{27A63ED1-C6B1-4369-A684-0A820CC01898}"/>
              </a:ext>
            </a:extLst>
          </p:cNvPr>
          <p:cNvSpPr/>
          <p:nvPr/>
        </p:nvSpPr>
        <p:spPr>
          <a:xfrm>
            <a:off x="5992586" y="5037726"/>
            <a:ext cx="2645228" cy="1126671"/>
          </a:xfrm>
          <a:prstGeom prst="flowChartProcess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5.  DIRITTI SOCIALI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A80C6164-2353-4528-8AE4-92B25C41F551}"/>
              </a:ext>
            </a:extLst>
          </p:cNvPr>
          <p:cNvSpPr/>
          <p:nvPr/>
        </p:nvSpPr>
        <p:spPr>
          <a:xfrm>
            <a:off x="342901" y="693601"/>
            <a:ext cx="11642269" cy="96338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>
                <a:solidFill>
                  <a:schemeClr val="tx1"/>
                </a:solidFill>
              </a:rPr>
              <a:t>Focus sulla parola DEMOCRAZIA</a:t>
            </a:r>
          </a:p>
        </p:txBody>
      </p:sp>
    </p:spTree>
    <p:extLst>
      <p:ext uri="{BB962C8B-B14F-4D97-AF65-F5344CB8AC3E}">
        <p14:creationId xmlns:p14="http://schemas.microsoft.com/office/powerpoint/2010/main" val="23151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658EF1-96A2-47CD-B5F0-FE74B543DD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ATENE, DAL GOVERNO DEI RE ALLA DEMOCRAZIA</a:t>
            </a:r>
            <a:br>
              <a:rPr lang="it-IT" dirty="0"/>
            </a:b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PISISTRATO E CLISTENE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2C054E1-A34A-4697-9F45-8EC246670D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CORSO DI STORIA 1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109A648B-D9DA-434D-AB8D-621204950456}"/>
              </a:ext>
            </a:extLst>
          </p:cNvPr>
          <p:cNvSpPr/>
          <p:nvPr/>
        </p:nvSpPr>
        <p:spPr>
          <a:xfrm>
            <a:off x="5421086" y="2726871"/>
            <a:ext cx="1224643" cy="104536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FINE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0202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544867-0096-4757-B0BD-2EB4A9C04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Tirannide illuminata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FFB95AA-C0F4-4D31-A4BC-686DB4F0E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3266" y="2772598"/>
            <a:ext cx="2387836" cy="3141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4DF02E37-062E-4AE7-B03F-26F483415F75}"/>
              </a:ext>
            </a:extLst>
          </p:cNvPr>
          <p:cNvSpPr/>
          <p:nvPr/>
        </p:nvSpPr>
        <p:spPr>
          <a:xfrm>
            <a:off x="2628899" y="2238375"/>
            <a:ext cx="4196443" cy="7021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Non infierisce contro i suoi oppositori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5B396A4-9E55-490C-A4E9-653DFEE58130}"/>
              </a:ext>
            </a:extLst>
          </p:cNvPr>
          <p:cNvSpPr/>
          <p:nvPr/>
        </p:nvSpPr>
        <p:spPr>
          <a:xfrm>
            <a:off x="2645227" y="3077935"/>
            <a:ext cx="4196443" cy="7021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Non abolisce le LEGGI DI SOLONE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F28AB4F1-56C7-47B1-970B-123BB6C6D8AF}"/>
              </a:ext>
            </a:extLst>
          </p:cNvPr>
          <p:cNvSpPr/>
          <p:nvPr/>
        </p:nvSpPr>
        <p:spPr>
          <a:xfrm>
            <a:off x="7948957" y="2772598"/>
            <a:ext cx="2008414" cy="13130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RIFORME</a:t>
            </a:r>
            <a:endParaRPr lang="it-IT" dirty="0"/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2984DA3F-45DE-4946-B730-B59573822CC0}"/>
              </a:ext>
            </a:extLst>
          </p:cNvPr>
          <p:cNvSpPr/>
          <p:nvPr/>
        </p:nvSpPr>
        <p:spPr>
          <a:xfrm>
            <a:off x="6922718" y="3159674"/>
            <a:ext cx="758087" cy="579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llout: linea 10">
            <a:extLst>
              <a:ext uri="{FF2B5EF4-FFF2-40B4-BE49-F238E27FC236}">
                <a16:creationId xmlns:a16="http://schemas.microsoft.com/office/drawing/2014/main" id="{E23B7856-F968-4DD9-9EEC-F5BA22674310}"/>
              </a:ext>
            </a:extLst>
          </p:cNvPr>
          <p:cNvSpPr/>
          <p:nvPr/>
        </p:nvSpPr>
        <p:spPr>
          <a:xfrm>
            <a:off x="5391320" y="4237168"/>
            <a:ext cx="1910442" cy="930729"/>
          </a:xfrm>
          <a:prstGeom prst="borderCallout1">
            <a:avLst>
              <a:gd name="adj1" fmla="val -2303"/>
              <a:gd name="adj2" fmla="val 51496"/>
              <a:gd name="adj3" fmla="val -66447"/>
              <a:gd name="adj4" fmla="val 136881"/>
            </a:avLst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Limita la proprietà fondiaria</a:t>
            </a:r>
          </a:p>
        </p:txBody>
      </p:sp>
      <p:sp>
        <p:nvSpPr>
          <p:cNvPr id="12" name="Callout: linea 11">
            <a:extLst>
              <a:ext uri="{FF2B5EF4-FFF2-40B4-BE49-F238E27FC236}">
                <a16:creationId xmlns:a16="http://schemas.microsoft.com/office/drawing/2014/main" id="{AE571E50-2716-4BB1-88D3-1AA0267077CD}"/>
              </a:ext>
            </a:extLst>
          </p:cNvPr>
          <p:cNvSpPr/>
          <p:nvPr/>
        </p:nvSpPr>
        <p:spPr>
          <a:xfrm>
            <a:off x="7445829" y="4245428"/>
            <a:ext cx="2326821" cy="930729"/>
          </a:xfrm>
          <a:prstGeom prst="borderCallout1">
            <a:avLst>
              <a:gd name="adj1" fmla="val 1206"/>
              <a:gd name="adj2" fmla="val 49211"/>
              <a:gd name="adj3" fmla="val -26097"/>
              <a:gd name="adj4" fmla="val 57106"/>
            </a:avLst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Distribuisce le eccedenze dei latifondi ai contadini poveri</a:t>
            </a:r>
          </a:p>
        </p:txBody>
      </p:sp>
      <p:sp>
        <p:nvSpPr>
          <p:cNvPr id="13" name="Callout: linea 12">
            <a:extLst>
              <a:ext uri="{FF2B5EF4-FFF2-40B4-BE49-F238E27FC236}">
                <a16:creationId xmlns:a16="http://schemas.microsoft.com/office/drawing/2014/main" id="{56E8D138-9BCE-4C26-8919-F43E99CF2310}"/>
              </a:ext>
            </a:extLst>
          </p:cNvPr>
          <p:cNvSpPr/>
          <p:nvPr/>
        </p:nvSpPr>
        <p:spPr>
          <a:xfrm>
            <a:off x="10060784" y="4245428"/>
            <a:ext cx="1910442" cy="930729"/>
          </a:xfrm>
          <a:prstGeom prst="borderCallout1">
            <a:avLst>
              <a:gd name="adj1" fmla="val 1206"/>
              <a:gd name="adj2" fmla="val 97650"/>
              <a:gd name="adj3" fmla="val -83991"/>
              <a:gd name="adj4" fmla="val -4145"/>
            </a:avLst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Istituisce i giudici itineranti</a:t>
            </a:r>
          </a:p>
        </p:txBody>
      </p:sp>
      <p:sp>
        <p:nvSpPr>
          <p:cNvPr id="14" name="Parentesi graffa chiusa 13">
            <a:extLst>
              <a:ext uri="{FF2B5EF4-FFF2-40B4-BE49-F238E27FC236}">
                <a16:creationId xmlns:a16="http://schemas.microsoft.com/office/drawing/2014/main" id="{4A5B82AD-7425-47E5-9ADA-F43518E46E1A}"/>
              </a:ext>
            </a:extLst>
          </p:cNvPr>
          <p:cNvSpPr/>
          <p:nvPr/>
        </p:nvSpPr>
        <p:spPr>
          <a:xfrm rot="5400000">
            <a:off x="8272221" y="2252570"/>
            <a:ext cx="579664" cy="681834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con angoli diagonali arrotondati 14">
            <a:extLst>
              <a:ext uri="{FF2B5EF4-FFF2-40B4-BE49-F238E27FC236}">
                <a16:creationId xmlns:a16="http://schemas.microsoft.com/office/drawing/2014/main" id="{04EC4CB8-663C-420F-8293-AA57399E5B1B}"/>
              </a:ext>
            </a:extLst>
          </p:cNvPr>
          <p:cNvSpPr/>
          <p:nvPr/>
        </p:nvSpPr>
        <p:spPr>
          <a:xfrm>
            <a:off x="5649686" y="5974119"/>
            <a:ext cx="5961122" cy="579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Attenuare la distanza tra città e campagna </a:t>
            </a:r>
          </a:p>
          <a:p>
            <a:pPr algn="ctr"/>
            <a:r>
              <a:rPr lang="it-IT" sz="2000" dirty="0"/>
              <a:t>(componenti essenziali della polis)</a:t>
            </a:r>
          </a:p>
        </p:txBody>
      </p:sp>
      <p:sp>
        <p:nvSpPr>
          <p:cNvPr id="16" name="Rettangolo con angoli in alto arrotondati 15">
            <a:extLst>
              <a:ext uri="{FF2B5EF4-FFF2-40B4-BE49-F238E27FC236}">
                <a16:creationId xmlns:a16="http://schemas.microsoft.com/office/drawing/2014/main" id="{448C0458-55EA-4A46-A53A-337C01BF5522}"/>
              </a:ext>
            </a:extLst>
          </p:cNvPr>
          <p:cNvSpPr/>
          <p:nvPr/>
        </p:nvSpPr>
        <p:spPr>
          <a:xfrm>
            <a:off x="473266" y="2033364"/>
            <a:ext cx="2064035" cy="465365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PISISTRATO</a:t>
            </a:r>
          </a:p>
        </p:txBody>
      </p:sp>
    </p:spTree>
    <p:extLst>
      <p:ext uri="{BB962C8B-B14F-4D97-AF65-F5344CB8AC3E}">
        <p14:creationId xmlns:p14="http://schemas.microsoft.com/office/powerpoint/2010/main" val="417626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CDB0BC-AE4E-4BF1-8497-3CC13CD7B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Lo sviluppo ECONOMICO E CULTURALE di Atene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2800FDF-6601-4555-A372-7CC99F1B3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34943" y="2170245"/>
            <a:ext cx="4343400" cy="2971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3FA3FC95-C1CD-4784-98B2-4D9CEB18C0DF}"/>
              </a:ext>
            </a:extLst>
          </p:cNvPr>
          <p:cNvSpPr/>
          <p:nvPr/>
        </p:nvSpPr>
        <p:spPr>
          <a:xfrm>
            <a:off x="435428" y="3142495"/>
            <a:ext cx="3129643" cy="800128"/>
          </a:xfrm>
          <a:prstGeom prst="round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Grande opere pubbliche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76B3CFA9-9A16-4F25-A16F-53AF73BC5A37}"/>
              </a:ext>
            </a:extLst>
          </p:cNvPr>
          <p:cNvSpPr/>
          <p:nvPr/>
        </p:nvSpPr>
        <p:spPr>
          <a:xfrm>
            <a:off x="4000499" y="3142495"/>
            <a:ext cx="3129643" cy="800128"/>
          </a:xfrm>
          <a:prstGeom prst="round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Prima </a:t>
            </a:r>
            <a:r>
              <a:rPr lang="it-IT" sz="2000" b="1" dirty="0">
                <a:solidFill>
                  <a:schemeClr val="tx1"/>
                </a:solidFill>
              </a:rPr>
              <a:t>redazione scritta </a:t>
            </a:r>
            <a:r>
              <a:rPr lang="it-IT" sz="2000" dirty="0">
                <a:solidFill>
                  <a:schemeClr val="tx1"/>
                </a:solidFill>
              </a:rPr>
              <a:t>dei poemi omerici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EE3D4E8B-D3C1-471D-9022-59D38FE2CAD0}"/>
              </a:ext>
            </a:extLst>
          </p:cNvPr>
          <p:cNvSpPr/>
          <p:nvPr/>
        </p:nvSpPr>
        <p:spPr>
          <a:xfrm>
            <a:off x="3928382" y="4088906"/>
            <a:ext cx="3178628" cy="1199422"/>
          </a:xfrm>
          <a:prstGeom prst="round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535 a.C.  AGONI DRAMMATICI 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(in onore di Dioniso)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53AA876A-4B92-4E80-AE7F-674290C306A5}"/>
              </a:ext>
            </a:extLst>
          </p:cNvPr>
          <p:cNvSpPr/>
          <p:nvPr/>
        </p:nvSpPr>
        <p:spPr>
          <a:xfrm>
            <a:off x="3902529" y="5434611"/>
            <a:ext cx="3129642" cy="800128"/>
          </a:xfrm>
          <a:prstGeom prst="round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Conia le DRACME (prime monete attiche)</a:t>
            </a:r>
          </a:p>
        </p:txBody>
      </p:sp>
      <p:sp>
        <p:nvSpPr>
          <p:cNvPr id="12" name="Callout: freccia in giù 11">
            <a:extLst>
              <a:ext uri="{FF2B5EF4-FFF2-40B4-BE49-F238E27FC236}">
                <a16:creationId xmlns:a16="http://schemas.microsoft.com/office/drawing/2014/main" id="{11A00862-5826-466D-93AA-04D8CAB10E5E}"/>
              </a:ext>
            </a:extLst>
          </p:cNvPr>
          <p:cNvSpPr/>
          <p:nvPr/>
        </p:nvSpPr>
        <p:spPr>
          <a:xfrm>
            <a:off x="2465615" y="1943073"/>
            <a:ext cx="2498271" cy="97225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PISISTRATO</a:t>
            </a:r>
            <a:endParaRPr lang="it-IT" dirty="0"/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86A8EA88-5DAD-48ED-BCEE-23142062D68A}"/>
              </a:ext>
            </a:extLst>
          </p:cNvPr>
          <p:cNvSpPr/>
          <p:nvPr/>
        </p:nvSpPr>
        <p:spPr>
          <a:xfrm>
            <a:off x="1800225" y="3942623"/>
            <a:ext cx="424543" cy="3844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4F2DBA81-3A6D-44FB-BFF1-F9BCCE663B81}"/>
              </a:ext>
            </a:extLst>
          </p:cNvPr>
          <p:cNvSpPr/>
          <p:nvPr/>
        </p:nvSpPr>
        <p:spPr>
          <a:xfrm>
            <a:off x="345620" y="4349354"/>
            <a:ext cx="1630137" cy="800128"/>
          </a:xfrm>
          <a:prstGeom prst="round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Impulso all’artigianato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8945DEF5-D7B7-46DE-ACFD-F3C35292ED60}"/>
              </a:ext>
            </a:extLst>
          </p:cNvPr>
          <p:cNvSpPr/>
          <p:nvPr/>
        </p:nvSpPr>
        <p:spPr>
          <a:xfrm>
            <a:off x="2049235" y="4327071"/>
            <a:ext cx="1630137" cy="800128"/>
          </a:xfrm>
          <a:prstGeom prst="round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Lavoro ai Teti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D30ABB06-9992-40F5-A79A-5DBB60687CBC}"/>
              </a:ext>
            </a:extLst>
          </p:cNvPr>
          <p:cNvSpPr/>
          <p:nvPr/>
        </p:nvSpPr>
        <p:spPr>
          <a:xfrm>
            <a:off x="435428" y="5354371"/>
            <a:ext cx="3129643" cy="800128"/>
          </a:xfrm>
          <a:prstGeom prst="round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Favorisce i commerci </a:t>
            </a:r>
            <a:r>
              <a:rPr lang="it-IT" sz="1600" dirty="0">
                <a:solidFill>
                  <a:schemeClr val="tx1"/>
                </a:solidFill>
              </a:rPr>
              <a:t>(influenza ateniese nel Mar Egeo e Mar Nero)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288E9013-2A48-4C0D-95AA-C48F9F0CA97C}"/>
              </a:ext>
            </a:extLst>
          </p:cNvPr>
          <p:cNvSpPr/>
          <p:nvPr/>
        </p:nvSpPr>
        <p:spPr>
          <a:xfrm>
            <a:off x="3577317" y="5580894"/>
            <a:ext cx="363311" cy="400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881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0CA852E0-6C46-4790-8D0A-AF13D4CDE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Ippia e ipparco</a:t>
            </a:r>
          </a:p>
        </p:txBody>
      </p:sp>
      <p:sp>
        <p:nvSpPr>
          <p:cNvPr id="5" name="Callout: freccia a destra 4">
            <a:extLst>
              <a:ext uri="{FF2B5EF4-FFF2-40B4-BE49-F238E27FC236}">
                <a16:creationId xmlns:a16="http://schemas.microsoft.com/office/drawing/2014/main" id="{4BDCA964-641B-4E89-8B6F-1A98824F96FF}"/>
              </a:ext>
            </a:extLst>
          </p:cNvPr>
          <p:cNvSpPr/>
          <p:nvPr/>
        </p:nvSpPr>
        <p:spPr>
          <a:xfrm>
            <a:off x="538843" y="2155371"/>
            <a:ext cx="2939143" cy="865415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Pisistrato muore nel 528 a.C.</a:t>
            </a:r>
          </a:p>
        </p:txBody>
      </p:sp>
      <p:sp>
        <p:nvSpPr>
          <p:cNvPr id="6" name="Rettangolo con angoli diagonali arrotondati 5">
            <a:extLst>
              <a:ext uri="{FF2B5EF4-FFF2-40B4-BE49-F238E27FC236}">
                <a16:creationId xmlns:a16="http://schemas.microsoft.com/office/drawing/2014/main" id="{407E22E9-F316-4064-82F5-3B3B1C8BEB14}"/>
              </a:ext>
            </a:extLst>
          </p:cNvPr>
          <p:cNvSpPr/>
          <p:nvPr/>
        </p:nvSpPr>
        <p:spPr>
          <a:xfrm>
            <a:off x="3722914" y="2155371"/>
            <a:ext cx="3069772" cy="988332"/>
          </a:xfrm>
          <a:prstGeom prst="round2Diag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IPPIA e IPPARCO (suoi figli) mostrano il volto più duro della tirannide</a:t>
            </a: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24934E0B-AF30-4116-8E47-0B7E63BE8A0B}"/>
              </a:ext>
            </a:extLst>
          </p:cNvPr>
          <p:cNvSpPr/>
          <p:nvPr/>
        </p:nvSpPr>
        <p:spPr>
          <a:xfrm>
            <a:off x="6906986" y="2155371"/>
            <a:ext cx="571500" cy="4898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8D1EFE71-3E98-434D-956C-4325EAEE012B}"/>
              </a:ext>
            </a:extLst>
          </p:cNvPr>
          <p:cNvSpPr/>
          <p:nvPr/>
        </p:nvSpPr>
        <p:spPr>
          <a:xfrm>
            <a:off x="7592786" y="2024743"/>
            <a:ext cx="3886200" cy="865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524 a.C. IPPARCO fu ucciso in un attentato da </a:t>
            </a:r>
            <a:r>
              <a:rPr lang="it-IT" sz="2000" dirty="0" err="1"/>
              <a:t>Armodio</a:t>
            </a:r>
            <a:r>
              <a:rPr lang="it-IT" sz="2000" dirty="0"/>
              <a:t> e </a:t>
            </a:r>
            <a:r>
              <a:rPr lang="it-IT" sz="2000" dirty="0" err="1"/>
              <a:t>Aristogitone</a:t>
            </a:r>
            <a:endParaRPr lang="it-IT" sz="20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3D067F4-5D6B-47EA-BF62-E632489A0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393" y="3020786"/>
            <a:ext cx="2102985" cy="363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44B12A49-B9C6-4EB7-A9C7-0B97611E7855}"/>
              </a:ext>
            </a:extLst>
          </p:cNvPr>
          <p:cNvSpPr/>
          <p:nvPr/>
        </p:nvSpPr>
        <p:spPr>
          <a:xfrm>
            <a:off x="4882243" y="3143703"/>
            <a:ext cx="767443" cy="7424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BF5E9CCD-F0FC-43CD-B7A6-BF6133EA8D5A}"/>
              </a:ext>
            </a:extLst>
          </p:cNvPr>
          <p:cNvSpPr/>
          <p:nvPr/>
        </p:nvSpPr>
        <p:spPr>
          <a:xfrm>
            <a:off x="3344636" y="3943734"/>
            <a:ext cx="3886200" cy="865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IPPIA sarà costretto a fuggire in Persia</a:t>
            </a:r>
          </a:p>
        </p:txBody>
      </p:sp>
      <p:sp>
        <p:nvSpPr>
          <p:cNvPr id="13" name="Callout: freccia in su 12">
            <a:extLst>
              <a:ext uri="{FF2B5EF4-FFF2-40B4-BE49-F238E27FC236}">
                <a16:creationId xmlns:a16="http://schemas.microsoft.com/office/drawing/2014/main" id="{5EC28C78-2A9B-45FB-926E-867F60C2CCE4}"/>
              </a:ext>
            </a:extLst>
          </p:cNvPr>
          <p:cNvSpPr/>
          <p:nvPr/>
        </p:nvSpPr>
        <p:spPr>
          <a:xfrm>
            <a:off x="4973583" y="4813823"/>
            <a:ext cx="2619203" cy="795358"/>
          </a:xfrm>
          <a:prstGeom prst="up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L’intervento di Sparta</a:t>
            </a:r>
          </a:p>
        </p:txBody>
      </p:sp>
      <p:sp>
        <p:nvSpPr>
          <p:cNvPr id="14" name="Callout: freccia a destra 13">
            <a:extLst>
              <a:ext uri="{FF2B5EF4-FFF2-40B4-BE49-F238E27FC236}">
                <a16:creationId xmlns:a16="http://schemas.microsoft.com/office/drawing/2014/main" id="{DB4B7284-AA52-47B6-B89C-BF55F2D3B31C}"/>
              </a:ext>
            </a:extLst>
          </p:cNvPr>
          <p:cNvSpPr/>
          <p:nvPr/>
        </p:nvSpPr>
        <p:spPr>
          <a:xfrm>
            <a:off x="220947" y="5070337"/>
            <a:ext cx="2220686" cy="1395777"/>
          </a:xfrm>
          <a:prstGeom prst="rightArrow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>
                <a:solidFill>
                  <a:schemeClr val="tx1"/>
                </a:solidFill>
              </a:rPr>
              <a:t>Clistene</a:t>
            </a:r>
            <a:r>
              <a:rPr lang="it-IT" dirty="0">
                <a:solidFill>
                  <a:schemeClr val="tx1"/>
                </a:solidFill>
              </a:rPr>
              <a:t> finanza la ricostruzione di Delfi 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(510 a.C. )</a:t>
            </a:r>
          </a:p>
        </p:txBody>
      </p:sp>
      <p:sp>
        <p:nvSpPr>
          <p:cNvPr id="15" name="Rettangolo con angoli diagonali arrotondati 14">
            <a:extLst>
              <a:ext uri="{FF2B5EF4-FFF2-40B4-BE49-F238E27FC236}">
                <a16:creationId xmlns:a16="http://schemas.microsoft.com/office/drawing/2014/main" id="{CEF8AFA7-F7C0-4EBD-8FA3-0F65C5D5EC03}"/>
              </a:ext>
            </a:extLst>
          </p:cNvPr>
          <p:cNvSpPr/>
          <p:nvPr/>
        </p:nvSpPr>
        <p:spPr>
          <a:xfrm>
            <a:off x="2487303" y="5246530"/>
            <a:ext cx="2440610" cy="988331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L’oracolo della Pizia chiama gli spartani alla liberazione di Atene</a:t>
            </a:r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59412A26-3B1C-4F8C-B6B5-BA4BDAAE2DF8}"/>
              </a:ext>
            </a:extLst>
          </p:cNvPr>
          <p:cNvSpPr/>
          <p:nvPr/>
        </p:nvSpPr>
        <p:spPr>
          <a:xfrm>
            <a:off x="4973583" y="5430384"/>
            <a:ext cx="6815646" cy="1248819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>
                <a:solidFill>
                  <a:schemeClr val="bg1">
                    <a:lumMod val="95000"/>
                  </a:schemeClr>
                </a:solidFill>
              </a:rPr>
              <a:t>Clistene</a:t>
            </a:r>
            <a:r>
              <a:rPr lang="it-IT" sz="2000" dirty="0">
                <a:solidFill>
                  <a:schemeClr val="bg1">
                    <a:lumMod val="95000"/>
                  </a:schemeClr>
                </a:solidFill>
              </a:rPr>
              <a:t> e i suoi seguaci entrano ad Atene come liberatori</a:t>
            </a:r>
          </a:p>
        </p:txBody>
      </p:sp>
      <p:sp>
        <p:nvSpPr>
          <p:cNvPr id="17" name="Callout: freccia in giù 16">
            <a:extLst>
              <a:ext uri="{FF2B5EF4-FFF2-40B4-BE49-F238E27FC236}">
                <a16:creationId xmlns:a16="http://schemas.microsoft.com/office/drawing/2014/main" id="{A94EE080-57D3-40A8-9511-83A50AEF198F}"/>
              </a:ext>
            </a:extLst>
          </p:cNvPr>
          <p:cNvSpPr/>
          <p:nvPr/>
        </p:nvSpPr>
        <p:spPr>
          <a:xfrm>
            <a:off x="244929" y="4392386"/>
            <a:ext cx="1649185" cy="636814"/>
          </a:xfrm>
          <a:prstGeom prst="downArrowCallou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Alcmeonidi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362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F15728-EE8F-4263-87F4-8A3215E05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Ascesa di </a:t>
            </a:r>
            <a:r>
              <a:rPr lang="it-IT" dirty="0" err="1"/>
              <a:t>clÌstene</a:t>
            </a:r>
            <a:endParaRPr lang="it-IT" dirty="0"/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86F6A047-8B35-47EB-A12D-E777EC83EEC8}"/>
              </a:ext>
            </a:extLst>
          </p:cNvPr>
          <p:cNvSpPr/>
          <p:nvPr/>
        </p:nvSpPr>
        <p:spPr>
          <a:xfrm flipH="1">
            <a:off x="4323384" y="2086566"/>
            <a:ext cx="1747180" cy="96338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err="1">
                <a:latin typeface="Candara" panose="020E0502030303020204" pitchFamily="34" charset="0"/>
              </a:rPr>
              <a:t>Alcmeonidi</a:t>
            </a:r>
            <a:endParaRPr lang="it-IT" dirty="0">
              <a:latin typeface="Candara" panose="020E0502030303020204" pitchFamily="34" charset="0"/>
            </a:endParaRPr>
          </a:p>
        </p:txBody>
      </p:sp>
      <p:sp>
        <p:nvSpPr>
          <p:cNvPr id="4" name="Freccia a sinistra 3">
            <a:extLst>
              <a:ext uri="{FF2B5EF4-FFF2-40B4-BE49-F238E27FC236}">
                <a16:creationId xmlns:a16="http://schemas.microsoft.com/office/drawing/2014/main" id="{58E44951-0411-49F8-8C38-48B351A195C5}"/>
              </a:ext>
            </a:extLst>
          </p:cNvPr>
          <p:cNvSpPr/>
          <p:nvPr/>
        </p:nvSpPr>
        <p:spPr>
          <a:xfrm flipH="1">
            <a:off x="281713" y="1943101"/>
            <a:ext cx="2204356" cy="11266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Candara" panose="020E0502030303020204" pitchFamily="34" charset="0"/>
              </a:rPr>
              <a:t>Aristocrazia ateniese</a:t>
            </a:r>
          </a:p>
        </p:txBody>
      </p:sp>
      <p:sp>
        <p:nvSpPr>
          <p:cNvPr id="5" name="Esplosione: 8 punte 4">
            <a:extLst>
              <a:ext uri="{FF2B5EF4-FFF2-40B4-BE49-F238E27FC236}">
                <a16:creationId xmlns:a16="http://schemas.microsoft.com/office/drawing/2014/main" id="{B0C248D7-308B-4DEE-89DD-B2BCD71B3B36}"/>
              </a:ext>
            </a:extLst>
          </p:cNvPr>
          <p:cNvSpPr/>
          <p:nvPr/>
        </p:nvSpPr>
        <p:spPr>
          <a:xfrm>
            <a:off x="2380283" y="1763486"/>
            <a:ext cx="1943101" cy="1665514"/>
          </a:xfrm>
          <a:prstGeom prst="irregularSeal1">
            <a:avLst/>
          </a:prstGeom>
          <a:solidFill>
            <a:schemeClr val="tx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FFFF00"/>
                </a:solidFill>
                <a:latin typeface="Candara" panose="020E0502030303020204" pitchFamily="34" charset="0"/>
              </a:rPr>
              <a:t>Vuoto di potere</a:t>
            </a:r>
          </a:p>
        </p:txBody>
      </p:sp>
      <p:sp>
        <p:nvSpPr>
          <p:cNvPr id="6" name="Scheda 5">
            <a:extLst>
              <a:ext uri="{FF2B5EF4-FFF2-40B4-BE49-F238E27FC236}">
                <a16:creationId xmlns:a16="http://schemas.microsoft.com/office/drawing/2014/main" id="{92DA4FEA-91C3-4F7F-B564-C36C490E4985}"/>
              </a:ext>
            </a:extLst>
          </p:cNvPr>
          <p:cNvSpPr/>
          <p:nvPr/>
        </p:nvSpPr>
        <p:spPr>
          <a:xfrm>
            <a:off x="1379392" y="3418527"/>
            <a:ext cx="4065092" cy="522515"/>
          </a:xfrm>
          <a:prstGeom prst="flowChartPunchedCard">
            <a:avLst/>
          </a:prstGeom>
          <a:solidFill>
            <a:schemeClr val="tx1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rgbClr val="FFFF00"/>
                </a:solidFill>
                <a:latin typeface="Candara" panose="020E0502030303020204" pitchFamily="34" charset="0"/>
              </a:rPr>
              <a:t>508-507 a.C. Scontri tra ETERÌE</a:t>
            </a:r>
          </a:p>
        </p:txBody>
      </p:sp>
      <p:sp>
        <p:nvSpPr>
          <p:cNvPr id="16" name="Elaborazione 15">
            <a:extLst>
              <a:ext uri="{FF2B5EF4-FFF2-40B4-BE49-F238E27FC236}">
                <a16:creationId xmlns:a16="http://schemas.microsoft.com/office/drawing/2014/main" id="{75E7E2E2-6FA6-4B40-87F9-146B20B06169}"/>
              </a:ext>
            </a:extLst>
          </p:cNvPr>
          <p:cNvSpPr/>
          <p:nvPr/>
        </p:nvSpPr>
        <p:spPr>
          <a:xfrm>
            <a:off x="6695430" y="3833726"/>
            <a:ext cx="2592138" cy="522515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Candara" panose="020E0502030303020204" pitchFamily="34" charset="0"/>
              </a:rPr>
              <a:t>4 tribù </a:t>
            </a:r>
          </a:p>
          <a:p>
            <a:pPr algn="ctr"/>
            <a:r>
              <a:rPr lang="it-IT" dirty="0">
                <a:solidFill>
                  <a:schemeClr val="tx1"/>
                </a:solidFill>
                <a:latin typeface="Candara" panose="020E0502030303020204" pitchFamily="34" charset="0"/>
              </a:rPr>
              <a:t>comunità a sé stanti</a:t>
            </a:r>
          </a:p>
        </p:txBody>
      </p:sp>
      <p:sp>
        <p:nvSpPr>
          <p:cNvPr id="17" name="Elaborazione 16">
            <a:extLst>
              <a:ext uri="{FF2B5EF4-FFF2-40B4-BE49-F238E27FC236}">
                <a16:creationId xmlns:a16="http://schemas.microsoft.com/office/drawing/2014/main" id="{23720B8E-83D9-4AF6-8D47-9F6241E6AB03}"/>
              </a:ext>
            </a:extLst>
          </p:cNvPr>
          <p:cNvSpPr/>
          <p:nvPr/>
        </p:nvSpPr>
        <p:spPr>
          <a:xfrm>
            <a:off x="6695430" y="2975613"/>
            <a:ext cx="2592138" cy="695147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Candara" panose="020E0502030303020204" pitchFamily="34" charset="0"/>
              </a:rPr>
              <a:t>Società rurale dominata dagli aristocratici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41AF035-1339-4899-BEBA-D2D12DA258C6}"/>
              </a:ext>
            </a:extLst>
          </p:cNvPr>
          <p:cNvSpPr/>
          <p:nvPr/>
        </p:nvSpPr>
        <p:spPr>
          <a:xfrm>
            <a:off x="7068863" y="2355612"/>
            <a:ext cx="1781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i="1" dirty="0">
                <a:solidFill>
                  <a:schemeClr val="accent1"/>
                </a:solidFill>
                <a:latin typeface="Candara" panose="020E0502030303020204" pitchFamily="34" charset="0"/>
              </a:rPr>
              <a:t>Prima di </a:t>
            </a:r>
            <a:r>
              <a:rPr lang="it-IT" b="1" i="1" dirty="0" err="1">
                <a:solidFill>
                  <a:schemeClr val="accent1"/>
                </a:solidFill>
                <a:latin typeface="Candara" panose="020E0502030303020204" pitchFamily="34" charset="0"/>
              </a:rPr>
              <a:t>Clistene</a:t>
            </a:r>
            <a:endParaRPr lang="it-IT" b="1" i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Callout: linea 10">
            <a:extLst>
              <a:ext uri="{FF2B5EF4-FFF2-40B4-BE49-F238E27FC236}">
                <a16:creationId xmlns:a16="http://schemas.microsoft.com/office/drawing/2014/main" id="{27C2AF0E-7C86-4077-B698-89F342DC6A65}"/>
              </a:ext>
            </a:extLst>
          </p:cNvPr>
          <p:cNvSpPr/>
          <p:nvPr/>
        </p:nvSpPr>
        <p:spPr>
          <a:xfrm>
            <a:off x="6138139" y="5623532"/>
            <a:ext cx="2208417" cy="858751"/>
          </a:xfrm>
          <a:prstGeom prst="borderCallout1">
            <a:avLst>
              <a:gd name="adj1" fmla="val 48574"/>
              <a:gd name="adj2" fmla="val -641"/>
              <a:gd name="adj3" fmla="val 65459"/>
              <a:gd name="adj4" fmla="val -83501"/>
            </a:avLst>
          </a:prstGeom>
          <a:solidFill>
            <a:schemeClr val="accent6">
              <a:lumMod val="60000"/>
              <a:lumOff val="40000"/>
            </a:schemeClr>
          </a:solidFill>
          <a:ln w="5715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Candara" panose="020E0502030303020204" pitchFamily="34" charset="0"/>
              </a:rPr>
              <a:t>Nuova organizzazione del corpo civico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46A2B5D7-AD30-4287-B2F2-AE687797C2C7}"/>
              </a:ext>
            </a:extLst>
          </p:cNvPr>
          <p:cNvSpPr/>
          <p:nvPr/>
        </p:nvSpPr>
        <p:spPr>
          <a:xfrm>
            <a:off x="2231761" y="5649262"/>
            <a:ext cx="2073728" cy="99604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Candara" panose="020E0502030303020204" pitchFamily="34" charset="0"/>
              </a:rPr>
              <a:t>RIFORME</a:t>
            </a:r>
            <a:endParaRPr lang="it-IT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7B4C693F-3F6F-4594-8A0F-8AD09E2442E7}"/>
              </a:ext>
            </a:extLst>
          </p:cNvPr>
          <p:cNvGrpSpPr/>
          <p:nvPr/>
        </p:nvGrpSpPr>
        <p:grpSpPr>
          <a:xfrm>
            <a:off x="9444323" y="2042515"/>
            <a:ext cx="2208417" cy="4384995"/>
            <a:chOff x="9444323" y="2042515"/>
            <a:chExt cx="2208417" cy="4384995"/>
          </a:xfrm>
        </p:grpSpPr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59C24C02-A874-4CC5-A67C-F705004DB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8383" y="2042515"/>
              <a:ext cx="2204357" cy="37261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51093446-B5B5-4E01-A678-B643137D7EAE}"/>
                </a:ext>
              </a:extLst>
            </p:cNvPr>
            <p:cNvSpPr/>
            <p:nvPr/>
          </p:nvSpPr>
          <p:spPr>
            <a:xfrm>
              <a:off x="9444323" y="5688846"/>
              <a:ext cx="220841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pitchFamily="34" charset="0"/>
                </a:rPr>
                <a:t>CLISTENE</a:t>
              </a:r>
            </a:p>
            <a:p>
              <a:pPr algn="ctr"/>
              <a:r>
                <a:rPr lang="it-IT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pitchFamily="34" charset="0"/>
                </a:rPr>
                <a:t>Il fondatore </a:t>
              </a:r>
            </a:p>
            <a:p>
              <a:pPr algn="ctr"/>
              <a:r>
                <a:rPr lang="it-IT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anose="020E0502030303020204" pitchFamily="34" charset="0"/>
                </a:rPr>
                <a:t>della democrazia ateniese</a:t>
              </a:r>
            </a:p>
          </p:txBody>
        </p:sp>
      </p:grp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D0BBFBB1-35E6-4412-A233-E06D804E78AC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7329627" y="4356241"/>
            <a:ext cx="661872" cy="1264982"/>
          </a:xfrm>
          <a:prstGeom prst="straightConnector1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Callout: freccia in giù 6">
            <a:extLst>
              <a:ext uri="{FF2B5EF4-FFF2-40B4-BE49-F238E27FC236}">
                <a16:creationId xmlns:a16="http://schemas.microsoft.com/office/drawing/2014/main" id="{D096B1AA-ACB0-421E-A35F-647E0D60E916}"/>
              </a:ext>
            </a:extLst>
          </p:cNvPr>
          <p:cNvSpPr/>
          <p:nvPr/>
        </p:nvSpPr>
        <p:spPr>
          <a:xfrm>
            <a:off x="767443" y="4435638"/>
            <a:ext cx="5015639" cy="1438030"/>
          </a:xfrm>
          <a:prstGeom prst="down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>
                <a:latin typeface="Candara" panose="020E0502030303020204" pitchFamily="34" charset="0"/>
              </a:rPr>
              <a:t>Clìstene</a:t>
            </a:r>
            <a:r>
              <a:rPr lang="it-IT" sz="2400" dirty="0">
                <a:latin typeface="Candara" panose="020E0502030303020204" pitchFamily="34" charset="0"/>
              </a:rPr>
              <a:t> si allea con il </a:t>
            </a:r>
            <a:r>
              <a:rPr lang="it-IT" sz="2400" i="1" dirty="0" err="1">
                <a:latin typeface="Candara" panose="020E0502030303020204" pitchFamily="34" charset="0"/>
              </a:rPr>
              <a:t>demos</a:t>
            </a:r>
            <a:endParaRPr lang="it-IT" sz="2400" i="1" dirty="0">
              <a:latin typeface="Candara" panose="020E0502030303020204" pitchFamily="34" charset="0"/>
            </a:endParaRPr>
          </a:p>
          <a:p>
            <a:pPr algn="ctr"/>
            <a:r>
              <a:rPr lang="it-IT" sz="2400" dirty="0">
                <a:latin typeface="Candara" panose="020E0502030303020204" pitchFamily="34" charset="0"/>
              </a:rPr>
              <a:t>ottiene il potere</a:t>
            </a:r>
          </a:p>
        </p:txBody>
      </p:sp>
    </p:spTree>
    <p:extLst>
      <p:ext uri="{BB962C8B-B14F-4D97-AF65-F5344CB8AC3E}">
        <p14:creationId xmlns:p14="http://schemas.microsoft.com/office/powerpoint/2010/main" val="343269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6" grpId="0" animBg="1"/>
      <p:bldP spid="17" grpId="0" animBg="1"/>
      <p:bldP spid="18" grpId="0"/>
      <p:bldP spid="11" grpId="0" animBg="1"/>
      <p:bldP spid="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62CADC7-5AA9-4840-8D10-2EE7D3A6FB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57322" t="26178" r="2768" b="11171"/>
          <a:stretch/>
        </p:blipFill>
        <p:spPr>
          <a:xfrm>
            <a:off x="408216" y="669472"/>
            <a:ext cx="6580413" cy="5807547"/>
          </a:xfrm>
          <a:prstGeom prst="rect">
            <a:avLst/>
          </a:prstGeom>
        </p:spPr>
      </p:pic>
      <p:sp>
        <p:nvSpPr>
          <p:cNvPr id="5" name="Callout: freccia in giù 4">
            <a:extLst>
              <a:ext uri="{FF2B5EF4-FFF2-40B4-BE49-F238E27FC236}">
                <a16:creationId xmlns:a16="http://schemas.microsoft.com/office/drawing/2014/main" id="{D56DF5BC-9810-4338-9B6F-1FE0A0B9F40B}"/>
              </a:ext>
            </a:extLst>
          </p:cNvPr>
          <p:cNvSpPr/>
          <p:nvPr/>
        </p:nvSpPr>
        <p:spPr>
          <a:xfrm>
            <a:off x="5698671" y="177537"/>
            <a:ext cx="6368143" cy="114507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RIFORMA AMMINISTRATIVA DI CLISTENE</a:t>
            </a:r>
          </a:p>
          <a:p>
            <a:pPr algn="ctr"/>
            <a:r>
              <a:rPr lang="it-IT" dirty="0"/>
              <a:t>Divide l’Attica in 3 aree</a:t>
            </a:r>
          </a:p>
        </p:txBody>
      </p:sp>
      <p:sp>
        <p:nvSpPr>
          <p:cNvPr id="6" name="Elaborazione 5">
            <a:extLst>
              <a:ext uri="{FF2B5EF4-FFF2-40B4-BE49-F238E27FC236}">
                <a16:creationId xmlns:a16="http://schemas.microsoft.com/office/drawing/2014/main" id="{61927994-D12B-4235-9CB1-39F3DBB7EB6B}"/>
              </a:ext>
            </a:extLst>
          </p:cNvPr>
          <p:cNvSpPr/>
          <p:nvPr/>
        </p:nvSpPr>
        <p:spPr>
          <a:xfrm>
            <a:off x="7111093" y="2035646"/>
            <a:ext cx="1306286" cy="718457"/>
          </a:xfrm>
          <a:prstGeom prst="flowChartProcess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10 unità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TRITTIE</a:t>
            </a:r>
          </a:p>
        </p:txBody>
      </p:sp>
      <p:sp>
        <p:nvSpPr>
          <p:cNvPr id="9" name="Callout: freccia in giù 8">
            <a:extLst>
              <a:ext uri="{FF2B5EF4-FFF2-40B4-BE49-F238E27FC236}">
                <a16:creationId xmlns:a16="http://schemas.microsoft.com/office/drawing/2014/main" id="{91136FC4-274B-4D68-81DB-35FABBF45231}"/>
              </a:ext>
            </a:extLst>
          </p:cNvPr>
          <p:cNvSpPr/>
          <p:nvPr/>
        </p:nvSpPr>
        <p:spPr>
          <a:xfrm>
            <a:off x="7168243" y="1355846"/>
            <a:ext cx="1110342" cy="615062"/>
          </a:xfrm>
          <a:prstGeom prst="downArrowCallout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CITTÀ</a:t>
            </a:r>
          </a:p>
        </p:txBody>
      </p:sp>
      <p:sp>
        <p:nvSpPr>
          <p:cNvPr id="10" name="Callout: freccia in giù 9">
            <a:extLst>
              <a:ext uri="{FF2B5EF4-FFF2-40B4-BE49-F238E27FC236}">
                <a16:creationId xmlns:a16="http://schemas.microsoft.com/office/drawing/2014/main" id="{F0BC5408-8DE9-46E0-AF24-EE2D826BC683}"/>
              </a:ext>
            </a:extLst>
          </p:cNvPr>
          <p:cNvSpPr/>
          <p:nvPr/>
        </p:nvSpPr>
        <p:spPr>
          <a:xfrm>
            <a:off x="8694962" y="1353133"/>
            <a:ext cx="1110342" cy="615062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COSTA</a:t>
            </a:r>
          </a:p>
        </p:txBody>
      </p:sp>
      <p:sp>
        <p:nvSpPr>
          <p:cNvPr id="11" name="Callout: freccia in giù 10">
            <a:extLst>
              <a:ext uri="{FF2B5EF4-FFF2-40B4-BE49-F238E27FC236}">
                <a16:creationId xmlns:a16="http://schemas.microsoft.com/office/drawing/2014/main" id="{306164CC-D1DA-4CEB-8892-5880F56BB031}"/>
              </a:ext>
            </a:extLst>
          </p:cNvPr>
          <p:cNvSpPr/>
          <p:nvPr/>
        </p:nvSpPr>
        <p:spPr>
          <a:xfrm>
            <a:off x="10160445" y="1331100"/>
            <a:ext cx="1630139" cy="615062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ENTROTERRA</a:t>
            </a:r>
          </a:p>
        </p:txBody>
      </p:sp>
      <p:sp>
        <p:nvSpPr>
          <p:cNvPr id="12" name="Elaborazione 11">
            <a:extLst>
              <a:ext uri="{FF2B5EF4-FFF2-40B4-BE49-F238E27FC236}">
                <a16:creationId xmlns:a16="http://schemas.microsoft.com/office/drawing/2014/main" id="{4B07C57B-7917-405C-90FB-E005AE34BA14}"/>
              </a:ext>
            </a:extLst>
          </p:cNvPr>
          <p:cNvSpPr/>
          <p:nvPr/>
        </p:nvSpPr>
        <p:spPr>
          <a:xfrm>
            <a:off x="8694962" y="2025946"/>
            <a:ext cx="1306286" cy="718457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10 unità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TRITTIE</a:t>
            </a:r>
          </a:p>
        </p:txBody>
      </p:sp>
      <p:sp>
        <p:nvSpPr>
          <p:cNvPr id="13" name="Elaborazione 12">
            <a:extLst>
              <a:ext uri="{FF2B5EF4-FFF2-40B4-BE49-F238E27FC236}">
                <a16:creationId xmlns:a16="http://schemas.microsoft.com/office/drawing/2014/main" id="{4EEBDA1F-321E-4973-8F0A-540A93730960}"/>
              </a:ext>
            </a:extLst>
          </p:cNvPr>
          <p:cNvSpPr/>
          <p:nvPr/>
        </p:nvSpPr>
        <p:spPr>
          <a:xfrm>
            <a:off x="10409462" y="2035646"/>
            <a:ext cx="1306286" cy="718457"/>
          </a:xfrm>
          <a:prstGeom prst="flowChart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10 unità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TRITTIE</a:t>
            </a:r>
          </a:p>
        </p:txBody>
      </p:sp>
      <p:sp>
        <p:nvSpPr>
          <p:cNvPr id="15" name="Callout: freccia in su 14">
            <a:extLst>
              <a:ext uri="{FF2B5EF4-FFF2-40B4-BE49-F238E27FC236}">
                <a16:creationId xmlns:a16="http://schemas.microsoft.com/office/drawing/2014/main" id="{F1315393-F11F-4FFD-9C34-8DEBA0EDFDEC}"/>
              </a:ext>
            </a:extLst>
          </p:cNvPr>
          <p:cNvSpPr/>
          <p:nvPr/>
        </p:nvSpPr>
        <p:spPr>
          <a:xfrm>
            <a:off x="7649936" y="5597988"/>
            <a:ext cx="4093027" cy="941633"/>
          </a:xfrm>
          <a:prstGeom prst="up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POPOLO ATTICA</a:t>
            </a:r>
          </a:p>
        </p:txBody>
      </p:sp>
      <p:sp>
        <p:nvSpPr>
          <p:cNvPr id="16" name="Elaborazione 15">
            <a:extLst>
              <a:ext uri="{FF2B5EF4-FFF2-40B4-BE49-F238E27FC236}">
                <a16:creationId xmlns:a16="http://schemas.microsoft.com/office/drawing/2014/main" id="{906B2830-4F4B-40BE-BE9D-83576DCF9742}"/>
              </a:ext>
            </a:extLst>
          </p:cNvPr>
          <p:cNvSpPr/>
          <p:nvPr/>
        </p:nvSpPr>
        <p:spPr>
          <a:xfrm>
            <a:off x="9103176" y="4022289"/>
            <a:ext cx="1306286" cy="718457"/>
          </a:xfrm>
          <a:prstGeom prst="flowChartProcess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</a:rPr>
              <a:t>Ogni tribù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8CA75969-09DD-470A-96AE-25296E890FAF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7764236" y="2754103"/>
            <a:ext cx="1567542" cy="1264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D991BA11-2AA8-42DA-A073-D6AEAEE68DA2}"/>
              </a:ext>
            </a:extLst>
          </p:cNvPr>
          <p:cNvCxnSpPr>
            <a:cxnSpLocks/>
            <a:stCxn id="12" idx="2"/>
            <a:endCxn id="16" idx="0"/>
          </p:cNvCxnSpPr>
          <p:nvPr/>
        </p:nvCxnSpPr>
        <p:spPr>
          <a:xfrm>
            <a:off x="9348105" y="2744403"/>
            <a:ext cx="408214" cy="1277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4FBA3F1B-8BEF-4A33-A0EF-5AFDA7E349EE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9944096" y="2754103"/>
            <a:ext cx="1118509" cy="1264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e 25">
            <a:extLst>
              <a:ext uri="{FF2B5EF4-FFF2-40B4-BE49-F238E27FC236}">
                <a16:creationId xmlns:a16="http://schemas.microsoft.com/office/drawing/2014/main" id="{C8056B3D-1220-4F05-BE09-891345E276D2}"/>
              </a:ext>
            </a:extLst>
          </p:cNvPr>
          <p:cNvSpPr/>
          <p:nvPr/>
        </p:nvSpPr>
        <p:spPr>
          <a:xfrm>
            <a:off x="8090804" y="3184764"/>
            <a:ext cx="1061359" cy="457200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  <a:latin typeface="Candara" panose="020E0502030303020204" pitchFamily="34" charset="0"/>
              </a:rPr>
              <a:t>1 </a:t>
            </a:r>
            <a:r>
              <a:rPr lang="it-IT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trittia</a:t>
            </a:r>
            <a:endParaRPr lang="it-IT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E1696DB2-9534-49B0-AEBB-98F9CFBB6965}"/>
              </a:ext>
            </a:extLst>
          </p:cNvPr>
          <p:cNvSpPr/>
          <p:nvPr/>
        </p:nvSpPr>
        <p:spPr>
          <a:xfrm>
            <a:off x="9095014" y="2928938"/>
            <a:ext cx="1061359" cy="457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  <a:latin typeface="Candara" panose="020E0502030303020204" pitchFamily="34" charset="0"/>
              </a:rPr>
              <a:t>1 </a:t>
            </a:r>
            <a:r>
              <a:rPr lang="it-IT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trittia</a:t>
            </a:r>
            <a:endParaRPr lang="it-IT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1F447AF5-0088-4C83-BE40-117C4609D22C}"/>
              </a:ext>
            </a:extLst>
          </p:cNvPr>
          <p:cNvSpPr/>
          <p:nvPr/>
        </p:nvSpPr>
        <p:spPr>
          <a:xfrm>
            <a:off x="10115546" y="3228287"/>
            <a:ext cx="1061359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>
                <a:solidFill>
                  <a:schemeClr val="tx1"/>
                </a:solidFill>
                <a:latin typeface="Candara" panose="020E0502030303020204" pitchFamily="34" charset="0"/>
              </a:rPr>
              <a:t>1 </a:t>
            </a:r>
            <a:r>
              <a:rPr lang="it-IT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trittia</a:t>
            </a:r>
            <a:endParaRPr lang="it-IT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29" name="Rettangolo con angoli ritagliati in diagonale 28">
            <a:extLst>
              <a:ext uri="{FF2B5EF4-FFF2-40B4-BE49-F238E27FC236}">
                <a16:creationId xmlns:a16="http://schemas.microsoft.com/office/drawing/2014/main" id="{962B17A7-F569-4526-804A-3DFA6411E2D6}"/>
              </a:ext>
            </a:extLst>
          </p:cNvPr>
          <p:cNvSpPr/>
          <p:nvPr/>
        </p:nvSpPr>
        <p:spPr>
          <a:xfrm>
            <a:off x="7649936" y="4913516"/>
            <a:ext cx="4133848" cy="621870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Viene diviso in 10 tribù</a:t>
            </a:r>
          </a:p>
        </p:txBody>
      </p:sp>
      <p:sp>
        <p:nvSpPr>
          <p:cNvPr id="30" name="Freccia a pentagono 29">
            <a:extLst>
              <a:ext uri="{FF2B5EF4-FFF2-40B4-BE49-F238E27FC236}">
                <a16:creationId xmlns:a16="http://schemas.microsoft.com/office/drawing/2014/main" id="{C94625B0-B794-4C01-8741-6035176CDD28}"/>
              </a:ext>
            </a:extLst>
          </p:cNvPr>
          <p:cNvSpPr/>
          <p:nvPr/>
        </p:nvSpPr>
        <p:spPr>
          <a:xfrm>
            <a:off x="7062108" y="3165020"/>
            <a:ext cx="1012376" cy="476279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demi</a:t>
            </a:r>
          </a:p>
        </p:txBody>
      </p:sp>
    </p:spTree>
    <p:extLst>
      <p:ext uri="{BB962C8B-B14F-4D97-AF65-F5344CB8AC3E}">
        <p14:creationId xmlns:p14="http://schemas.microsoft.com/office/powerpoint/2010/main" val="101929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DD34FF-17D5-48C2-830E-16C7ED0B6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Riforma costituzionale di </a:t>
            </a:r>
            <a:r>
              <a:rPr lang="it-IT" dirty="0" err="1"/>
              <a:t>clÌstene</a:t>
            </a:r>
            <a:endParaRPr lang="it-IT" dirty="0"/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76A85956-42CC-46D1-BA67-127BA83A97D4}"/>
              </a:ext>
            </a:extLst>
          </p:cNvPr>
          <p:cNvSpPr/>
          <p:nvPr/>
        </p:nvSpPr>
        <p:spPr>
          <a:xfrm>
            <a:off x="575894" y="2041071"/>
            <a:ext cx="2890157" cy="1257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Ampliamento dei poteri dell’ECCLESÌA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8736F647-DC9A-4257-9096-B6A43A3BB212}"/>
              </a:ext>
            </a:extLst>
          </p:cNvPr>
          <p:cNvSpPr/>
          <p:nvPr/>
        </p:nvSpPr>
        <p:spPr>
          <a:xfrm>
            <a:off x="3608614" y="2381532"/>
            <a:ext cx="4457700" cy="631371"/>
          </a:xfrm>
          <a:prstGeom prst="round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Accrescere il potere decisionale dei cittadini</a:t>
            </a: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61D397F5-A543-4072-AA93-0E0D2999C30C}"/>
              </a:ext>
            </a:extLst>
          </p:cNvPr>
          <p:cNvSpPr/>
          <p:nvPr/>
        </p:nvSpPr>
        <p:spPr>
          <a:xfrm>
            <a:off x="575892" y="3298371"/>
            <a:ext cx="3555236" cy="2122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Sorteggio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Rotazione annuale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collegialità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6CAA736D-136F-4AC8-AE13-251B3AF902DE}"/>
              </a:ext>
            </a:extLst>
          </p:cNvPr>
          <p:cNvSpPr/>
          <p:nvPr/>
        </p:nvSpPr>
        <p:spPr>
          <a:xfrm>
            <a:off x="3608614" y="3690258"/>
            <a:ext cx="3363686" cy="631371"/>
          </a:xfrm>
          <a:prstGeom prst="round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Garantire la partecipazione popolare al governo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FC7F8A3D-E373-485B-B728-DA6FCE483756}"/>
              </a:ext>
            </a:extLst>
          </p:cNvPr>
          <p:cNvSpPr/>
          <p:nvPr/>
        </p:nvSpPr>
        <p:spPr>
          <a:xfrm>
            <a:off x="3608614" y="4508639"/>
            <a:ext cx="7621050" cy="631371"/>
          </a:xfrm>
          <a:prstGeom prst="round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Diminuire il rischio che singoli individui avessero troppo potere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26602CB7-C3CD-4D58-BEE0-836129167705}"/>
              </a:ext>
            </a:extLst>
          </p:cNvPr>
          <p:cNvSpPr/>
          <p:nvPr/>
        </p:nvSpPr>
        <p:spPr>
          <a:xfrm>
            <a:off x="7114864" y="3704072"/>
            <a:ext cx="4114800" cy="631371"/>
          </a:xfrm>
          <a:prstGeom prst="round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Impedire che gli incarichi venissero monopolizzati dai più potenti</a:t>
            </a:r>
          </a:p>
        </p:txBody>
      </p:sp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FA2D1315-6977-4A8B-A7C8-F5170469514F}"/>
              </a:ext>
            </a:extLst>
          </p:cNvPr>
          <p:cNvSpPr/>
          <p:nvPr/>
        </p:nvSpPr>
        <p:spPr>
          <a:xfrm>
            <a:off x="575892" y="5270638"/>
            <a:ext cx="11040215" cy="1424076"/>
          </a:xfrm>
          <a:prstGeom prst="rightArrow">
            <a:avLst>
              <a:gd name="adj1" fmla="val 500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Controllo dell’operato di chi ricopre cariche pubbliche</a:t>
            </a:r>
          </a:p>
        </p:txBody>
      </p:sp>
      <p:sp>
        <p:nvSpPr>
          <p:cNvPr id="11" name="Onda 2 10">
            <a:extLst>
              <a:ext uri="{FF2B5EF4-FFF2-40B4-BE49-F238E27FC236}">
                <a16:creationId xmlns:a16="http://schemas.microsoft.com/office/drawing/2014/main" id="{EDF073D8-4B70-46A5-966A-5E1EEB85B51D}"/>
              </a:ext>
            </a:extLst>
          </p:cNvPr>
          <p:cNvSpPr/>
          <p:nvPr/>
        </p:nvSpPr>
        <p:spPr>
          <a:xfrm>
            <a:off x="8686800" y="2204357"/>
            <a:ext cx="2726871" cy="1094014"/>
          </a:xfrm>
          <a:prstGeom prst="doubleWave">
            <a:avLst/>
          </a:prstGeom>
          <a:solidFill>
            <a:schemeClr val="accent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>
                <a:solidFill>
                  <a:schemeClr val="accent2">
                    <a:lumMod val="50000"/>
                  </a:schemeClr>
                </a:solidFill>
              </a:rPr>
              <a:t>Perché?</a:t>
            </a:r>
          </a:p>
        </p:txBody>
      </p:sp>
    </p:spTree>
    <p:extLst>
      <p:ext uri="{BB962C8B-B14F-4D97-AF65-F5344CB8AC3E}">
        <p14:creationId xmlns:p14="http://schemas.microsoft.com/office/powerpoint/2010/main" val="213812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AFC04F-5F90-442F-AAA9-CCA379728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governo</a:t>
            </a:r>
          </a:p>
        </p:txBody>
      </p:sp>
      <p:sp>
        <p:nvSpPr>
          <p:cNvPr id="3" name="Rettangolo con angoli arrotondati 2">
            <a:hlinkClick r:id="rId2" action="ppaction://hlinksldjump"/>
            <a:extLst>
              <a:ext uri="{FF2B5EF4-FFF2-40B4-BE49-F238E27FC236}">
                <a16:creationId xmlns:a16="http://schemas.microsoft.com/office/drawing/2014/main" id="{69F22A2D-E7B1-4BA4-88C1-6EDDF0FC7E86}"/>
              </a:ext>
            </a:extLst>
          </p:cNvPr>
          <p:cNvSpPr/>
          <p:nvPr/>
        </p:nvSpPr>
        <p:spPr>
          <a:xfrm>
            <a:off x="359229" y="5666014"/>
            <a:ext cx="11246281" cy="849086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</a:rPr>
              <a:t>ECCLESÌA </a:t>
            </a:r>
          </a:p>
          <a:p>
            <a:pPr algn="ctr"/>
            <a:r>
              <a:rPr lang="it-IT" sz="2400" dirty="0">
                <a:solidFill>
                  <a:schemeClr val="tx1"/>
                </a:solidFill>
              </a:rPr>
              <a:t>cittadini ateniesi divisi in 10 tribù</a:t>
            </a:r>
          </a:p>
        </p:txBody>
      </p:sp>
      <p:sp>
        <p:nvSpPr>
          <p:cNvPr id="4" name="Freccia in su 3">
            <a:extLst>
              <a:ext uri="{FF2B5EF4-FFF2-40B4-BE49-F238E27FC236}">
                <a16:creationId xmlns:a16="http://schemas.microsoft.com/office/drawing/2014/main" id="{2A322F3F-1E89-4C79-9BCA-D0FC34F9E5DE}"/>
              </a:ext>
            </a:extLst>
          </p:cNvPr>
          <p:cNvSpPr/>
          <p:nvPr/>
        </p:nvSpPr>
        <p:spPr>
          <a:xfrm>
            <a:off x="359229" y="5045528"/>
            <a:ext cx="2036677" cy="620486"/>
          </a:xfrm>
          <a:prstGeom prst="up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elezione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AAFF8BB9-D7C5-490E-B887-4EBC920A4AD5}"/>
              </a:ext>
            </a:extLst>
          </p:cNvPr>
          <p:cNvSpPr/>
          <p:nvPr/>
        </p:nvSpPr>
        <p:spPr>
          <a:xfrm>
            <a:off x="467561" y="3954915"/>
            <a:ext cx="1820012" cy="98833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strateghi</a:t>
            </a:r>
          </a:p>
        </p:txBody>
      </p:sp>
      <p:sp>
        <p:nvSpPr>
          <p:cNvPr id="6" name="Freccia in su 5">
            <a:extLst>
              <a:ext uri="{FF2B5EF4-FFF2-40B4-BE49-F238E27FC236}">
                <a16:creationId xmlns:a16="http://schemas.microsoft.com/office/drawing/2014/main" id="{FD3F28EB-B133-4414-8B73-067C7B36EEAC}"/>
              </a:ext>
            </a:extLst>
          </p:cNvPr>
          <p:cNvSpPr/>
          <p:nvPr/>
        </p:nvSpPr>
        <p:spPr>
          <a:xfrm>
            <a:off x="6305935" y="5045528"/>
            <a:ext cx="2296885" cy="620486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sorteggio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C3EB505B-7429-4F65-BC13-1B648C357041}"/>
              </a:ext>
            </a:extLst>
          </p:cNvPr>
          <p:cNvSpPr/>
          <p:nvPr/>
        </p:nvSpPr>
        <p:spPr>
          <a:xfrm>
            <a:off x="5567310" y="2939143"/>
            <a:ext cx="3892513" cy="1968971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BULÈ</a:t>
            </a:r>
            <a:r>
              <a:rPr lang="ja-JP" alt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altLang="ja-JP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altLang="ja-JP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Consiglio dei 500</a:t>
            </a:r>
            <a:endParaRPr lang="it-IT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reccia in su 7">
            <a:extLst>
              <a:ext uri="{FF2B5EF4-FFF2-40B4-BE49-F238E27FC236}">
                <a16:creationId xmlns:a16="http://schemas.microsoft.com/office/drawing/2014/main" id="{DB6A3B58-E69A-44DD-87D2-46600CFDD2EF}"/>
              </a:ext>
            </a:extLst>
          </p:cNvPr>
          <p:cNvSpPr/>
          <p:nvPr/>
        </p:nvSpPr>
        <p:spPr>
          <a:xfrm>
            <a:off x="9535886" y="5045528"/>
            <a:ext cx="2296885" cy="620486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sorteggio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BEC748D6-4DFA-4FD8-89F2-F07175BEA2CD}"/>
              </a:ext>
            </a:extLst>
          </p:cNvPr>
          <p:cNvSpPr/>
          <p:nvPr/>
        </p:nvSpPr>
        <p:spPr>
          <a:xfrm>
            <a:off x="9785498" y="3954915"/>
            <a:ext cx="1820012" cy="988332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ELIEA</a:t>
            </a:r>
          </a:p>
        </p:txBody>
      </p:sp>
      <p:sp>
        <p:nvSpPr>
          <p:cNvPr id="10" name="Freccia in su 9">
            <a:extLst>
              <a:ext uri="{FF2B5EF4-FFF2-40B4-BE49-F238E27FC236}">
                <a16:creationId xmlns:a16="http://schemas.microsoft.com/office/drawing/2014/main" id="{CCD4460C-98E9-47CD-A770-D75C336BC078}"/>
              </a:ext>
            </a:extLst>
          </p:cNvPr>
          <p:cNvSpPr/>
          <p:nvPr/>
        </p:nvSpPr>
        <p:spPr>
          <a:xfrm>
            <a:off x="2440737" y="5045528"/>
            <a:ext cx="2036677" cy="620486"/>
          </a:xfrm>
          <a:prstGeom prst="up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elezione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6F62F75F-DCDD-4369-9AC3-782B2EB29357}"/>
              </a:ext>
            </a:extLst>
          </p:cNvPr>
          <p:cNvSpPr/>
          <p:nvPr/>
        </p:nvSpPr>
        <p:spPr>
          <a:xfrm>
            <a:off x="2396887" y="3954915"/>
            <a:ext cx="2036676" cy="98833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ARCONTI</a:t>
            </a:r>
          </a:p>
        </p:txBody>
      </p:sp>
      <p:sp>
        <p:nvSpPr>
          <p:cNvPr id="12" name="Freccia in su 11">
            <a:extLst>
              <a:ext uri="{FF2B5EF4-FFF2-40B4-BE49-F238E27FC236}">
                <a16:creationId xmlns:a16="http://schemas.microsoft.com/office/drawing/2014/main" id="{70FDFBEE-F784-4E0C-8FAE-691AD62EC427}"/>
              </a:ext>
            </a:extLst>
          </p:cNvPr>
          <p:cNvSpPr/>
          <p:nvPr/>
        </p:nvSpPr>
        <p:spPr>
          <a:xfrm>
            <a:off x="3038154" y="3507412"/>
            <a:ext cx="754143" cy="474775"/>
          </a:xfrm>
          <a:prstGeom prst="upArrow">
            <a:avLst/>
          </a:prstGeom>
          <a:solidFill>
            <a:schemeClr val="accent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468FB0FC-0F7E-43C1-9574-728FD1B7FF4C}"/>
              </a:ext>
            </a:extLst>
          </p:cNvPr>
          <p:cNvSpPr/>
          <p:nvPr/>
        </p:nvSpPr>
        <p:spPr>
          <a:xfrm>
            <a:off x="2013720" y="2290479"/>
            <a:ext cx="2803009" cy="988332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AREOPAGO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4B07995B-F4E2-411E-8AAF-0D89DC3E56CA}"/>
              </a:ext>
            </a:extLst>
          </p:cNvPr>
          <p:cNvSpPr/>
          <p:nvPr/>
        </p:nvSpPr>
        <p:spPr>
          <a:xfrm>
            <a:off x="9339943" y="751951"/>
            <a:ext cx="2106386" cy="988332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>
                <a:latin typeface="Calibri" panose="020F0502020204030204" pitchFamily="34" charset="0"/>
                <a:cs typeface="Calibri" panose="020F0502020204030204" pitchFamily="34" charset="0"/>
              </a:rPr>
              <a:t>LINK di approfondimento su ogni voce</a:t>
            </a:r>
          </a:p>
        </p:txBody>
      </p:sp>
    </p:spTree>
    <p:extLst>
      <p:ext uri="{BB962C8B-B14F-4D97-AF65-F5344CB8AC3E}">
        <p14:creationId xmlns:p14="http://schemas.microsoft.com/office/powerpoint/2010/main" val="300555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Dividendi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Dividendi</Template>
  <TotalTime>409</TotalTime>
  <Words>1657</Words>
  <Application>Microsoft Office PowerPoint</Application>
  <PresentationFormat>Widescreen</PresentationFormat>
  <Paragraphs>266</Paragraphs>
  <Slides>22</Slides>
  <Notes>17</Notes>
  <HiddenSlides>6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9" baseType="lpstr">
      <vt:lpstr>HGｺﾞｼｯｸE</vt:lpstr>
      <vt:lpstr>Arial</vt:lpstr>
      <vt:lpstr>Calibri</vt:lpstr>
      <vt:lpstr>Candara</vt:lpstr>
      <vt:lpstr>Gill Sans MT</vt:lpstr>
      <vt:lpstr>Wingdings 2</vt:lpstr>
      <vt:lpstr>Dividendi</vt:lpstr>
      <vt:lpstr>ATENE, DAL GOVERNO DEI RE ALLA DEMOCRAZIA PISISTRATO E CLISTENE</vt:lpstr>
      <vt:lpstr>Pisistrato al potere</vt:lpstr>
      <vt:lpstr>Tirannide illuminata</vt:lpstr>
      <vt:lpstr>Lo sviluppo ECONOMICO E CULTURALE di Atene</vt:lpstr>
      <vt:lpstr>Ippia e ipparco</vt:lpstr>
      <vt:lpstr>Ascesa di clÌstene</vt:lpstr>
      <vt:lpstr>Presentazione standard di PowerPoint</vt:lpstr>
      <vt:lpstr>Riforma costituzionale di clÌstene</vt:lpstr>
      <vt:lpstr>governo</vt:lpstr>
      <vt:lpstr>Governo: EcclesÌa</vt:lpstr>
      <vt:lpstr>Governo: bulÈ</vt:lpstr>
      <vt:lpstr>Governo: arconti</vt:lpstr>
      <vt:lpstr>Governo: strateghi</vt:lpstr>
      <vt:lpstr>Governo:  eliea</vt:lpstr>
      <vt:lpstr>Presentazione standard di PowerPoint</vt:lpstr>
      <vt:lpstr>Presentazione standard di PowerPoint</vt:lpstr>
      <vt:lpstr>Ostracismo (487-417 a.C.)</vt:lpstr>
      <vt:lpstr>REMUNERAZIONE DELLE CARICHE PUBBLICHE</vt:lpstr>
      <vt:lpstr>LA REAZIONE ALLE RIFORME</vt:lpstr>
      <vt:lpstr>Come nasce la democrazia?</vt:lpstr>
      <vt:lpstr>Presentazione standard di PowerPoint</vt:lpstr>
      <vt:lpstr>ATENE, DAL GOVERNO DEI RE ALLA DEMOCRAZIA PISISTRATO E CLISTENE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ATENE, DAL GOVERNO DEI RE ALLA DEMOCRAZIA PISISTRATO E CLISTENE</dc:title>
  <dc:creator>Jessica Cenciarelli</dc:creator>
  <cp:lastModifiedBy>Jessica Cenciarelli</cp:lastModifiedBy>
  <cp:revision>13</cp:revision>
  <dcterms:created xsi:type="dcterms:W3CDTF">2018-02-12T14:04:22Z</dcterms:created>
  <dcterms:modified xsi:type="dcterms:W3CDTF">2018-03-02T14:38:23Z</dcterms:modified>
</cp:coreProperties>
</file>