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0" r:id="rId1"/>
  </p:sldMasterIdLst>
  <p:notesMasterIdLst>
    <p:notesMasterId r:id="rId51"/>
  </p:notesMasterIdLst>
  <p:sldIdLst>
    <p:sldId id="281" r:id="rId2"/>
    <p:sldId id="301" r:id="rId3"/>
    <p:sldId id="285" r:id="rId4"/>
    <p:sldId id="286" r:id="rId5"/>
    <p:sldId id="287" r:id="rId6"/>
    <p:sldId id="288" r:id="rId7"/>
    <p:sldId id="289" r:id="rId8"/>
    <p:sldId id="257" r:id="rId9"/>
    <p:sldId id="258" r:id="rId10"/>
    <p:sldId id="260" r:id="rId11"/>
    <p:sldId id="277" r:id="rId12"/>
    <p:sldId id="261" r:id="rId13"/>
    <p:sldId id="262" r:id="rId14"/>
    <p:sldId id="264" r:id="rId15"/>
    <p:sldId id="263" r:id="rId16"/>
    <p:sldId id="265" r:id="rId17"/>
    <p:sldId id="266" r:id="rId18"/>
    <p:sldId id="278" r:id="rId19"/>
    <p:sldId id="290" r:id="rId20"/>
    <p:sldId id="310" r:id="rId21"/>
    <p:sldId id="291" r:id="rId22"/>
    <p:sldId id="292" r:id="rId23"/>
    <p:sldId id="293" r:id="rId24"/>
    <p:sldId id="298" r:id="rId25"/>
    <p:sldId id="296" r:id="rId26"/>
    <p:sldId id="297" r:id="rId27"/>
    <p:sldId id="308" r:id="rId28"/>
    <p:sldId id="299" r:id="rId29"/>
    <p:sldId id="309" r:id="rId30"/>
    <p:sldId id="294" r:id="rId31"/>
    <p:sldId id="300" r:id="rId32"/>
    <p:sldId id="280" r:id="rId33"/>
    <p:sldId id="295" r:id="rId34"/>
    <p:sldId id="311" r:id="rId35"/>
    <p:sldId id="303" r:id="rId36"/>
    <p:sldId id="313" r:id="rId37"/>
    <p:sldId id="304" r:id="rId38"/>
    <p:sldId id="314" r:id="rId39"/>
    <p:sldId id="315" r:id="rId40"/>
    <p:sldId id="316" r:id="rId41"/>
    <p:sldId id="305" r:id="rId42"/>
    <p:sldId id="317" r:id="rId43"/>
    <p:sldId id="306" r:id="rId44"/>
    <p:sldId id="307" r:id="rId45"/>
    <p:sldId id="318" r:id="rId46"/>
    <p:sldId id="279" r:id="rId47"/>
    <p:sldId id="312" r:id="rId48"/>
    <p:sldId id="284" r:id="rId49"/>
    <p:sldId id="283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DCFD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714" autoAdjust="0"/>
  </p:normalViewPr>
  <p:slideViewPr>
    <p:cSldViewPr snapToGrid="0">
      <p:cViewPr varScale="1">
        <p:scale>
          <a:sx n="62" d="100"/>
          <a:sy n="62" d="100"/>
        </p:scale>
        <p:origin x="16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9BA15-31A7-4421-9E25-FB241921FF67}" type="datetimeFigureOut">
              <a:rPr lang="it-IT" smtClean="0"/>
              <a:pPr/>
              <a:t>05/12/2019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1107E-88C7-4C57-A191-8344485490A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801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MITOLOGIA: Si parla del ritorno degli </a:t>
            </a:r>
            <a:r>
              <a:rPr lang="it-IT" dirty="0" err="1"/>
              <a:t>Eraclidi</a:t>
            </a:r>
            <a:r>
              <a:rPr lang="it-IT" dirty="0"/>
              <a:t> (discendenti di Eracle) ritornati a prendere possesso del Peloponneso. Questo descrive la calata dei Dori</a:t>
            </a:r>
          </a:p>
          <a:p>
            <a:r>
              <a:rPr lang="it-IT" dirty="0"/>
              <a:t>PANIONIO: cioè di tutti gli Ioni, fa capo al santuario presso Capo </a:t>
            </a:r>
            <a:r>
              <a:rPr lang="it-IT" dirty="0" err="1"/>
              <a:t>Mìcale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4853F-1A76-4B7F-95D4-CCE770D400FD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9055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245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2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602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*POLITICA ECONOMICA DEL GOVERNO, POLITICA ESTERA ITALIANA</a:t>
            </a:r>
          </a:p>
          <a:p>
            <a:r>
              <a:rPr lang="it-IT" dirty="0"/>
              <a:t>** fare politica, darsi alla politica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05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Basileis</a:t>
            </a:r>
            <a:r>
              <a:rPr lang="it-IT" dirty="0"/>
              <a:t>: in continuità con l’epoca precedente, massimi esponenti delle grandi e illustri famiglie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932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ARTIGIANI: produzione di ceramiche</a:t>
            </a:r>
          </a:p>
          <a:p>
            <a:r>
              <a:rPr lang="it-IT" dirty="0"/>
              <a:t>MERCANTI: esportano beni in tutto il Mediterraneo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665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STASIS: </a:t>
            </a:r>
            <a:r>
              <a:rPr lang="it-IT" sz="1200" dirty="0">
                <a:solidFill>
                  <a:schemeClr val="tx1"/>
                </a:solidFill>
              </a:rPr>
              <a:t>Evento drammatico che indebolisce la </a:t>
            </a:r>
            <a:r>
              <a:rPr lang="it-IT" sz="1200" dirty="0" err="1">
                <a:solidFill>
                  <a:schemeClr val="tx1"/>
                </a:solidFill>
              </a:rPr>
              <a:t>pòlis</a:t>
            </a:r>
            <a:endParaRPr lang="it-IT" sz="1200" dirty="0">
              <a:solidFill>
                <a:schemeClr val="tx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solidFill>
                  <a:schemeClr val="tx1"/>
                </a:solidFill>
              </a:rPr>
              <a:t>POLEMOS: </a:t>
            </a:r>
            <a:r>
              <a:rPr lang="it-IT" sz="1200" dirty="0"/>
              <a:t>Evento abituale inevitabile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11BB4-D52D-49B7-97B8-540973667027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741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LEGGI SCRITTE: leggi scritte accessibili a tutti e sottratte al monopolio dell’aristocrazia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004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err="1"/>
              <a:t>Tyrannos</a:t>
            </a:r>
            <a:r>
              <a:rPr lang="it-IT" dirty="0"/>
              <a:t>: era il </a:t>
            </a:r>
            <a:r>
              <a:rPr lang="it-IT" i="1" dirty="0"/>
              <a:t>signore, dominatore, padrone </a:t>
            </a:r>
            <a:r>
              <a:rPr lang="it-IT" dirty="0"/>
              <a:t>solo dopo il VI secolo prende un’accezione negativa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dirty="0"/>
              <a:t>Le </a:t>
            </a:r>
            <a:r>
              <a:rPr lang="it-IT" b="1" dirty="0"/>
              <a:t>tirannidi</a:t>
            </a:r>
            <a:r>
              <a:rPr lang="it-IT" b="0" dirty="0"/>
              <a:t> furono molto diverse le une dalle altre, tuttavia possiamo riconoscere alcuni elementi comuni: s</a:t>
            </a:r>
            <a:r>
              <a:rPr lang="it-IT" dirty="0"/>
              <a:t>ingoli individui conquistano il potere servendosi di gruppi armati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/>
              <a:t>EREDITARIETÀ</a:t>
            </a:r>
            <a:r>
              <a:rPr lang="it-IT" b="0" dirty="0"/>
              <a:t>: </a:t>
            </a:r>
            <a:r>
              <a:rPr lang="it-IT" b="0" u="sng" dirty="0"/>
              <a:t>ebbe scarso successo</a:t>
            </a:r>
            <a:r>
              <a:rPr lang="it-IT" b="0" dirty="0"/>
              <a:t>, nessuna tirannide (salvo che in Sicilia) durò più di due/tre generazioni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A11BB4-D52D-49B7-97B8-54097366702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335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Questo lungo processo migratorio prende il nome di 1° colonizzazione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4853F-1A76-4B7F-95D4-CCE770D400FD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519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Connotato dispregiativo con cui vennero apostrofati tutti i </a:t>
            </a:r>
            <a:r>
              <a:rPr lang="it-IT" b="1" dirty="0"/>
              <a:t>popoli ritenuti inferiori</a:t>
            </a:r>
            <a:r>
              <a:rPr lang="it-IT" dirty="0"/>
              <a:t>, come i </a:t>
            </a:r>
            <a:r>
              <a:rPr lang="it-IT" b="1" u="sng" dirty="0"/>
              <a:t>Persiani</a:t>
            </a:r>
            <a:r>
              <a:rPr lang="it-IT" dirty="0"/>
              <a:t>, acerrimi nemici dei greci, non solo per l’idioma ma perché la loro forma di governo (monarchia – re – sudditi) era </a:t>
            </a:r>
            <a:r>
              <a:rPr lang="it-IT" u="sng" dirty="0"/>
              <a:t>lontanissimo da quell’idea di libertà e partecipazione politica </a:t>
            </a:r>
            <a:r>
              <a:rPr lang="it-IT" dirty="0"/>
              <a:t>che era propria dei Greci (la </a:t>
            </a:r>
            <a:r>
              <a:rPr lang="it-IT" i="1" dirty="0" err="1"/>
              <a:t>pòlis</a:t>
            </a:r>
            <a:r>
              <a:rPr lang="it-IT" dirty="0"/>
              <a:t> appartiene ai </a:t>
            </a:r>
            <a:r>
              <a:rPr lang="it-IT" i="1" dirty="0" err="1"/>
              <a:t>pòlitai</a:t>
            </a:r>
            <a:r>
              <a:rPr lang="it-IT" dirty="0"/>
              <a:t>, cioè ai cittadini)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944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Lo straordinario valore simbolico del sacrificio spiega e giustifica la sua presenza in tutti gli atti pubblici e privati di rilievo della vita dei Greci.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266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558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/>
              <a:t>Pitiche</a:t>
            </a:r>
            <a:r>
              <a:rPr lang="it-IT" dirty="0"/>
              <a:t>: poiché «pitico» o «Pizio» era un appellativo del dio Apollo il cui santuario oracolare era il più importante della città.</a:t>
            </a:r>
          </a:p>
          <a:p>
            <a:r>
              <a:rPr lang="it-IT" dirty="0"/>
              <a:t>Istmiche: poiché Corinto si trova sull’omonimo istmo*; si svolgevano ogni 2 anni in onore di Poseidone. </a:t>
            </a:r>
          </a:p>
          <a:p>
            <a:r>
              <a:rPr lang="it-IT" i="1" dirty="0"/>
              <a:t>[*</a:t>
            </a:r>
            <a:r>
              <a:rPr lang="it-I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geografia fisica, lingua di terra relativamente stretta che unisce due ampî territorî circondati da acque, e che può essere di origine sedimentaria marina, inorganica e organica (corallina), eolica, vulcanica, tettonica]</a:t>
            </a:r>
            <a:endParaRPr lang="it-IT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5740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678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differenze tra i dialetti sono dovute all’isolamento nel quale le comunità si erano sviluppate per lungo tempo.</a:t>
            </a:r>
          </a:p>
          <a:p>
            <a:r>
              <a:rPr lang="it-IT" dirty="0"/>
              <a:t>Questo movimento migratorio fu un evento fondamentale dei «secoli bui»: da allor </a:t>
            </a:r>
            <a:r>
              <a:rPr lang="it-IT" b="1" dirty="0"/>
              <a:t>entrambe le sponde del mare Egeo </a:t>
            </a:r>
            <a:r>
              <a:rPr lang="it-IT" dirty="0"/>
              <a:t>(quella balcanica e quella anatolica) parlarono </a:t>
            </a:r>
            <a:r>
              <a:rPr lang="it-IT" b="1" dirty="0"/>
              <a:t>greco</a:t>
            </a:r>
            <a:r>
              <a:rPr lang="it-IT" dirty="0"/>
              <a:t> e questa situazione durò </a:t>
            </a:r>
            <a:r>
              <a:rPr lang="it-IT" b="1" dirty="0"/>
              <a:t>fino all’istituzione dell’attuale Turchia nel 1923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4853F-1A76-4B7F-95D4-CCE770D400FD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253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 err="1"/>
              <a:t>TERRITORIALITà</a:t>
            </a:r>
            <a:r>
              <a:rPr lang="it-IT" b="1" dirty="0"/>
              <a:t>: </a:t>
            </a:r>
            <a:r>
              <a:rPr lang="it-IT" sz="1200" dirty="0">
                <a:solidFill>
                  <a:schemeClr val="bg1"/>
                </a:solidFill>
              </a:rPr>
              <a:t>è delimitata da confini precisi che comprendevano</a:t>
            </a:r>
          </a:p>
          <a:p>
            <a:r>
              <a:rPr lang="it-IT" b="1" dirty="0"/>
              <a:t>Che significa che i «CITTADINI HANNO UNA CULTURA CIVICA COMUNE»? </a:t>
            </a:r>
            <a:r>
              <a:rPr lang="it-IT" dirty="0"/>
              <a:t>I cittadini si riconoscevano nelle leggi, nei culti religiosi e nelle tradizioni della città.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20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SINECISMO: dal greco SYN+OIKEO = abitare insieme, indica il processo di aggregazione di più villaggi.</a:t>
            </a:r>
          </a:p>
          <a:p>
            <a:r>
              <a:rPr lang="it-IT" dirty="0"/>
              <a:t>Spesso la comunità più potente induceva gli altri villaggi all’aggregazione (es. Atene nacque dall’unione di villaggi dell’intera regione dell’Attica)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31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599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344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Sul piano urbanistico le configurazioni delle varie polis furono molto diverse, tuttavia alcuni elementi fisici e ambientali erano ricorrenti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1107E-88C7-4C57-A191-8344485490A9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56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2C10A8-1EE0-4542-9521-28035E3FC91D}"/>
              </a:ext>
            </a:extLst>
          </p:cNvPr>
          <p:cNvSpPr txBox="1"/>
          <p:nvPr userDrawn="1"/>
        </p:nvSpPr>
        <p:spPr>
          <a:xfrm rot="5400000">
            <a:off x="-1036557" y="3275113"/>
            <a:ext cx="245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www.jessicacenciarelli.it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12/5/2019</a:t>
            </a:fld>
            <a:endParaRPr lang="en-US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ocialesmoriles.blogspot.com/2015/04/tema-111-texto-sobre-la-polis-origen-y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rson.it/place/prodotti_digital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politize.com.br/como-aprender-politica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vridar.org/2013/05/12/jesus-and-dionysus-3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/3.0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it.wikipedia.org/wiki/Agone_di_Omero_ed_Esiodo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oppa_di_Nestore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lcastillodekafka.wordpress.com/2012/10/07/lecturas-e-interpretaciones-del-edipo-rey-de-sofocles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c-sa/3.0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commons.wikimedia.org/wiki/File:Zeus_Otricoli_Pio-Clementino_Inv257.jpg" TargetMode="External"/><Relationship Id="rId7" Type="http://schemas.openxmlformats.org/officeDocument/2006/relationships/hyperlink" Target="http://www.flickr.com/photos/consciousvision/3514374461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hyperlink" Target="https://de.wikipedia.org/wiki/Hera" TargetMode="External"/><Relationship Id="rId4" Type="http://schemas.openxmlformats.org/officeDocument/2006/relationships/image" Target="../media/image23.jpg"/><Relationship Id="rId9" Type="http://schemas.openxmlformats.org/officeDocument/2006/relationships/hyperlink" Target="https://pt.wikipedia.org/wiki/Ficheiro:Ares_Ludovisi_Altemps_Inv8602_n3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hyperlink" Target="https://simple.wikipedia.org/wiki/Apollo" TargetMode="External"/><Relationship Id="rId7" Type="http://schemas.openxmlformats.org/officeDocument/2006/relationships/hyperlink" Target="http://commons.wikimedia.org/wiki/File:Trento-statue_on_top_of_the_fountain_of_Neptune-side.j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hyperlink" Target="https://pt.wikipedia.org/wiki/Atena" TargetMode="External"/><Relationship Id="rId4" Type="http://schemas.openxmlformats.org/officeDocument/2006/relationships/image" Target="../media/image27.jpg"/><Relationship Id="rId9" Type="http://schemas.openxmlformats.org/officeDocument/2006/relationships/hyperlink" Target="https://commons.wikimedia.org/wiki/File:Hera_di_efeso-vienna,_copia_romana_del_100-150_ca._da_orig._greco_del_400-380_ac_ca._6027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Pieter_Lastman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ikitravel.org/it/Marzabotto" TargetMode="Externa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barbarapicci.com/2014/04/30/grecia-oracolo-delfi-1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mple_of_Olympian_Zeus_(Athens)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it/corona-d-alloro-ghirlanda-accolade-150577/" TargetMode="Externa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Temple_of_Olympian_Zeus_(Athens)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ppe%20e%20SeM/3-Invenzione-p&#242;lis-SeM.pptx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commons.wikimedia.org/wiki/File:Ermes,_Euridice,_Orfeo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s.wikipedia.org/wiki/Archivo:Potter_workshop_Louvre_MNB2857.jp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0C9789-8898-4FEC-BED9-27A7D63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153D07-52E5-4D47-B7D3-59D3AE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27BE9E0-BC0A-4047-A9F3-FEE382941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8516BE5-9FF5-4AEB-A961-87CAA86D7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D9AC01B-ED21-4897-8502-6C9F3C837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02488C1-A326-4736-9090-A782CE18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19BF381-8A69-4838-985C-B6A75AB9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174A2B7-42B9-4604-ADB8-C0390ABD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5597E73-3E99-4AA6-95B7-CCC34064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EC32C20-5ED7-4B71-84A2-33F1928D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EB02A33-615B-47C2-A3A1-79CEFCE3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817D172-34FE-44A0-8FE7-2DE53F95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15DF00F-1666-4048-817A-9598EB32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CC138E0-9CAE-42D1-AEC0-4905ABB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84BD67A0-AD60-4697-9B64-60CD44B2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80EDFB0-2145-435B-90B7-DA5F2B63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4E59382-4DEE-4AC7-8446-2416D176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5D26D19-6E95-4DBB-9C93-34AF9AD16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E5A8A25-AF2F-45A2-8C83-777501F6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5165BC0D-45A1-45A5-AAC9-6EEC27CF7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F1DD539-EB18-4BEC-BF0D-106B762A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Segnaposto contenuto 6" descr="Immagine che contiene edificio, erba, natura&#10;&#10;Descrizione generata automaticamente">
            <a:extLst>
              <a:ext uri="{FF2B5EF4-FFF2-40B4-BE49-F238E27FC236}">
                <a16:creationId xmlns:a16="http://schemas.microsoft.com/office/drawing/2014/main" id="{4018C739-F85E-4DC8-A381-A4C2A36E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7"/>
          <a:stretch/>
        </p:blipFill>
        <p:spPr>
          <a:xfrm>
            <a:off x="21" y="227"/>
            <a:ext cx="12186156" cy="6858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1F8D4F-0F0F-4E68-80C6-05F8FC8B1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4" y="1186485"/>
            <a:ext cx="8848345" cy="4477933"/>
            <a:chOff x="1669293" y="1186483"/>
            <a:chExt cx="8848345" cy="447793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88A4A2-49A3-4B71-89F7-FBB6CDFE3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9">
              <a:extLst>
                <a:ext uri="{FF2B5EF4-FFF2-40B4-BE49-F238E27FC236}">
                  <a16:creationId xmlns:a16="http://schemas.microsoft.com/office/drawing/2014/main" id="{D9655F80-B020-45DF-8854-E66FE5CE8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F147E35-2CC4-4188-845B-72F2A29C8A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olo 3">
            <a:extLst>
              <a:ext uri="{FF2B5EF4-FFF2-40B4-BE49-F238E27FC236}">
                <a16:creationId xmlns:a16="http://schemas.microsoft.com/office/drawing/2014/main" id="{CFB6E6E2-5AAD-4BF6-9CDD-79D194BC3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954" y="2450122"/>
            <a:ext cx="8839200" cy="926123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La Grecia dell’età arcaica (VIII-VI secolo a.C.)</a:t>
            </a:r>
            <a:br>
              <a:rPr lang="it-IT" dirty="0"/>
            </a:br>
            <a:r>
              <a:rPr lang="it-IT" dirty="0"/>
              <a:t>Invenzione della </a:t>
            </a:r>
            <a:r>
              <a:rPr lang="it-IT" i="1" dirty="0" err="1"/>
              <a:t>pòlis</a:t>
            </a:r>
            <a:endParaRPr lang="it-IT" dirty="0"/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1D28C97B-AF6B-452F-B931-ED7AEC302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7784" y="3580229"/>
            <a:ext cx="8855143" cy="1752600"/>
          </a:xfrm>
        </p:spPr>
        <p:txBody>
          <a:bodyPr>
            <a:normAutofit/>
          </a:bodyPr>
          <a:lstStyle/>
          <a:p>
            <a:r>
              <a:rPr lang="it-IT" dirty="0"/>
              <a:t>Corso di Storia 1</a:t>
            </a:r>
          </a:p>
          <a:p>
            <a:r>
              <a:rPr lang="it-IT" sz="1600" i="1" dirty="0">
                <a:solidFill>
                  <a:srgbClr val="FFC000"/>
                </a:solidFill>
              </a:rPr>
              <a:t>Mirabilia, </a:t>
            </a:r>
            <a:r>
              <a:rPr lang="it-IT" sz="1600" dirty="0">
                <a:solidFill>
                  <a:srgbClr val="FFC000"/>
                </a:solidFill>
              </a:rPr>
              <a:t>Mondadori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4ACFF62-F83B-48DC-94CC-3BF4C4296C8F}"/>
              </a:ext>
            </a:extLst>
          </p:cNvPr>
          <p:cNvSpPr txBox="1"/>
          <p:nvPr/>
        </p:nvSpPr>
        <p:spPr>
          <a:xfrm>
            <a:off x="4200041" y="6491603"/>
            <a:ext cx="3735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www.jessicacenciarelli.it</a:t>
            </a:r>
          </a:p>
        </p:txBody>
      </p:sp>
    </p:spTree>
    <p:extLst>
      <p:ext uri="{BB962C8B-B14F-4D97-AF65-F5344CB8AC3E}">
        <p14:creationId xmlns:p14="http://schemas.microsoft.com/office/powerpoint/2010/main" val="318800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B9B79A-F054-4231-B1B7-723897F0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Come nacquero le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4" name="Callout: linea con bordo e barra in risalto 3">
            <a:extLst>
              <a:ext uri="{FF2B5EF4-FFF2-40B4-BE49-F238E27FC236}">
                <a16:creationId xmlns:a16="http://schemas.microsoft.com/office/drawing/2014/main" id="{24C2CD86-A2E4-4700-85F6-ECE0DEA67B9B}"/>
              </a:ext>
            </a:extLst>
          </p:cNvPr>
          <p:cNvSpPr/>
          <p:nvPr/>
        </p:nvSpPr>
        <p:spPr>
          <a:xfrm>
            <a:off x="397245" y="3572925"/>
            <a:ext cx="4652211" cy="1042737"/>
          </a:xfrm>
          <a:prstGeom prst="accentBorderCallout1">
            <a:avLst>
              <a:gd name="adj1" fmla="val 41235"/>
              <a:gd name="adj2" fmla="val 102039"/>
              <a:gd name="adj3" fmla="val -123180"/>
              <a:gd name="adj4" fmla="val 11917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Per evoluzione ed espansione </a:t>
            </a:r>
            <a:br>
              <a:rPr lang="it-IT" sz="2400" dirty="0"/>
            </a:br>
            <a:r>
              <a:rPr lang="it-IT" dirty="0"/>
              <a:t>di villaggi o piccole comunità preesistenti</a:t>
            </a:r>
          </a:p>
        </p:txBody>
      </p:sp>
      <p:sp>
        <p:nvSpPr>
          <p:cNvPr id="5" name="Callout: linea con bordo e barra in risalto 4">
            <a:extLst>
              <a:ext uri="{FF2B5EF4-FFF2-40B4-BE49-F238E27FC236}">
                <a16:creationId xmlns:a16="http://schemas.microsoft.com/office/drawing/2014/main" id="{759E39AA-261D-43F6-9A32-8A4A2A890B7B}"/>
              </a:ext>
            </a:extLst>
          </p:cNvPr>
          <p:cNvSpPr/>
          <p:nvPr/>
        </p:nvSpPr>
        <p:spPr>
          <a:xfrm>
            <a:off x="6809569" y="2256259"/>
            <a:ext cx="4652211" cy="1042737"/>
          </a:xfrm>
          <a:prstGeom prst="accentBorderCallout1">
            <a:avLst>
              <a:gd name="adj1" fmla="val 20998"/>
              <a:gd name="adj2" fmla="val -2033"/>
              <a:gd name="adj3" fmla="val -37973"/>
              <a:gd name="adj4" fmla="val -697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Per sinecismo</a:t>
            </a:r>
            <a:br>
              <a:rPr lang="it-IT" sz="2400" dirty="0"/>
            </a:br>
            <a:r>
              <a:rPr lang="it-IT" dirty="0"/>
              <a:t>unione di diversi villaggi in un’unica comunità (volontaria o indotta</a:t>
            </a:r>
          </a:p>
        </p:txBody>
      </p:sp>
      <p:sp>
        <p:nvSpPr>
          <p:cNvPr id="6" name="Callout: linea con bordo e barra in risalto 5">
            <a:extLst>
              <a:ext uri="{FF2B5EF4-FFF2-40B4-BE49-F238E27FC236}">
                <a16:creationId xmlns:a16="http://schemas.microsoft.com/office/drawing/2014/main" id="{6AD84E21-3D73-4094-AF72-DF22D2229EE8}"/>
              </a:ext>
            </a:extLst>
          </p:cNvPr>
          <p:cNvSpPr/>
          <p:nvPr/>
        </p:nvSpPr>
        <p:spPr>
          <a:xfrm>
            <a:off x="5681373" y="5542920"/>
            <a:ext cx="4652211" cy="1042737"/>
          </a:xfrm>
          <a:prstGeom prst="accentBorderCallout1">
            <a:avLst>
              <a:gd name="adj1" fmla="val 19874"/>
              <a:gd name="adj2" fmla="val -1781"/>
              <a:gd name="adj3" fmla="val -360958"/>
              <a:gd name="adj4" fmla="val 948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Per fondazione</a:t>
            </a:r>
            <a:br>
              <a:rPr lang="it-IT" sz="2400" dirty="0"/>
            </a:br>
            <a:r>
              <a:rPr lang="it-IT" dirty="0"/>
              <a:t>colonie greche nel Mediterraneo, nell’area del mar Nero</a:t>
            </a:r>
          </a:p>
        </p:txBody>
      </p:sp>
    </p:spTree>
    <p:extLst>
      <p:ext uri="{BB962C8B-B14F-4D97-AF65-F5344CB8AC3E}">
        <p14:creationId xmlns:p14="http://schemas.microsoft.com/office/powerpoint/2010/main" val="1825309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3DF1B55-0077-4105-AC64-02AA0990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476871">
            <a:off x="4442984" y="1472065"/>
            <a:ext cx="6504211" cy="342375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66B2663-246F-412B-9EC6-0BC55861DA69}"/>
              </a:ext>
            </a:extLst>
          </p:cNvPr>
          <p:cNvSpPr/>
          <p:nvPr/>
        </p:nvSpPr>
        <p:spPr>
          <a:xfrm>
            <a:off x="750162" y="577169"/>
            <a:ext cx="3071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Sinecismo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4EDE915F-3746-40B5-A315-53B919B4E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23" y="1889918"/>
            <a:ext cx="3426751" cy="1845173"/>
          </a:xfrm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FFFFFE"/>
                </a:solidFill>
                <a:latin typeface="+mn-lt"/>
              </a:rPr>
              <a:t>Dal greco:</a:t>
            </a:r>
            <a:br>
              <a:rPr lang="it-IT" b="0" dirty="0">
                <a:solidFill>
                  <a:srgbClr val="FFFFFE"/>
                </a:solidFill>
                <a:latin typeface="+mn-lt"/>
              </a:rPr>
            </a:br>
            <a:r>
              <a:rPr lang="it-IT" b="0" dirty="0">
                <a:solidFill>
                  <a:srgbClr val="FFFFFE"/>
                </a:solidFill>
                <a:latin typeface="+mn-lt"/>
              </a:rPr>
              <a:t> </a:t>
            </a:r>
            <a:r>
              <a:rPr lang="it-IT" b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syn</a:t>
            </a:r>
            <a:r>
              <a:rPr lang="it-IT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«con» + </a:t>
            </a:r>
            <a:r>
              <a:rPr lang="it-IT" b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oikeo</a:t>
            </a:r>
            <a:r>
              <a:rPr lang="it-IT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«abitare» </a:t>
            </a:r>
            <a:br>
              <a:rPr lang="it-IT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it-IT" b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sym typeface="Wingdings" panose="05000000000000000000" pitchFamily="2" charset="2"/>
              </a:rPr>
              <a:t>ABITARE INSIEME</a:t>
            </a:r>
            <a:endParaRPr lang="it-IT" b="0" dirty="0">
              <a:latin typeface="+mn-lt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F20D6F3-0C84-4771-B21D-C7041B1A544E}"/>
              </a:ext>
            </a:extLst>
          </p:cNvPr>
          <p:cNvSpPr/>
          <p:nvPr/>
        </p:nvSpPr>
        <p:spPr>
          <a:xfrm>
            <a:off x="572623" y="4124510"/>
            <a:ext cx="3131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FFFE"/>
                </a:solidFill>
                <a:sym typeface="Wingdings" panose="05000000000000000000" pitchFamily="2" charset="2"/>
              </a:rPr>
              <a:t>Indica il processo di aggregazione di più villaggi</a:t>
            </a:r>
            <a:br>
              <a:rPr lang="it-IT" sz="2400" dirty="0">
                <a:solidFill>
                  <a:srgbClr val="FFFFFE"/>
                </a:solidFill>
              </a:rPr>
            </a:b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56537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2C466-1437-4B65-906B-ABA221A0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915104"/>
            <a:ext cx="3763108" cy="1143000"/>
          </a:xfrm>
        </p:spPr>
        <p:txBody>
          <a:bodyPr>
            <a:normAutofit/>
          </a:bodyPr>
          <a:lstStyle/>
          <a:p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3" name="Rettangolo con angoli arrotondati 2">
            <a:hlinkClick r:id="rId3" tooltip="STORIA VISUALE - La città greca - Metropolis p.163"/>
            <a:extLst>
              <a:ext uri="{FF2B5EF4-FFF2-40B4-BE49-F238E27FC236}">
                <a16:creationId xmlns:a16="http://schemas.microsoft.com/office/drawing/2014/main" id="{62E65A76-99F0-4F19-A6C8-22B3F9556851}"/>
              </a:ext>
            </a:extLst>
          </p:cNvPr>
          <p:cNvSpPr/>
          <p:nvPr/>
        </p:nvSpPr>
        <p:spPr>
          <a:xfrm>
            <a:off x="2045385" y="5181600"/>
            <a:ext cx="959072" cy="689810"/>
          </a:xfrm>
          <a:prstGeom prst="roundRect">
            <a:avLst/>
          </a:prstGeom>
          <a:solidFill>
            <a:schemeClr val="tx2"/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VIDEO LINK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633D74-C570-43F0-85C8-0FC4FBA96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84" t="26655" r="3026" b="8050"/>
          <a:stretch/>
        </p:blipFill>
        <p:spPr>
          <a:xfrm>
            <a:off x="4996979" y="1191126"/>
            <a:ext cx="6801855" cy="447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581122" y="3212182"/>
            <a:ext cx="4068370" cy="1556084"/>
          </a:xfrm>
          <a:prstGeom prst="accentBorderCallout1">
            <a:avLst>
              <a:gd name="adj1" fmla="val 7581"/>
              <a:gd name="adj2" fmla="val 101712"/>
              <a:gd name="adj3" fmla="val -16314"/>
              <a:gd name="adj4" fmla="val 13975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Spazio religioso dedicato al tempio della divinità protettrice della città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Spesso collocata sulla sommità di un’altura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Eredità della rocca micenea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ED2E3E95-183D-411E-9504-750AF869AE69}"/>
              </a:ext>
            </a:extLst>
          </p:cNvPr>
          <p:cNvSpPr/>
          <p:nvPr/>
        </p:nvSpPr>
        <p:spPr>
          <a:xfrm rot="19240635">
            <a:off x="6388676" y="2058104"/>
            <a:ext cx="2103881" cy="2710162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ED55285-06B0-4689-9AB4-B95E03C2CCE9}"/>
              </a:ext>
            </a:extLst>
          </p:cNvPr>
          <p:cNvSpPr/>
          <p:nvPr/>
        </p:nvSpPr>
        <p:spPr>
          <a:xfrm>
            <a:off x="581122" y="1944447"/>
            <a:ext cx="3866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ACROPOLI</a:t>
            </a:r>
          </a:p>
        </p:txBody>
      </p:sp>
    </p:spTree>
    <p:extLst>
      <p:ext uri="{BB962C8B-B14F-4D97-AF65-F5344CB8AC3E}">
        <p14:creationId xmlns:p14="http://schemas.microsoft.com/office/powerpoint/2010/main" val="650956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633D74-C570-43F0-85C8-0FC4FBA9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84" t="26655" r="3026" b="8050"/>
          <a:stretch/>
        </p:blipFill>
        <p:spPr>
          <a:xfrm>
            <a:off x="4889256" y="1703634"/>
            <a:ext cx="6801855" cy="447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625640" y="3403169"/>
            <a:ext cx="3992856" cy="1556084"/>
          </a:xfrm>
          <a:prstGeom prst="accentBorderCallout1">
            <a:avLst>
              <a:gd name="adj1" fmla="val 21843"/>
              <a:gd name="adj2" fmla="val 101337"/>
              <a:gd name="adj3" fmla="val -8713"/>
              <a:gd name="adj4" fmla="val 19685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Spazio abitativo, commerciale e vita collettiva</a:t>
            </a:r>
          </a:p>
          <a:p>
            <a:pPr lvl="1"/>
            <a:r>
              <a:rPr lang="it-IT" dirty="0">
                <a:solidFill>
                  <a:schemeClr val="tx1"/>
                </a:solidFill>
              </a:rPr>
              <a:t>Luogo di affari, mercato, assemblee pubbliche, dibattito politico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1B3D1C7-DFDE-49E5-8BEE-33B7DD761C2F}"/>
              </a:ext>
            </a:extLst>
          </p:cNvPr>
          <p:cNvSpPr/>
          <p:nvPr/>
        </p:nvSpPr>
        <p:spPr>
          <a:xfrm>
            <a:off x="1157659" y="2605301"/>
            <a:ext cx="2944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</a:rPr>
              <a:t>(</a:t>
            </a:r>
            <a:r>
              <a:rPr lang="it-IT" sz="1600" i="1" dirty="0" err="1">
                <a:solidFill>
                  <a:schemeClr val="accent1"/>
                </a:solidFill>
              </a:rPr>
              <a:t>aghèiro</a:t>
            </a:r>
            <a:r>
              <a:rPr lang="it-IT" sz="1600" dirty="0">
                <a:solidFill>
                  <a:schemeClr val="accent1"/>
                </a:solidFill>
              </a:rPr>
              <a:t> «raccogliere insieme»)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AD0F4FB-891E-4918-B8BE-1D5BA1894BAD}"/>
              </a:ext>
            </a:extLst>
          </p:cNvPr>
          <p:cNvSpPr/>
          <p:nvPr/>
        </p:nvSpPr>
        <p:spPr>
          <a:xfrm>
            <a:off x="8446576" y="2774578"/>
            <a:ext cx="1375199" cy="110038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1EE3FE6F-1408-4565-B34F-F6D08266A57E}"/>
              </a:ext>
            </a:extLst>
          </p:cNvPr>
          <p:cNvSpPr txBox="1">
            <a:spLocks/>
          </p:cNvSpPr>
          <p:nvPr/>
        </p:nvSpPr>
        <p:spPr>
          <a:xfrm>
            <a:off x="625640" y="766346"/>
            <a:ext cx="3763108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B0F6112-6395-41D0-B626-60A3C6FEF5CA}"/>
              </a:ext>
            </a:extLst>
          </p:cNvPr>
          <p:cNvSpPr/>
          <p:nvPr/>
        </p:nvSpPr>
        <p:spPr>
          <a:xfrm>
            <a:off x="1157659" y="1795689"/>
            <a:ext cx="2699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AGORÀ</a:t>
            </a:r>
          </a:p>
        </p:txBody>
      </p:sp>
    </p:spTree>
    <p:extLst>
      <p:ext uri="{BB962C8B-B14F-4D97-AF65-F5344CB8AC3E}">
        <p14:creationId xmlns:p14="http://schemas.microsoft.com/office/powerpoint/2010/main" val="276074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633D74-C570-43F0-85C8-0FC4FBA9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84" t="26655" r="3026" b="8050"/>
          <a:stretch/>
        </p:blipFill>
        <p:spPr>
          <a:xfrm>
            <a:off x="4958051" y="1536269"/>
            <a:ext cx="6801855" cy="447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2FFC2BBA-A76A-432F-ABFA-9A708CFA1DC3}"/>
              </a:ext>
            </a:extLst>
          </p:cNvPr>
          <p:cNvGrpSpPr/>
          <p:nvPr/>
        </p:nvGrpSpPr>
        <p:grpSpPr>
          <a:xfrm>
            <a:off x="602260" y="3782045"/>
            <a:ext cx="5612559" cy="1719852"/>
            <a:chOff x="4764503" y="5056197"/>
            <a:chExt cx="9692382" cy="1471183"/>
          </a:xfrm>
          <a:solidFill>
            <a:srgbClr val="FFC000"/>
          </a:solidFill>
        </p:grpSpPr>
        <p:sp>
          <p:nvSpPr>
            <p:cNvPr id="5" name="Callout: linea con bordo e barra in risalto 4">
              <a:extLst>
                <a:ext uri="{FF2B5EF4-FFF2-40B4-BE49-F238E27FC236}">
                  <a16:creationId xmlns:a16="http://schemas.microsoft.com/office/drawing/2014/main" id="{2C614D55-B1CD-43E4-958B-D48C654036ED}"/>
                </a:ext>
              </a:extLst>
            </p:cNvPr>
            <p:cNvSpPr/>
            <p:nvPr/>
          </p:nvSpPr>
          <p:spPr>
            <a:xfrm>
              <a:off x="4764503" y="5181600"/>
              <a:ext cx="6801853" cy="1345780"/>
            </a:xfrm>
            <a:prstGeom prst="accentBorderCallout1">
              <a:avLst>
                <a:gd name="adj1" fmla="val 71946"/>
                <a:gd name="adj2" fmla="val 103356"/>
                <a:gd name="adj3" fmla="val 54960"/>
                <a:gd name="adj4" fmla="val 141130"/>
              </a:avLst>
            </a:pr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+mj-lt"/>
                <a:buAutoNum type="arabicPeriod"/>
              </a:pPr>
              <a:r>
                <a:rPr lang="it-IT" dirty="0">
                  <a:solidFill>
                    <a:schemeClr val="tx1"/>
                  </a:solidFill>
                </a:rPr>
                <a:t>Non tutte le città ne erano provviste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it-IT" dirty="0">
                  <a:solidFill>
                    <a:schemeClr val="tx1"/>
                  </a:solidFill>
                </a:rPr>
                <a:t>Alcune proteggevano non solo la città ma anche l’acropoli</a:t>
              </a:r>
            </a:p>
          </p:txBody>
        </p: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457C9C52-2916-4D42-A993-219E0DD7DD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48594" y="5056197"/>
              <a:ext cx="2608291" cy="640514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41015BDE-851C-4392-8626-89421ECE456A}"/>
              </a:ext>
            </a:extLst>
          </p:cNvPr>
          <p:cNvCxnSpPr/>
          <p:nvPr/>
        </p:nvCxnSpPr>
        <p:spPr>
          <a:xfrm>
            <a:off x="5749870" y="4230679"/>
            <a:ext cx="929899" cy="1084882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02EEAFA1-7F97-42F6-87BF-1B44B8923503}"/>
              </a:ext>
            </a:extLst>
          </p:cNvPr>
          <p:cNvCxnSpPr>
            <a:cxnSpLocks/>
          </p:cNvCxnSpPr>
          <p:nvPr/>
        </p:nvCxnSpPr>
        <p:spPr>
          <a:xfrm>
            <a:off x="6214819" y="3782046"/>
            <a:ext cx="1225725" cy="89726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FF08A5A4-6F14-43FB-966E-5CC77DB87C9A}"/>
              </a:ext>
            </a:extLst>
          </p:cNvPr>
          <p:cNvSpPr txBox="1">
            <a:spLocks/>
          </p:cNvSpPr>
          <p:nvPr/>
        </p:nvSpPr>
        <p:spPr>
          <a:xfrm>
            <a:off x="576781" y="964769"/>
            <a:ext cx="3763108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A457E3E-39BF-4B24-B4FE-4F822E28EFBA}"/>
              </a:ext>
            </a:extLst>
          </p:cNvPr>
          <p:cNvSpPr/>
          <p:nvPr/>
        </p:nvSpPr>
        <p:spPr>
          <a:xfrm>
            <a:off x="1482267" y="1994112"/>
            <a:ext cx="19521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mura</a:t>
            </a:r>
          </a:p>
        </p:txBody>
      </p:sp>
    </p:spTree>
    <p:extLst>
      <p:ext uri="{BB962C8B-B14F-4D97-AF65-F5344CB8AC3E}">
        <p14:creationId xmlns:p14="http://schemas.microsoft.com/office/powerpoint/2010/main" val="221365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3633D74-C570-43F0-85C8-0FC4FBA9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84" t="26655" r="3026" b="8050"/>
          <a:stretch/>
        </p:blipFill>
        <p:spPr>
          <a:xfrm>
            <a:off x="452571" y="1781848"/>
            <a:ext cx="6801855" cy="4475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7669577" y="4717145"/>
            <a:ext cx="4069852" cy="959104"/>
          </a:xfrm>
          <a:prstGeom prst="accentBorderCallout1">
            <a:avLst>
              <a:gd name="adj1" fmla="val 36386"/>
              <a:gd name="adj2" fmla="val -2242"/>
              <a:gd name="adj3" fmla="val -128431"/>
              <a:gd name="adj4" fmla="val -30645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CAMPAGNA COLTIVATA</a:t>
            </a:r>
          </a:p>
          <a:p>
            <a:r>
              <a:rPr lang="it-IT" dirty="0">
                <a:solidFill>
                  <a:schemeClr val="tx1"/>
                </a:solidFill>
              </a:rPr>
              <a:t>Terreni coltivati divisi in proprietà individuali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E3D1D73-1F08-4F97-B104-FB25F801A40B}"/>
              </a:ext>
            </a:extLst>
          </p:cNvPr>
          <p:cNvSpPr/>
          <p:nvPr/>
        </p:nvSpPr>
        <p:spPr>
          <a:xfrm rot="2179035">
            <a:off x="5777022" y="2851378"/>
            <a:ext cx="1141427" cy="921672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llout: linea con bordo e barra in risalto 6">
            <a:extLst>
              <a:ext uri="{FF2B5EF4-FFF2-40B4-BE49-F238E27FC236}">
                <a16:creationId xmlns:a16="http://schemas.microsoft.com/office/drawing/2014/main" id="{94D164DC-55DD-4A84-B8C3-3368C9F3DBFD}"/>
              </a:ext>
            </a:extLst>
          </p:cNvPr>
          <p:cNvSpPr/>
          <p:nvPr/>
        </p:nvSpPr>
        <p:spPr>
          <a:xfrm>
            <a:off x="7496505" y="2407818"/>
            <a:ext cx="4357063" cy="1143000"/>
          </a:xfrm>
          <a:prstGeom prst="accentBorderCallout1">
            <a:avLst>
              <a:gd name="adj1" fmla="val 20710"/>
              <a:gd name="adj2" fmla="val -2043"/>
              <a:gd name="adj3" fmla="val 842"/>
              <a:gd name="adj4" fmla="val -16105"/>
            </a:avLst>
          </a:prstGeom>
          <a:solidFill>
            <a:srgbClr val="DCFD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CAMPAGNA INCOLTA E BOSCHI</a:t>
            </a:r>
          </a:p>
          <a:p>
            <a:r>
              <a:rPr lang="it-IT" dirty="0">
                <a:solidFill>
                  <a:schemeClr val="tx1"/>
                </a:solidFill>
              </a:rPr>
              <a:t>Proprietà comune spesso usata come pascolo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A83E68-937F-4FFF-A888-12C2CD1D1E51}"/>
              </a:ext>
            </a:extLst>
          </p:cNvPr>
          <p:cNvSpPr txBox="1"/>
          <p:nvPr/>
        </p:nvSpPr>
        <p:spPr>
          <a:xfrm>
            <a:off x="5916366" y="1927861"/>
            <a:ext cx="862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/>
              <a:t>eschatià</a:t>
            </a:r>
            <a:endParaRPr lang="it-IT" b="1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4813E2E1-42E9-4333-996B-BA570B9982C8}"/>
              </a:ext>
            </a:extLst>
          </p:cNvPr>
          <p:cNvSpPr/>
          <p:nvPr/>
        </p:nvSpPr>
        <p:spPr>
          <a:xfrm rot="2179035">
            <a:off x="5422602" y="1737837"/>
            <a:ext cx="1850268" cy="768174"/>
          </a:xfrm>
          <a:prstGeom prst="ellipse">
            <a:avLst/>
          </a:prstGeom>
          <a:noFill/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C4C51DA0-B218-4675-AD22-5200090A0240}"/>
              </a:ext>
            </a:extLst>
          </p:cNvPr>
          <p:cNvSpPr txBox="1">
            <a:spLocks/>
          </p:cNvSpPr>
          <p:nvPr/>
        </p:nvSpPr>
        <p:spPr>
          <a:xfrm>
            <a:off x="7377500" y="436853"/>
            <a:ext cx="3763108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9E90C33-E34B-4F03-9837-E4E044AF1DF6}"/>
              </a:ext>
            </a:extLst>
          </p:cNvPr>
          <p:cNvSpPr/>
          <p:nvPr/>
        </p:nvSpPr>
        <p:spPr>
          <a:xfrm>
            <a:off x="7789744" y="1466196"/>
            <a:ext cx="29386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eschatià</a:t>
            </a:r>
            <a:endParaRPr lang="it-IT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0FCCCC9-F5CD-43E7-A263-8C8CE0070B08}"/>
              </a:ext>
            </a:extLst>
          </p:cNvPr>
          <p:cNvSpPr/>
          <p:nvPr/>
        </p:nvSpPr>
        <p:spPr>
          <a:xfrm>
            <a:off x="8105113" y="3793815"/>
            <a:ext cx="20675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chora</a:t>
            </a:r>
            <a:endParaRPr lang="it-IT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485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FDD32D0-C454-44BF-A412-F0203CD7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714" y="1543688"/>
            <a:ext cx="6667500" cy="443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465786" y="3219680"/>
            <a:ext cx="4178018" cy="1171303"/>
          </a:xfrm>
          <a:prstGeom prst="accentBorderCallout1">
            <a:avLst>
              <a:gd name="adj1" fmla="val -4752"/>
              <a:gd name="adj2" fmla="val 101254"/>
              <a:gd name="adj3" fmla="val 63861"/>
              <a:gd name="adj4" fmla="val 129102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(solo per le città vicine al mare)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Distinto dalla città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Ma collegato tramite delle mura (PIREO – Atene)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51F8B82-7FD9-48ED-AB52-D8FE85DC8C49}"/>
              </a:ext>
            </a:extLst>
          </p:cNvPr>
          <p:cNvSpPr/>
          <p:nvPr/>
        </p:nvSpPr>
        <p:spPr>
          <a:xfrm rot="2179035">
            <a:off x="5741292" y="3365698"/>
            <a:ext cx="1850268" cy="2050572"/>
          </a:xfrm>
          <a:prstGeom prst="ellipse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DB11B2E-C23B-4177-BB6E-98C7A0D784D7}"/>
              </a:ext>
            </a:extLst>
          </p:cNvPr>
          <p:cNvSpPr txBox="1">
            <a:spLocks/>
          </p:cNvSpPr>
          <p:nvPr/>
        </p:nvSpPr>
        <p:spPr>
          <a:xfrm>
            <a:off x="625643" y="514345"/>
            <a:ext cx="3763108" cy="11430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6C74C40-2C1B-4E62-BCC8-0AA56303DA27}"/>
              </a:ext>
            </a:extLst>
          </p:cNvPr>
          <p:cNvSpPr/>
          <p:nvPr/>
        </p:nvSpPr>
        <p:spPr>
          <a:xfrm>
            <a:off x="1491957" y="1543688"/>
            <a:ext cx="2030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porto</a:t>
            </a:r>
            <a:endParaRPr lang="it-IT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093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2C466-1437-4B65-906B-ABA221A0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02" y="1090552"/>
            <a:ext cx="3165231" cy="691753"/>
          </a:xfrm>
        </p:spPr>
        <p:txBody>
          <a:bodyPr>
            <a:normAutofit fontScale="90000"/>
          </a:bodyPr>
          <a:lstStyle/>
          <a:p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633D74-C570-43F0-85C8-0FC4FBA96E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84" t="26655" r="3026" b="8050"/>
          <a:stretch/>
        </p:blipFill>
        <p:spPr>
          <a:xfrm>
            <a:off x="4636168" y="624007"/>
            <a:ext cx="7395411" cy="5082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04A7C13-3647-4262-B86F-55490E20CF79}"/>
              </a:ext>
            </a:extLst>
          </p:cNvPr>
          <p:cNvSpPr/>
          <p:nvPr/>
        </p:nvSpPr>
        <p:spPr>
          <a:xfrm>
            <a:off x="577512" y="1969616"/>
            <a:ext cx="6914147" cy="5975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Città e campagna sono spazi integrati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06BEAD31-E23C-402F-A4A2-21DFF3C58A1C}"/>
              </a:ext>
            </a:extLst>
          </p:cNvPr>
          <p:cNvSpPr/>
          <p:nvPr/>
        </p:nvSpPr>
        <p:spPr>
          <a:xfrm>
            <a:off x="9103891" y="4860261"/>
            <a:ext cx="2646947" cy="5975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Erano attraversabili in poche ore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6F88734-F8E6-42C9-A825-8F737F508D96}"/>
              </a:ext>
            </a:extLst>
          </p:cNvPr>
          <p:cNvSpPr/>
          <p:nvPr/>
        </p:nvSpPr>
        <p:spPr>
          <a:xfrm>
            <a:off x="4972005" y="5955451"/>
            <a:ext cx="6386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/>
              <a:t>ATENE E SPARTA rappresentano un’eccezione.</a:t>
            </a:r>
          </a:p>
        </p:txBody>
      </p:sp>
      <p:sp>
        <p:nvSpPr>
          <p:cNvPr id="3" name="Callout: freccia in su 2">
            <a:extLst>
              <a:ext uri="{FF2B5EF4-FFF2-40B4-BE49-F238E27FC236}">
                <a16:creationId xmlns:a16="http://schemas.microsoft.com/office/drawing/2014/main" id="{CF756E33-0788-4B58-8156-AFD621EDEB49}"/>
              </a:ext>
            </a:extLst>
          </p:cNvPr>
          <p:cNvSpPr/>
          <p:nvPr/>
        </p:nvSpPr>
        <p:spPr>
          <a:xfrm>
            <a:off x="685501" y="2596232"/>
            <a:ext cx="6914147" cy="950686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La maggior parte della popolazione vive  in città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(compresi artigiani, contadini, pescatori)</a:t>
            </a:r>
          </a:p>
        </p:txBody>
      </p:sp>
      <p:sp>
        <p:nvSpPr>
          <p:cNvPr id="5" name="Callout: freccia in giù 4">
            <a:extLst>
              <a:ext uri="{FF2B5EF4-FFF2-40B4-BE49-F238E27FC236}">
                <a16:creationId xmlns:a16="http://schemas.microsoft.com/office/drawing/2014/main" id="{48749B64-FB4D-43FE-B060-97167F67B73B}"/>
              </a:ext>
            </a:extLst>
          </p:cNvPr>
          <p:cNvSpPr/>
          <p:nvPr/>
        </p:nvSpPr>
        <p:spPr>
          <a:xfrm>
            <a:off x="9360976" y="3068664"/>
            <a:ext cx="1997906" cy="1542785"/>
          </a:xfrm>
          <a:prstGeom prst="downArrowCallou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>
                <a:solidFill>
                  <a:schemeClr val="tx1"/>
                </a:solidFill>
              </a:rPr>
              <a:t>Le città non erano molto estese (100 km</a:t>
            </a:r>
            <a:r>
              <a:rPr lang="it-IT" baseline="30000">
                <a:solidFill>
                  <a:schemeClr val="tx1"/>
                </a:solidFill>
              </a:rPr>
              <a:t>2</a:t>
            </a:r>
            <a:r>
              <a:rPr lang="it-IT">
                <a:solidFill>
                  <a:schemeClr val="tx1"/>
                </a:solidFill>
              </a:rPr>
              <a:t>)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46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F2E5CC-1216-4AAA-A2B7-C8F765B4E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962" y="2448732"/>
            <a:ext cx="3627194" cy="22085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/>
            <a:r>
              <a:rPr lang="it-IT" sz="2400" dirty="0">
                <a:solidFill>
                  <a:srgbClr val="FFFFFE"/>
                </a:solidFill>
                <a:sym typeface="Wingdings" panose="05000000000000000000" pitchFamily="2" charset="2"/>
              </a:rPr>
              <a:t>L’insieme delle scelte e delle attività e delle istituzioni che hanno a che fare con il governo dello stato e della collettività*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A8A5C44-6A31-4AD3-8E38-2BE7ECD6D22C}"/>
              </a:ext>
            </a:extLst>
          </p:cNvPr>
          <p:cNvSpPr/>
          <p:nvPr/>
        </p:nvSpPr>
        <p:spPr>
          <a:xfrm>
            <a:off x="492528" y="569928"/>
            <a:ext cx="2291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Politica</a:t>
            </a:r>
          </a:p>
        </p:txBody>
      </p:sp>
      <p:pic>
        <p:nvPicPr>
          <p:cNvPr id="59" name="Immagine 5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BE163EBF-E39B-4152-98E1-FCB82BC34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488415">
            <a:off x="4372841" y="1497312"/>
            <a:ext cx="6816853" cy="3355262"/>
          </a:xfrm>
          <a:prstGeom prst="rect">
            <a:avLst/>
          </a:prstGeom>
        </p:spPr>
      </p:pic>
      <p:sp>
        <p:nvSpPr>
          <p:cNvPr id="11" name="Titolo 10">
            <a:extLst>
              <a:ext uri="{FF2B5EF4-FFF2-40B4-BE49-F238E27FC236}">
                <a16:creationId xmlns:a16="http://schemas.microsoft.com/office/drawing/2014/main" id="{660799D8-6AD5-4ED6-A61A-DA1E20BF2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62" y="1290364"/>
            <a:ext cx="3627193" cy="910396"/>
          </a:xfrm>
        </p:spPr>
        <p:txBody>
          <a:bodyPr>
            <a:normAutofit/>
          </a:bodyPr>
          <a:lstStyle/>
          <a:p>
            <a:r>
              <a:rPr lang="it-IT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Termine che deriva dal greco:  </a:t>
            </a:r>
            <a:r>
              <a:rPr lang="it-IT" b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pòlis</a:t>
            </a:r>
            <a:r>
              <a:rPr lang="it-IT" b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«città-stato»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5540A89-9FE0-499B-A9F2-BD5DAD435B8B}"/>
              </a:ext>
            </a:extLst>
          </p:cNvPr>
          <p:cNvSpPr/>
          <p:nvPr/>
        </p:nvSpPr>
        <p:spPr>
          <a:xfrm>
            <a:off x="492528" y="4902794"/>
            <a:ext cx="403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FFFE"/>
                </a:solidFill>
                <a:sym typeface="Wingdings" panose="05000000000000000000" pitchFamily="2" charset="2"/>
              </a:rPr>
              <a:t> Partecipazione dei cittadini alla vita pubblica**</a:t>
            </a:r>
            <a:endParaRPr lang="it-IT" sz="2400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61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L’ideale della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5" name="Callout con freccia in giù 4"/>
          <p:cNvSpPr/>
          <p:nvPr/>
        </p:nvSpPr>
        <p:spPr>
          <a:xfrm>
            <a:off x="949569" y="2274277"/>
            <a:ext cx="3188677" cy="120747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Cittadini</a:t>
            </a:r>
          </a:p>
          <a:p>
            <a:pPr algn="ctr"/>
            <a:r>
              <a:rPr lang="it-IT" sz="2400" dirty="0"/>
              <a:t>Maschi – Liberi- adulti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961292" y="3774831"/>
            <a:ext cx="3247293" cy="70338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Partecipano attivamente alla vita politica (della </a:t>
            </a:r>
            <a:r>
              <a:rPr lang="it-IT" dirty="0" err="1"/>
              <a:t>pòlis</a:t>
            </a:r>
            <a:r>
              <a:rPr lang="it-IT" dirty="0"/>
              <a:t>)</a:t>
            </a:r>
          </a:p>
        </p:txBody>
      </p:sp>
      <p:sp>
        <p:nvSpPr>
          <p:cNvPr id="7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5151366" y="4114800"/>
            <a:ext cx="6149680" cy="735469"/>
          </a:xfrm>
          <a:prstGeom prst="accentBorderCallout1">
            <a:avLst>
              <a:gd name="adj1" fmla="val 1224"/>
              <a:gd name="adj2" fmla="val -1964"/>
              <a:gd name="adj3" fmla="val 1749"/>
              <a:gd name="adj4" fmla="val -1591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ISONOMIA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(uguaglianza di fronte alla legge)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llout: linea con bordo e barra in risalto 4">
            <a:extLst>
              <a:ext uri="{FF2B5EF4-FFF2-40B4-BE49-F238E27FC236}">
                <a16:creationId xmlns:a16="http://schemas.microsoft.com/office/drawing/2014/main" id="{2C614D55-B1CD-43E4-958B-D48C654036ED}"/>
              </a:ext>
            </a:extLst>
          </p:cNvPr>
          <p:cNvSpPr/>
          <p:nvPr/>
        </p:nvSpPr>
        <p:spPr>
          <a:xfrm>
            <a:off x="5151366" y="4958862"/>
            <a:ext cx="6149680" cy="735469"/>
          </a:xfrm>
          <a:prstGeom prst="accentBorderCallout1">
            <a:avLst>
              <a:gd name="adj1" fmla="val 1224"/>
              <a:gd name="adj2" fmla="val -1964"/>
              <a:gd name="adj3" fmla="val -116204"/>
              <a:gd name="adj4" fmla="val -1534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PARRHESIA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(libertà di parola)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1230924" y="4970585"/>
            <a:ext cx="2895600" cy="13364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800" dirty="0"/>
              <a:t>Assemblea</a:t>
            </a:r>
            <a:r>
              <a:rPr lang="it-IT" dirty="0"/>
              <a:t> (</a:t>
            </a:r>
            <a:r>
              <a:rPr lang="it-IT" dirty="0" err="1"/>
              <a:t>Ecclesìa</a:t>
            </a:r>
            <a:r>
              <a:rPr lang="it-IT" dirty="0"/>
              <a:t>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083399" y="1159695"/>
            <a:ext cx="27432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ESCLUSI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Donne, schiavi 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meteci*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DBAC7EB9-A577-48BA-92B4-3200DD55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3005"/>
            <a:ext cx="11074400" cy="1143000"/>
          </a:xfrm>
        </p:spPr>
        <p:txBody>
          <a:bodyPr/>
          <a:lstStyle/>
          <a:p>
            <a:r>
              <a:rPr lang="it-IT" dirty="0"/>
              <a:t>Periodizzazione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F22D35C4-0634-4170-99D9-0F2021A22879}"/>
              </a:ext>
            </a:extLst>
          </p:cNvPr>
          <p:cNvSpPr/>
          <p:nvPr/>
        </p:nvSpPr>
        <p:spPr>
          <a:xfrm>
            <a:off x="728420" y="3146155"/>
            <a:ext cx="11074400" cy="72842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Storia greca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FD8656-EC3D-4F21-98A3-7C992D68A538}"/>
              </a:ext>
            </a:extLst>
          </p:cNvPr>
          <p:cNvSpPr txBox="1"/>
          <p:nvPr/>
        </p:nvSpPr>
        <p:spPr>
          <a:xfrm>
            <a:off x="914400" y="2745061"/>
            <a:ext cx="148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n>
                  <a:solidFill>
                    <a:schemeClr val="accent2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XII-IX</a:t>
            </a:r>
          </a:p>
        </p:txBody>
      </p:sp>
      <p:sp>
        <p:nvSpPr>
          <p:cNvPr id="8" name="Rettangolo con due angoli in diagonale ritagliati 7">
            <a:extLst>
              <a:ext uri="{FF2B5EF4-FFF2-40B4-BE49-F238E27FC236}">
                <a16:creationId xmlns:a16="http://schemas.microsoft.com/office/drawing/2014/main" id="{793D4781-87F8-4ECC-B3E7-C04723A74C11}"/>
              </a:ext>
            </a:extLst>
          </p:cNvPr>
          <p:cNvSpPr/>
          <p:nvPr/>
        </p:nvSpPr>
        <p:spPr>
          <a:xfrm>
            <a:off x="728420" y="3874575"/>
            <a:ext cx="1673817" cy="1144083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Medioevo ellenico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102FCE-0EA4-40D2-B472-EF4B26E89882}"/>
              </a:ext>
            </a:extLst>
          </p:cNvPr>
          <p:cNvSpPr txBox="1"/>
          <p:nvPr/>
        </p:nvSpPr>
        <p:spPr>
          <a:xfrm>
            <a:off x="3676972" y="2737316"/>
            <a:ext cx="148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n>
                  <a:solidFill>
                    <a:schemeClr val="accent3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VIII-V</a:t>
            </a:r>
          </a:p>
        </p:txBody>
      </p:sp>
      <p:sp>
        <p:nvSpPr>
          <p:cNvPr id="10" name="Rettangolo con due angoli in diagonale ritagliati 9">
            <a:extLst>
              <a:ext uri="{FF2B5EF4-FFF2-40B4-BE49-F238E27FC236}">
                <a16:creationId xmlns:a16="http://schemas.microsoft.com/office/drawing/2014/main" id="{2E85D1D4-39FA-46B6-9D76-0E3A26211F25}"/>
              </a:ext>
            </a:extLst>
          </p:cNvPr>
          <p:cNvSpPr/>
          <p:nvPr/>
        </p:nvSpPr>
        <p:spPr>
          <a:xfrm>
            <a:off x="3490992" y="3866830"/>
            <a:ext cx="1673817" cy="1144083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Età arcaica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5730DA7-D49D-44E3-B365-CF756503D815}"/>
              </a:ext>
            </a:extLst>
          </p:cNvPr>
          <p:cNvSpPr txBox="1"/>
          <p:nvPr/>
        </p:nvSpPr>
        <p:spPr>
          <a:xfrm>
            <a:off x="6639085" y="2731424"/>
            <a:ext cx="148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n>
                  <a:solidFill>
                    <a:schemeClr val="accent3"/>
                  </a:solidFill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V-IV</a:t>
            </a:r>
          </a:p>
        </p:txBody>
      </p:sp>
      <p:sp>
        <p:nvSpPr>
          <p:cNvPr id="12" name="Rettangolo con due angoli in diagonale ritagliati 11">
            <a:extLst>
              <a:ext uri="{FF2B5EF4-FFF2-40B4-BE49-F238E27FC236}">
                <a16:creationId xmlns:a16="http://schemas.microsoft.com/office/drawing/2014/main" id="{3BA58A27-4DE1-435A-AC3C-42967B06077E}"/>
              </a:ext>
            </a:extLst>
          </p:cNvPr>
          <p:cNvSpPr/>
          <p:nvPr/>
        </p:nvSpPr>
        <p:spPr>
          <a:xfrm>
            <a:off x="6369803" y="3921075"/>
            <a:ext cx="2185261" cy="1144083"/>
          </a:xfrm>
          <a:prstGeom prst="snip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Età classica </a:t>
            </a:r>
            <a:r>
              <a:rPr lang="it-IT" sz="2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(390 a.C.)</a:t>
            </a:r>
            <a:endParaRPr lang="it-IT" sz="2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06B62F6-A343-4ED8-8CD5-E5A541EA6F14}"/>
              </a:ext>
            </a:extLst>
          </p:cNvPr>
          <p:cNvSpPr txBox="1"/>
          <p:nvPr/>
        </p:nvSpPr>
        <p:spPr>
          <a:xfrm>
            <a:off x="9415219" y="2745061"/>
            <a:ext cx="167381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2800" b="1" dirty="0">
                <a:ln/>
                <a:solidFill>
                  <a:schemeClr val="accent4"/>
                </a:solidFill>
              </a:rPr>
              <a:t>IV – I a.C.</a:t>
            </a:r>
          </a:p>
        </p:txBody>
      </p:sp>
      <p:sp>
        <p:nvSpPr>
          <p:cNvPr id="14" name="Rettangolo con due angoli in diagonale ritagliati 13">
            <a:extLst>
              <a:ext uri="{FF2B5EF4-FFF2-40B4-BE49-F238E27FC236}">
                <a16:creationId xmlns:a16="http://schemas.microsoft.com/office/drawing/2014/main" id="{764BD1DD-93FA-49F0-8021-619077D4CD6C}"/>
              </a:ext>
            </a:extLst>
          </p:cNvPr>
          <p:cNvSpPr/>
          <p:nvPr/>
        </p:nvSpPr>
        <p:spPr>
          <a:xfrm>
            <a:off x="9415219" y="3921075"/>
            <a:ext cx="1673817" cy="1144083"/>
          </a:xfrm>
          <a:prstGeom prst="snip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Età ellenistica</a:t>
            </a:r>
          </a:p>
        </p:txBody>
      </p:sp>
    </p:spTree>
    <p:extLst>
      <p:ext uri="{BB962C8B-B14F-4D97-AF65-F5344CB8AC3E}">
        <p14:creationId xmlns:p14="http://schemas.microsoft.com/office/powerpoint/2010/main" val="75778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269F95B-F985-46FE-85C8-03B50A99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64" y="1417834"/>
            <a:ext cx="2950464" cy="923330"/>
          </a:xfrm>
        </p:spPr>
        <p:txBody>
          <a:bodyPr/>
          <a:lstStyle/>
          <a:p>
            <a:r>
              <a:rPr lang="it-IT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greco </a:t>
            </a:r>
            <a:r>
              <a:rPr lang="it-IT" sz="1800" i="1" dirty="0" err="1"/>
              <a:t>metoikéo</a:t>
            </a:r>
            <a:r>
              <a:rPr lang="it-IT" sz="1800" i="1" dirty="0"/>
              <a:t> </a:t>
            </a:r>
            <a:r>
              <a:rPr lang="it-IT" sz="2400" b="0" dirty="0"/>
              <a:t>«cambio dimora»</a:t>
            </a:r>
            <a:endParaRPr lang="it-IT" b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52C9883-6E95-4082-8BA6-4F5BCC469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Straniero che si trasferisce in una </a:t>
            </a:r>
            <a:r>
              <a:rPr lang="it-IT" sz="2800" i="1" dirty="0" err="1"/>
              <a:t>pòlis</a:t>
            </a:r>
            <a:r>
              <a:rPr lang="it-IT" sz="2800" dirty="0"/>
              <a:t> diversa da quella originaria.</a:t>
            </a:r>
          </a:p>
          <a:p>
            <a:endParaRPr lang="it-IT" sz="2800" dirty="0"/>
          </a:p>
        </p:txBody>
      </p:sp>
      <p:pic>
        <p:nvPicPr>
          <p:cNvPr id="7" name="Segnaposto immagine 6" descr="Immagine che contiene testo, libro&#10;&#10;Descrizione generata automaticamente">
            <a:extLst>
              <a:ext uri="{FF2B5EF4-FFF2-40B4-BE49-F238E27FC236}">
                <a16:creationId xmlns:a16="http://schemas.microsoft.com/office/drawing/2014/main" id="{BE9BE732-FD99-4D05-8CA2-8B3C6F22CE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095" b="14095"/>
          <a:stretch>
            <a:fillRect/>
          </a:stretch>
        </p:blipFill>
        <p:spPr/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16EB5D-967E-497A-8172-6F2BC96D4640}"/>
              </a:ext>
            </a:extLst>
          </p:cNvPr>
          <p:cNvSpPr txBox="1"/>
          <p:nvPr/>
        </p:nvSpPr>
        <p:spPr>
          <a:xfrm>
            <a:off x="4647724" y="5131437"/>
            <a:ext cx="61569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://vridar.org/2013/05/12/jesus-and-dionysus-3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/3.0/"/>
              </a:rPr>
              <a:t>CC BY</a:t>
            </a:r>
            <a:endParaRPr lang="it-IT" sz="9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707A60A-58A3-4FA1-958E-B8943117409A}"/>
              </a:ext>
            </a:extLst>
          </p:cNvPr>
          <p:cNvSpPr/>
          <p:nvPr/>
        </p:nvSpPr>
        <p:spPr>
          <a:xfrm>
            <a:off x="656577" y="646165"/>
            <a:ext cx="2168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>
                <a:ln w="222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metèci</a:t>
            </a:r>
            <a:endParaRPr lang="it-IT" sz="5400" b="1" dirty="0">
              <a:ln w="2222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35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333E2D2E-B5E6-471F-801D-E5B0FE86A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/>
              <a:t>L’ORGANIZZAZIONE DELLE PRIME </a:t>
            </a:r>
            <a:r>
              <a:rPr lang="it-IT" sz="4800" i="1" dirty="0"/>
              <a:t>POLIS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FE1BD5-47B9-465D-BEB6-D69E719A7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it-IT" sz="3200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pòlis</a:t>
            </a:r>
            <a:r>
              <a:rPr lang="it-IT" sz="3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Grecia e fuori la Grecia</a:t>
            </a:r>
          </a:p>
        </p:txBody>
      </p:sp>
    </p:spTree>
    <p:extLst>
      <p:ext uri="{BB962C8B-B14F-4D97-AF65-F5344CB8AC3E}">
        <p14:creationId xmlns:p14="http://schemas.microsoft.com/office/powerpoint/2010/main" val="62355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6DB0FCD-DC97-430B-86A5-DE58DF6C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60" y="1022888"/>
            <a:ext cx="4715956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«Uomini </a:t>
            </a:r>
            <a:br>
              <a:rPr lang="it-IT" dirty="0"/>
            </a:br>
            <a:r>
              <a:rPr lang="it-IT" dirty="0"/>
              <a:t>divoratori di doni»</a:t>
            </a: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277FCE18-2AE2-42B1-94A1-F5D556CFDC3E}"/>
              </a:ext>
            </a:extLst>
          </p:cNvPr>
          <p:cNvSpPr/>
          <p:nvPr/>
        </p:nvSpPr>
        <p:spPr>
          <a:xfrm>
            <a:off x="5455404" y="1022888"/>
            <a:ext cx="2572719" cy="543990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Piramide sociale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86128D9-40A6-4036-A280-EF147CFC4BBF}"/>
              </a:ext>
            </a:extLst>
          </p:cNvPr>
          <p:cNvSpPr/>
          <p:nvPr/>
        </p:nvSpPr>
        <p:spPr>
          <a:xfrm>
            <a:off x="5339166" y="874569"/>
            <a:ext cx="2805193" cy="1031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BASILÈUS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basileis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llout: freccia in su 6">
            <a:extLst>
              <a:ext uri="{FF2B5EF4-FFF2-40B4-BE49-F238E27FC236}">
                <a16:creationId xmlns:a16="http://schemas.microsoft.com/office/drawing/2014/main" id="{DDF34B20-A8BB-4D3D-B2FF-B786812906F5}"/>
              </a:ext>
            </a:extLst>
          </p:cNvPr>
          <p:cNvSpPr/>
          <p:nvPr/>
        </p:nvSpPr>
        <p:spPr>
          <a:xfrm>
            <a:off x="5176433" y="2054610"/>
            <a:ext cx="2967926" cy="1386013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Ghenè</a:t>
            </a:r>
            <a:r>
              <a:rPr lang="it-IT" sz="2800" i="1" dirty="0"/>
              <a:t> </a:t>
            </a:r>
          </a:p>
          <a:p>
            <a:pPr algn="ctr"/>
            <a:r>
              <a:rPr lang="it-IT" dirty="0"/>
              <a:t>illustri famiglie aristocratiche</a:t>
            </a:r>
          </a:p>
        </p:txBody>
      </p:sp>
      <p:sp>
        <p:nvSpPr>
          <p:cNvPr id="8" name="Freccia a pentagono 7">
            <a:extLst>
              <a:ext uri="{FF2B5EF4-FFF2-40B4-BE49-F238E27FC236}">
                <a16:creationId xmlns:a16="http://schemas.microsoft.com/office/drawing/2014/main" id="{ACF2E90C-11C2-4EFD-8BC3-6285D5CDF690}"/>
              </a:ext>
            </a:extLst>
          </p:cNvPr>
          <p:cNvSpPr/>
          <p:nvPr/>
        </p:nvSpPr>
        <p:spPr>
          <a:xfrm flipH="1">
            <a:off x="8167609" y="1666981"/>
            <a:ext cx="2572719" cy="1022888"/>
          </a:xfrm>
          <a:prstGeom prst="homePlat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u="sng" dirty="0">
                <a:solidFill>
                  <a:schemeClr val="tx1"/>
                </a:solidFill>
              </a:rPr>
              <a:t>Ricchezza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Grandi appezzamenti fondiari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1C694406-D236-4547-926E-9AB18D56FDDA}"/>
              </a:ext>
            </a:extLst>
          </p:cNvPr>
          <p:cNvSpPr/>
          <p:nvPr/>
        </p:nvSpPr>
        <p:spPr>
          <a:xfrm>
            <a:off x="4943960" y="4956873"/>
            <a:ext cx="3425125" cy="1219201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DÈMOS</a:t>
            </a:r>
          </a:p>
          <a:p>
            <a:pPr algn="ctr"/>
            <a:r>
              <a:rPr lang="it-IT" dirty="0"/>
              <a:t>Artigiani, commercianti, piccoli proprietari terrieri</a:t>
            </a:r>
          </a:p>
        </p:txBody>
      </p:sp>
      <p:sp>
        <p:nvSpPr>
          <p:cNvPr id="10" name="Freccia circolare a sinistra 9">
            <a:extLst>
              <a:ext uri="{FF2B5EF4-FFF2-40B4-BE49-F238E27FC236}">
                <a16:creationId xmlns:a16="http://schemas.microsoft.com/office/drawing/2014/main" id="{20CC4B45-A27C-4A2B-842E-825B8CF93A89}"/>
              </a:ext>
            </a:extLst>
          </p:cNvPr>
          <p:cNvSpPr/>
          <p:nvPr/>
        </p:nvSpPr>
        <p:spPr>
          <a:xfrm rot="21136691">
            <a:off x="8334215" y="3006671"/>
            <a:ext cx="627682" cy="266570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con due angoli in diagonale ritagliati 10">
            <a:extLst>
              <a:ext uri="{FF2B5EF4-FFF2-40B4-BE49-F238E27FC236}">
                <a16:creationId xmlns:a16="http://schemas.microsoft.com/office/drawing/2014/main" id="{A6CC0691-FF02-4F7D-B0AE-6B9F997EB1BD}"/>
              </a:ext>
            </a:extLst>
          </p:cNvPr>
          <p:cNvSpPr/>
          <p:nvPr/>
        </p:nvSpPr>
        <p:spPr>
          <a:xfrm>
            <a:off x="9004515" y="3429000"/>
            <a:ext cx="2679485" cy="554064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Tiene il </a:t>
            </a:r>
            <a:r>
              <a:rPr lang="it-IT" dirty="0" err="1">
                <a:solidFill>
                  <a:schemeClr val="tx1"/>
                </a:solidFill>
              </a:rPr>
              <a:t>Dèmos</a:t>
            </a:r>
            <a:r>
              <a:rPr lang="it-IT" dirty="0">
                <a:solidFill>
                  <a:schemeClr val="tx1"/>
                </a:solidFill>
              </a:rPr>
              <a:t> sotto scacco</a:t>
            </a:r>
          </a:p>
        </p:txBody>
      </p:sp>
      <p:sp>
        <p:nvSpPr>
          <p:cNvPr id="12" name="Rettangolo con due angoli in diagonale ritagliati 11">
            <a:extLst>
              <a:ext uri="{FF2B5EF4-FFF2-40B4-BE49-F238E27FC236}">
                <a16:creationId xmlns:a16="http://schemas.microsoft.com/office/drawing/2014/main" id="{6227C61B-74C0-4793-9682-588D168DD6AC}"/>
              </a:ext>
            </a:extLst>
          </p:cNvPr>
          <p:cNvSpPr/>
          <p:nvPr/>
        </p:nvSpPr>
        <p:spPr>
          <a:xfrm>
            <a:off x="9071327" y="4062493"/>
            <a:ext cx="2679485" cy="554064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Amministra la giustizia a suo vantaggio</a:t>
            </a:r>
          </a:p>
        </p:txBody>
      </p:sp>
      <p:pic>
        <p:nvPicPr>
          <p:cNvPr id="14" name="Immagine 13" descr="Immagine che contiene edificio, sedendo, inpiedi, tavolo&#10;&#10;Descrizione generata automaticamente">
            <a:extLst>
              <a:ext uri="{FF2B5EF4-FFF2-40B4-BE49-F238E27FC236}">
                <a16:creationId xmlns:a16="http://schemas.microsoft.com/office/drawing/2014/main" id="{1C9C77F7-E682-4C3F-AFB4-21AAD0581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4110" y="3507324"/>
            <a:ext cx="217627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24E224F-799E-4345-BAD1-ACC2D52BE293}"/>
              </a:ext>
            </a:extLst>
          </p:cNvPr>
          <p:cNvSpPr txBox="1"/>
          <p:nvPr/>
        </p:nvSpPr>
        <p:spPr>
          <a:xfrm>
            <a:off x="734110" y="6250524"/>
            <a:ext cx="217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ESIODO, maggior poeta della Grecia arcaica dopo Omero</a:t>
            </a:r>
          </a:p>
        </p:txBody>
      </p:sp>
      <p:cxnSp>
        <p:nvCxnSpPr>
          <p:cNvPr id="17" name="Connettore a gomito 16">
            <a:extLst>
              <a:ext uri="{FF2B5EF4-FFF2-40B4-BE49-F238E27FC236}">
                <a16:creationId xmlns:a16="http://schemas.microsoft.com/office/drawing/2014/main" id="{04F7E547-6FBE-42A5-9463-F7773097C89D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3608535" y="1408690"/>
            <a:ext cx="810700" cy="23250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753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07F53F-83CC-4607-9EF6-A244C121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Cambiamenti sociali</a:t>
            </a:r>
          </a:p>
        </p:txBody>
      </p:sp>
      <p:sp>
        <p:nvSpPr>
          <p:cNvPr id="3" name="Callout: freccia in giù 2">
            <a:extLst>
              <a:ext uri="{FF2B5EF4-FFF2-40B4-BE49-F238E27FC236}">
                <a16:creationId xmlns:a16="http://schemas.microsoft.com/office/drawing/2014/main" id="{07461CDB-886A-4F0E-AB6E-83EC3F7BD146}"/>
              </a:ext>
            </a:extLst>
          </p:cNvPr>
          <p:cNvSpPr/>
          <p:nvPr/>
        </p:nvSpPr>
        <p:spPr>
          <a:xfrm>
            <a:off x="609600" y="2123268"/>
            <a:ext cx="3001505" cy="1143000"/>
          </a:xfrm>
          <a:prstGeom prst="downArrowCallou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Ripresa dell’economia</a:t>
            </a:r>
          </a:p>
        </p:txBody>
      </p:sp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B7D1BEE0-025C-4DB8-A98F-EEFB211A83E8}"/>
              </a:ext>
            </a:extLst>
          </p:cNvPr>
          <p:cNvSpPr/>
          <p:nvPr/>
        </p:nvSpPr>
        <p:spPr>
          <a:xfrm>
            <a:off x="1133959" y="3369590"/>
            <a:ext cx="3001505" cy="1143000"/>
          </a:xfrm>
          <a:prstGeom prst="downArrowCallou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Impulso ai commerci</a:t>
            </a:r>
          </a:p>
        </p:txBody>
      </p:sp>
      <p:sp>
        <p:nvSpPr>
          <p:cNvPr id="5" name="Callout: freccia in giù 4">
            <a:extLst>
              <a:ext uri="{FF2B5EF4-FFF2-40B4-BE49-F238E27FC236}">
                <a16:creationId xmlns:a16="http://schemas.microsoft.com/office/drawing/2014/main" id="{25B82FBE-A5CC-4BFD-B646-89D5E0CA7BA1}"/>
              </a:ext>
            </a:extLst>
          </p:cNvPr>
          <p:cNvSpPr/>
          <p:nvPr/>
        </p:nvSpPr>
        <p:spPr>
          <a:xfrm>
            <a:off x="1999281" y="4615912"/>
            <a:ext cx="3001505" cy="1143000"/>
          </a:xfrm>
          <a:prstGeom prst="downArrowCallout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Ricchezza svincolate dalle terre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5BADE28-DBD1-46AB-B3B7-DCD22A8243D2}"/>
              </a:ext>
            </a:extLst>
          </p:cNvPr>
          <p:cNvSpPr/>
          <p:nvPr/>
        </p:nvSpPr>
        <p:spPr>
          <a:xfrm>
            <a:off x="1401950" y="5681149"/>
            <a:ext cx="40633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it-IT" sz="4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rtigiani/mercanti</a:t>
            </a:r>
          </a:p>
        </p:txBody>
      </p:sp>
      <p:sp>
        <p:nvSpPr>
          <p:cNvPr id="7" name="Rettangolo con due angoli in diagonale ritagliati 6">
            <a:extLst>
              <a:ext uri="{FF2B5EF4-FFF2-40B4-BE49-F238E27FC236}">
                <a16:creationId xmlns:a16="http://schemas.microsoft.com/office/drawing/2014/main" id="{ED2754CC-BAD9-4A4B-8A31-568DCA4F429E}"/>
              </a:ext>
            </a:extLst>
          </p:cNvPr>
          <p:cNvSpPr/>
          <p:nvPr/>
        </p:nvSpPr>
        <p:spPr>
          <a:xfrm>
            <a:off x="5929824" y="3469244"/>
            <a:ext cx="2789695" cy="772126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Acquisto di terre</a:t>
            </a:r>
          </a:p>
        </p:txBody>
      </p:sp>
      <p:cxnSp>
        <p:nvCxnSpPr>
          <p:cNvPr id="9" name="Connettore curvo 8">
            <a:extLst>
              <a:ext uri="{FF2B5EF4-FFF2-40B4-BE49-F238E27FC236}">
                <a16:creationId xmlns:a16="http://schemas.microsoft.com/office/drawing/2014/main" id="{0CAE7AA1-7008-4821-890C-B171FF579901}"/>
              </a:ext>
            </a:extLst>
          </p:cNvPr>
          <p:cNvCxnSpPr>
            <a:stCxn id="5" idx="3"/>
            <a:endCxn id="7" idx="2"/>
          </p:cNvCxnSpPr>
          <p:nvPr/>
        </p:nvCxnSpPr>
        <p:spPr>
          <a:xfrm flipV="1">
            <a:off x="5000786" y="3855307"/>
            <a:ext cx="929038" cy="113194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FE02973C-D87D-4893-90A1-3AEECE9F8BFF}"/>
              </a:ext>
            </a:extLst>
          </p:cNvPr>
          <p:cNvSpPr/>
          <p:nvPr/>
        </p:nvSpPr>
        <p:spPr>
          <a:xfrm>
            <a:off x="6250122" y="1673817"/>
            <a:ext cx="2149098" cy="144134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Potere politico</a:t>
            </a:r>
          </a:p>
        </p:txBody>
      </p:sp>
      <p:sp>
        <p:nvSpPr>
          <p:cNvPr id="12" name="Segno di moltiplicazione 11">
            <a:extLst>
              <a:ext uri="{FF2B5EF4-FFF2-40B4-BE49-F238E27FC236}">
                <a16:creationId xmlns:a16="http://schemas.microsoft.com/office/drawing/2014/main" id="{FA71A5AD-F08C-46F3-82F4-13A1F494E2FF}"/>
              </a:ext>
            </a:extLst>
          </p:cNvPr>
          <p:cNvSpPr/>
          <p:nvPr/>
        </p:nvSpPr>
        <p:spPr>
          <a:xfrm>
            <a:off x="6489053" y="1496774"/>
            <a:ext cx="1671236" cy="1795427"/>
          </a:xfrm>
          <a:prstGeom prst="mathMultiply">
            <a:avLst>
              <a:gd name="adj1" fmla="val 96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Esplosione: 14 punte 12">
            <a:extLst>
              <a:ext uri="{FF2B5EF4-FFF2-40B4-BE49-F238E27FC236}">
                <a16:creationId xmlns:a16="http://schemas.microsoft.com/office/drawing/2014/main" id="{B83833D8-7120-4B44-931C-B06BF6EF8FE3}"/>
              </a:ext>
            </a:extLst>
          </p:cNvPr>
          <p:cNvSpPr/>
          <p:nvPr/>
        </p:nvSpPr>
        <p:spPr>
          <a:xfrm>
            <a:off x="8343255" y="1525498"/>
            <a:ext cx="3773406" cy="2265336"/>
          </a:xfrm>
          <a:prstGeom prst="irregularSeal2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Tensioni sociali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BC2357B-52D3-4AEB-9D51-976FB04330F4}"/>
              </a:ext>
            </a:extLst>
          </p:cNvPr>
          <p:cNvSpPr/>
          <p:nvPr/>
        </p:nvSpPr>
        <p:spPr>
          <a:xfrm>
            <a:off x="6810694" y="4634709"/>
            <a:ext cx="53059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Sconvolgimenti politici</a:t>
            </a:r>
          </a:p>
        </p:txBody>
      </p:sp>
    </p:spTree>
    <p:extLst>
      <p:ext uri="{BB962C8B-B14F-4D97-AF65-F5344CB8AC3E}">
        <p14:creationId xmlns:p14="http://schemas.microsoft.com/office/powerpoint/2010/main" val="323385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 animBg="1"/>
      <p:bldP spid="12" grpId="0" animBg="1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CF3ABA55-9523-49FC-BA50-C0C04172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1" r="26347" b="-2"/>
          <a:stretch/>
        </p:blipFill>
        <p:spPr>
          <a:xfrm>
            <a:off x="8223737" y="813900"/>
            <a:ext cx="3695828" cy="57927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772C704-1382-487C-89C0-8F8EF0960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81" y="858453"/>
            <a:ext cx="7279037" cy="1143000"/>
          </a:xfrm>
        </p:spPr>
        <p:txBody>
          <a:bodyPr>
            <a:normAutofit fontScale="90000"/>
          </a:bodyPr>
          <a:lstStyle/>
          <a:p>
            <a:r>
              <a:rPr lang="it-IT" sz="4400" u="sng" dirty="0">
                <a:solidFill>
                  <a:schemeClr val="tx1"/>
                </a:solidFill>
              </a:rPr>
              <a:t>I CONFLITTI IN GRECIA</a:t>
            </a:r>
            <a:br>
              <a:rPr lang="it-IT" sz="4400" i="1" dirty="0">
                <a:solidFill>
                  <a:schemeClr val="tx1"/>
                </a:solidFill>
              </a:rPr>
            </a:br>
            <a:r>
              <a:rPr lang="it-IT" sz="4400" i="1" dirty="0">
                <a:solidFill>
                  <a:schemeClr val="bg2">
                    <a:lumMod val="25000"/>
                  </a:schemeClr>
                </a:solidFill>
              </a:rPr>
              <a:t>STÀSIS</a:t>
            </a:r>
            <a:r>
              <a:rPr lang="it-IT" sz="4400" dirty="0">
                <a:solidFill>
                  <a:schemeClr val="bg2">
                    <a:lumMod val="25000"/>
                  </a:schemeClr>
                </a:solidFill>
              </a:rPr>
              <a:t> e </a:t>
            </a:r>
            <a:r>
              <a:rPr lang="it-IT" sz="4400" i="1" dirty="0">
                <a:solidFill>
                  <a:schemeClr val="bg2">
                    <a:lumMod val="25000"/>
                  </a:schemeClr>
                </a:solidFill>
              </a:rPr>
              <a:t>PÒLEMOS</a:t>
            </a:r>
          </a:p>
        </p:txBody>
      </p:sp>
      <p:sp>
        <p:nvSpPr>
          <p:cNvPr id="14" name="Callout: linea con bordo e barra in risalto 13">
            <a:extLst>
              <a:ext uri="{FF2B5EF4-FFF2-40B4-BE49-F238E27FC236}">
                <a16:creationId xmlns:a16="http://schemas.microsoft.com/office/drawing/2014/main" id="{35D26AA7-D874-4C3C-92F0-AB234B96C8BF}"/>
              </a:ext>
            </a:extLst>
          </p:cNvPr>
          <p:cNvSpPr/>
          <p:nvPr/>
        </p:nvSpPr>
        <p:spPr>
          <a:xfrm>
            <a:off x="4958999" y="5281471"/>
            <a:ext cx="2561795" cy="1325217"/>
          </a:xfrm>
          <a:prstGeom prst="accentBorderCallout1">
            <a:avLst>
              <a:gd name="adj1" fmla="val 35300"/>
              <a:gd name="adj2" fmla="val -3954"/>
              <a:gd name="adj3" fmla="val -60991"/>
              <a:gd name="adj4" fmla="val -23079"/>
            </a:avLst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dirty="0"/>
              <a:t>CONFLITTO ESTERNO (contro altre </a:t>
            </a:r>
            <a:r>
              <a:rPr lang="it-IT" sz="2000" dirty="0" err="1"/>
              <a:t>pòleis</a:t>
            </a:r>
            <a:r>
              <a:rPr lang="it-IT" sz="2000" dirty="0"/>
              <a:t> o barbari)</a:t>
            </a:r>
          </a:p>
        </p:txBody>
      </p:sp>
      <p:sp>
        <p:nvSpPr>
          <p:cNvPr id="22" name="Callout: linea con bordo e barra in risalto 21">
            <a:extLst>
              <a:ext uri="{FF2B5EF4-FFF2-40B4-BE49-F238E27FC236}">
                <a16:creationId xmlns:a16="http://schemas.microsoft.com/office/drawing/2014/main" id="{9736A7F1-3B20-4CB6-8AEC-DAC081959B69}"/>
              </a:ext>
            </a:extLst>
          </p:cNvPr>
          <p:cNvSpPr/>
          <p:nvPr/>
        </p:nvSpPr>
        <p:spPr>
          <a:xfrm>
            <a:off x="1065547" y="3710294"/>
            <a:ext cx="2452567" cy="947740"/>
          </a:xfrm>
          <a:prstGeom prst="accentBorderCallout1">
            <a:avLst>
              <a:gd name="adj1" fmla="val 34131"/>
              <a:gd name="adj2" fmla="val 106456"/>
              <a:gd name="adj3" fmla="val -66718"/>
              <a:gd name="adj4" fmla="val 136402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CONFLITTO INTERNO alla stessa </a:t>
            </a:r>
            <a:r>
              <a:rPr lang="it-IT" sz="2000" i="1" dirty="0" err="1">
                <a:solidFill>
                  <a:schemeClr val="tx1"/>
                </a:solidFill>
              </a:rPr>
              <a:t>pòlis</a:t>
            </a:r>
            <a:endParaRPr lang="it-IT" sz="2000" i="1" dirty="0">
              <a:solidFill>
                <a:schemeClr val="tx1"/>
              </a:solidFill>
            </a:endParaRPr>
          </a:p>
        </p:txBody>
      </p:sp>
      <p:sp>
        <p:nvSpPr>
          <p:cNvPr id="12" name="Esplosione: 8 punte 11">
            <a:extLst>
              <a:ext uri="{FF2B5EF4-FFF2-40B4-BE49-F238E27FC236}">
                <a16:creationId xmlns:a16="http://schemas.microsoft.com/office/drawing/2014/main" id="{04C17FED-1C1D-4B3A-B77B-DD9681866E5D}"/>
              </a:ext>
            </a:extLst>
          </p:cNvPr>
          <p:cNvSpPr/>
          <p:nvPr/>
        </p:nvSpPr>
        <p:spPr>
          <a:xfrm>
            <a:off x="4042489" y="3370064"/>
            <a:ext cx="3478306" cy="1655266"/>
          </a:xfrm>
          <a:prstGeom prst="irregularSeal1">
            <a:avLst/>
          </a:prstGeom>
          <a:solidFill>
            <a:schemeClr val="bg2">
              <a:lumMod val="2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i="1" dirty="0" err="1"/>
              <a:t>Pòlemos</a:t>
            </a:r>
            <a:endParaRPr lang="it-IT" sz="2400" i="1" dirty="0"/>
          </a:p>
          <a:p>
            <a:pPr algn="ctr"/>
            <a:r>
              <a:rPr lang="el-GR" sz="2400" dirty="0"/>
              <a:t>Πόλεμος</a:t>
            </a:r>
            <a:endParaRPr lang="it-IT" sz="2400" i="1" dirty="0"/>
          </a:p>
        </p:txBody>
      </p:sp>
      <p:sp>
        <p:nvSpPr>
          <p:cNvPr id="18" name="Esplosione: 8 punte 17">
            <a:extLst>
              <a:ext uri="{FF2B5EF4-FFF2-40B4-BE49-F238E27FC236}">
                <a16:creationId xmlns:a16="http://schemas.microsoft.com/office/drawing/2014/main" id="{BDC51F8F-A6C3-4D15-AD47-73D3F933D5B6}"/>
              </a:ext>
            </a:extLst>
          </p:cNvPr>
          <p:cNvSpPr/>
          <p:nvPr/>
        </p:nvSpPr>
        <p:spPr>
          <a:xfrm>
            <a:off x="1992542" y="2023150"/>
            <a:ext cx="3309311" cy="1325217"/>
          </a:xfrm>
          <a:prstGeom prst="irregularSeal1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i="1" dirty="0" err="1">
                <a:solidFill>
                  <a:schemeClr val="tx1"/>
                </a:solidFill>
              </a:rPr>
              <a:t>stàsis</a:t>
            </a:r>
            <a:endParaRPr lang="it-IT" sz="2400" i="1" dirty="0">
              <a:solidFill>
                <a:schemeClr val="tx1"/>
              </a:solidFill>
            </a:endParaRPr>
          </a:p>
          <a:p>
            <a:pPr algn="ctr"/>
            <a:r>
              <a:rPr lang="it-IT" sz="2400" dirty="0" err="1">
                <a:solidFill>
                  <a:schemeClr val="tx1"/>
                </a:solidFill>
              </a:rPr>
              <a:t>στάσις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07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12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BADD16-8DD2-4672-A980-8A566108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102" y="946548"/>
            <a:ext cx="4442847" cy="1143000"/>
          </a:xfrm>
        </p:spPr>
        <p:txBody>
          <a:bodyPr>
            <a:normAutofit fontScale="90000"/>
          </a:bodyPr>
          <a:lstStyle/>
          <a:p>
            <a:r>
              <a:rPr lang="it-IT" dirty="0"/>
              <a:t>Leggi scritte per vincere la…</a:t>
            </a:r>
          </a:p>
        </p:txBody>
      </p:sp>
      <p:sp>
        <p:nvSpPr>
          <p:cNvPr id="3" name="Esplosione: 14 punte 2">
            <a:extLst>
              <a:ext uri="{FF2B5EF4-FFF2-40B4-BE49-F238E27FC236}">
                <a16:creationId xmlns:a16="http://schemas.microsoft.com/office/drawing/2014/main" id="{A1BA998C-050D-42BF-905B-6752EE9D8BAE}"/>
              </a:ext>
            </a:extLst>
          </p:cNvPr>
          <p:cNvSpPr/>
          <p:nvPr/>
        </p:nvSpPr>
        <p:spPr>
          <a:xfrm>
            <a:off x="4539534" y="516019"/>
            <a:ext cx="3773406" cy="2265336"/>
          </a:xfrm>
          <a:prstGeom prst="irregularSeal2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i="1" dirty="0" err="1"/>
              <a:t>stàsis</a:t>
            </a:r>
            <a:endParaRPr lang="it-IT" sz="4800" i="1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CCCB223-EBD0-4455-B368-D719A0932B6E}"/>
              </a:ext>
            </a:extLst>
          </p:cNvPr>
          <p:cNvSpPr/>
          <p:nvPr/>
        </p:nvSpPr>
        <p:spPr>
          <a:xfrm>
            <a:off x="1405673" y="2781355"/>
            <a:ext cx="23444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esimnéte</a:t>
            </a:r>
            <a:endParaRPr lang="it-IT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19A2AF-E5DD-42B9-9CF8-92F7B2E5F489}"/>
              </a:ext>
            </a:extLst>
          </p:cNvPr>
          <p:cNvSpPr/>
          <p:nvPr/>
        </p:nvSpPr>
        <p:spPr>
          <a:xfrm>
            <a:off x="4613668" y="3429000"/>
            <a:ext cx="2618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legislatore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C91CE0F-D15C-4D46-A130-C54DB37BE765}"/>
              </a:ext>
            </a:extLst>
          </p:cNvPr>
          <p:cNvSpPr/>
          <p:nvPr/>
        </p:nvSpPr>
        <p:spPr>
          <a:xfrm>
            <a:off x="8530102" y="2781355"/>
            <a:ext cx="18939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tiranno</a:t>
            </a:r>
          </a:p>
        </p:txBody>
      </p:sp>
      <p:sp>
        <p:nvSpPr>
          <p:cNvPr id="7" name="Rettangolo con due angoli in diagonale ritagliati 6">
            <a:extLst>
              <a:ext uri="{FF2B5EF4-FFF2-40B4-BE49-F238E27FC236}">
                <a16:creationId xmlns:a16="http://schemas.microsoft.com/office/drawing/2014/main" id="{F43B9446-8EB1-478F-86B7-B2971E195531}"/>
              </a:ext>
            </a:extLst>
          </p:cNvPr>
          <p:cNvSpPr/>
          <p:nvPr/>
        </p:nvSpPr>
        <p:spPr>
          <a:xfrm>
            <a:off x="1113832" y="3550796"/>
            <a:ext cx="2928104" cy="146011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u="sng" dirty="0"/>
              <a:t>MEDIATORE</a:t>
            </a:r>
            <a:endParaRPr lang="it-IT" u="sng" dirty="0"/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Mettere pace tra gli ordini sociali (es.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Pittaco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Mitilene, isola di Lesbo)</a:t>
            </a:r>
          </a:p>
        </p:txBody>
      </p:sp>
      <p:sp>
        <p:nvSpPr>
          <p:cNvPr id="8" name="Rettangolo con due angoli in diagonale ritagliati 7">
            <a:extLst>
              <a:ext uri="{FF2B5EF4-FFF2-40B4-BE49-F238E27FC236}">
                <a16:creationId xmlns:a16="http://schemas.microsoft.com/office/drawing/2014/main" id="{CEBD962C-3A69-4B61-8A14-7B2DBEE7A77F}"/>
              </a:ext>
            </a:extLst>
          </p:cNvPr>
          <p:cNvSpPr/>
          <p:nvPr/>
        </p:nvSpPr>
        <p:spPr>
          <a:xfrm>
            <a:off x="4458885" y="4451335"/>
            <a:ext cx="2928104" cy="146011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Affiggere leggi scritte in piazza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con due angoli in diagonale ritagliati 8">
            <a:extLst>
              <a:ext uri="{FF2B5EF4-FFF2-40B4-BE49-F238E27FC236}">
                <a16:creationId xmlns:a16="http://schemas.microsoft.com/office/drawing/2014/main" id="{C984453C-E349-47E3-9A5E-323E1D6C7BE3}"/>
              </a:ext>
            </a:extLst>
          </p:cNvPr>
          <p:cNvSpPr/>
          <p:nvPr/>
        </p:nvSpPr>
        <p:spPr>
          <a:xfrm>
            <a:off x="8095778" y="3550796"/>
            <a:ext cx="2982390" cy="1460117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u="sng" dirty="0"/>
              <a:t>Sintesi di queste figure</a:t>
            </a: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Sostenuto dal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Dèmos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Garante contro i soprusi dell’aristocrazia</a:t>
            </a:r>
            <a:endParaRPr lang="it-IT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384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5">
            <a:extLst>
              <a:ext uri="{FF2B5EF4-FFF2-40B4-BE49-F238E27FC236}">
                <a16:creationId xmlns:a16="http://schemas.microsoft.com/office/drawing/2014/main" id="{8CE30651-B1A2-4C4B-87C8-A9EBF81301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6" r="5895" b="3"/>
          <a:stretch/>
        </p:blipFill>
        <p:spPr>
          <a:xfrm>
            <a:off x="448732" y="1871133"/>
            <a:ext cx="3683001" cy="4504267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82844C81-231C-48A7-856C-067B6230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/>
          <a:p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Elementi comuni dei tiranni (VII-VI secolo)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75859" y="2180496"/>
            <a:ext cx="4972942" cy="2360507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it-IT" dirty="0">
                <a:solidFill>
                  <a:schemeClr val="tx1"/>
                </a:solidFill>
              </a:rPr>
              <a:t>Aristocratico</a:t>
            </a:r>
          </a:p>
          <a:p>
            <a:r>
              <a:rPr lang="it-IT" dirty="0">
                <a:solidFill>
                  <a:schemeClr val="tx1"/>
                </a:solidFill>
              </a:rPr>
              <a:t>Dalla parte del </a:t>
            </a:r>
            <a:r>
              <a:rPr lang="it-IT" i="1" dirty="0" err="1">
                <a:solidFill>
                  <a:schemeClr val="tx1"/>
                </a:solidFill>
              </a:rPr>
              <a:t>dèmos</a:t>
            </a:r>
            <a:endParaRPr lang="it-IT" i="1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Esercita il potere in modo assoluto</a:t>
            </a:r>
          </a:p>
          <a:p>
            <a:r>
              <a:rPr lang="it-IT" dirty="0">
                <a:solidFill>
                  <a:schemeClr val="tx1"/>
                </a:solidFill>
              </a:rPr>
              <a:t>Politica favorevole al </a:t>
            </a:r>
            <a:r>
              <a:rPr lang="it-IT" dirty="0" err="1">
                <a:solidFill>
                  <a:schemeClr val="tx1"/>
                </a:solidFill>
              </a:rPr>
              <a:t>dèmos</a:t>
            </a:r>
            <a:r>
              <a:rPr lang="it-IT" dirty="0">
                <a:solidFill>
                  <a:schemeClr val="tx1"/>
                </a:solidFill>
              </a:rPr>
              <a:t> (risorse al popolo, opere pubbliche, commercio, arte…)</a:t>
            </a:r>
          </a:p>
          <a:p>
            <a:r>
              <a:rPr lang="it-IT" dirty="0">
                <a:solidFill>
                  <a:schemeClr val="tx1"/>
                </a:solidFill>
              </a:rPr>
              <a:t>Cerca di rendere ereditario il proprio potere*</a:t>
            </a:r>
          </a:p>
        </p:txBody>
      </p:sp>
      <p:sp>
        <p:nvSpPr>
          <p:cNvPr id="6" name="Callout: linea con bordo e barra in risalto 5">
            <a:extLst>
              <a:ext uri="{FF2B5EF4-FFF2-40B4-BE49-F238E27FC236}">
                <a16:creationId xmlns:a16="http://schemas.microsoft.com/office/drawing/2014/main" id="{778F4AB4-0AFB-4053-8EF3-8659B4E924AD}"/>
              </a:ext>
            </a:extLst>
          </p:cNvPr>
          <p:cNvSpPr/>
          <p:nvPr/>
        </p:nvSpPr>
        <p:spPr>
          <a:xfrm>
            <a:off x="9448802" y="4821507"/>
            <a:ext cx="2410726" cy="1553893"/>
          </a:xfrm>
          <a:prstGeom prst="accentBorderCallout1">
            <a:avLst>
              <a:gd name="adj1" fmla="val 18750"/>
              <a:gd name="adj2" fmla="val -8333"/>
              <a:gd name="adj3" fmla="val -33193"/>
              <a:gd name="adj4" fmla="val -49691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COLONIE GRECHE</a:t>
            </a:r>
            <a:endParaRPr lang="it-IT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>
                <a:solidFill>
                  <a:schemeClr val="tx1"/>
                </a:solidFill>
              </a:rPr>
              <a:t>Gela, Reggio, Siracusa, Agrigento, </a:t>
            </a:r>
            <a:r>
              <a:rPr lang="it-IT" dirty="0" err="1">
                <a:solidFill>
                  <a:schemeClr val="tx1"/>
                </a:solidFill>
              </a:rPr>
              <a:t>Cuma</a:t>
            </a:r>
            <a:r>
              <a:rPr lang="it-IT" dirty="0">
                <a:solidFill>
                  <a:schemeClr val="tx1"/>
                </a:solidFill>
              </a:rPr>
              <a:t>, Sibari…</a:t>
            </a:r>
          </a:p>
        </p:txBody>
      </p:sp>
      <p:sp>
        <p:nvSpPr>
          <p:cNvPr id="13" name="Callout: linea con bordo e barra in risalto 12">
            <a:extLst>
              <a:ext uri="{FF2B5EF4-FFF2-40B4-BE49-F238E27FC236}">
                <a16:creationId xmlns:a16="http://schemas.microsoft.com/office/drawing/2014/main" id="{72112DCD-982D-4A38-A428-1BDD12C9F45C}"/>
              </a:ext>
            </a:extLst>
          </p:cNvPr>
          <p:cNvSpPr/>
          <p:nvPr/>
        </p:nvSpPr>
        <p:spPr>
          <a:xfrm>
            <a:off x="4607747" y="4769175"/>
            <a:ext cx="2285422" cy="1631625"/>
          </a:xfrm>
          <a:prstGeom prst="accentBorderCallout1">
            <a:avLst>
              <a:gd name="adj1" fmla="val 25079"/>
              <a:gd name="adj2" fmla="val 108071"/>
              <a:gd name="adj3" fmla="val -28663"/>
              <a:gd name="adj4" fmla="val 14903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GRECIA</a:t>
            </a:r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b="1" u="sng" dirty="0">
                <a:solidFill>
                  <a:schemeClr val="tx1"/>
                </a:solidFill>
              </a:rPr>
              <a:t>(1°) Corinto</a:t>
            </a:r>
            <a:r>
              <a:rPr lang="it-IT" dirty="0">
                <a:solidFill>
                  <a:schemeClr val="tx1"/>
                </a:solidFill>
              </a:rPr>
              <a:t>, Argo, Mitilene, Atene, Megara…</a:t>
            </a:r>
          </a:p>
        </p:txBody>
      </p:sp>
      <p:sp>
        <p:nvSpPr>
          <p:cNvPr id="15" name="Esplosione: 8 punte 14">
            <a:extLst>
              <a:ext uri="{FF2B5EF4-FFF2-40B4-BE49-F238E27FC236}">
                <a16:creationId xmlns:a16="http://schemas.microsoft.com/office/drawing/2014/main" id="{1035E303-0877-4120-A347-36A391DA7521}"/>
              </a:ext>
            </a:extLst>
          </p:cNvPr>
          <p:cNvSpPr/>
          <p:nvPr/>
        </p:nvSpPr>
        <p:spPr>
          <a:xfrm>
            <a:off x="9585528" y="2575246"/>
            <a:ext cx="2274000" cy="1325217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i="1" dirty="0" err="1">
                <a:solidFill>
                  <a:schemeClr val="tx1"/>
                </a:solidFill>
              </a:rPr>
              <a:t>stàsis</a:t>
            </a:r>
            <a:endParaRPr lang="it-IT" i="1" dirty="0">
              <a:solidFill>
                <a:schemeClr val="tx1"/>
              </a:solidFill>
            </a:endParaRP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στάσις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1CD90E-D4AE-4358-8246-B9381502CBE0}"/>
              </a:ext>
            </a:extLst>
          </p:cNvPr>
          <p:cNvSpPr txBox="1"/>
          <p:nvPr/>
        </p:nvSpPr>
        <p:spPr>
          <a:xfrm>
            <a:off x="4607747" y="6400800"/>
            <a:ext cx="216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Mai a Sparta!</a:t>
            </a:r>
          </a:p>
        </p:txBody>
      </p:sp>
    </p:spTree>
    <p:extLst>
      <p:ext uri="{BB962C8B-B14F-4D97-AF65-F5344CB8AC3E}">
        <p14:creationId xmlns:p14="http://schemas.microsoft.com/office/powerpoint/2010/main" val="763672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3" grpId="0" animBg="1"/>
      <p:bldP spid="15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0144D3D-A9D6-4CC9-835B-29768186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36" y="0"/>
            <a:ext cx="2950464" cy="1582621"/>
          </a:xfrm>
        </p:spPr>
        <p:txBody>
          <a:bodyPr/>
          <a:lstStyle/>
          <a:p>
            <a:r>
              <a:rPr lang="it-IT" sz="5400" dirty="0"/>
              <a:t>TIRANNO</a:t>
            </a: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B9A96F8-5EE8-4260-BE2C-EB632FDC4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3491" y="3761941"/>
            <a:ext cx="2665709" cy="20034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it-IT" sz="1800" dirty="0"/>
              <a:t>Forma di potere degenere, esercitata da un individuo che regna nel proprio esclusivo interesse e che domina i governati in modo spregiudicato e crudele.</a:t>
            </a:r>
          </a:p>
        </p:txBody>
      </p:sp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76A7044A-43B9-46DD-8455-54AF34930E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020" b="21020"/>
          <a:stretch/>
        </p:blipFill>
        <p:spPr>
          <a:xfrm>
            <a:off x="4648200" y="1200150"/>
            <a:ext cx="6156325" cy="3930650"/>
          </a:xfrm>
          <a:prstGeom prst="rect">
            <a:avLst/>
          </a:prstGeom>
        </p:spPr>
      </p:pic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3C515B05-4205-48E2-BA1A-190CCF33CC61}"/>
              </a:ext>
            </a:extLst>
          </p:cNvPr>
          <p:cNvSpPr txBox="1">
            <a:spLocks/>
          </p:cNvSpPr>
          <p:nvPr/>
        </p:nvSpPr>
        <p:spPr>
          <a:xfrm>
            <a:off x="332353" y="1582621"/>
            <a:ext cx="2946400" cy="2179320"/>
          </a:xfrm>
          <a:prstGeom prst="rect">
            <a:avLst/>
          </a:prstGeom>
        </p:spPr>
        <p:txBody>
          <a:bodyPr vert="horz" lIns="64008" rIns="45720" bIns="45720" anchor="t">
            <a:normAutofit/>
          </a:bodyPr>
          <a:lstStyle>
            <a:lvl1pPr marL="0" indent="0" algn="l" rtl="0" eaLnBrk="1" latinLnBrk="0" hangingPunct="1">
              <a:spcBef>
                <a:spcPts val="250"/>
              </a:spcBef>
              <a:buClr>
                <a:schemeClr val="accent3"/>
              </a:buClr>
              <a:buSzPct val="95000"/>
              <a:buFontTx/>
              <a:buNone/>
              <a:defRPr kumimoji="0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it-IT" sz="1800" b="1" dirty="0">
                <a:solidFill>
                  <a:schemeClr val="accent1"/>
                </a:solidFill>
              </a:rPr>
              <a:t>Dal greco «</a:t>
            </a:r>
            <a:r>
              <a:rPr lang="it-IT" sz="1800" b="1" i="1" dirty="0" err="1">
                <a:solidFill>
                  <a:schemeClr val="accent1"/>
                </a:solidFill>
              </a:rPr>
              <a:t>tyrannos</a:t>
            </a:r>
            <a:r>
              <a:rPr lang="it-IT" sz="1800" b="1" dirty="0">
                <a:solidFill>
                  <a:schemeClr val="accent1"/>
                </a:solidFill>
              </a:rPr>
              <a:t>» </a:t>
            </a:r>
            <a:r>
              <a:rPr lang="it-IT" sz="1800" i="1" dirty="0"/>
              <a:t>signore, dominatore, padrone </a:t>
            </a:r>
          </a:p>
          <a:p>
            <a:pPr defTabSz="914400"/>
            <a:r>
              <a:rPr lang="it-IT" sz="1800" dirty="0">
                <a:solidFill>
                  <a:schemeClr val="accent1"/>
                </a:solidFill>
              </a:rPr>
              <a:t>Inizialmente non aveva un’accezione deteriore. Solo dopo il </a:t>
            </a:r>
            <a:r>
              <a:rPr lang="it-IT" sz="1800" b="1" dirty="0">
                <a:solidFill>
                  <a:schemeClr val="accent1"/>
                </a:solidFill>
              </a:rPr>
              <a:t>VI secolo</a:t>
            </a:r>
            <a:r>
              <a:rPr lang="it-IT" sz="1800" dirty="0">
                <a:solidFill>
                  <a:schemeClr val="accent1"/>
                </a:solidFill>
              </a:rPr>
              <a:t>, a causa della crudeltà di alcuni tiranni divenne un termine negativo</a:t>
            </a:r>
          </a:p>
        </p:txBody>
      </p:sp>
    </p:spTree>
    <p:extLst>
      <p:ext uri="{BB962C8B-B14F-4D97-AF65-F5344CB8AC3E}">
        <p14:creationId xmlns:p14="http://schemas.microsoft.com/office/powerpoint/2010/main" val="283088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5BEBD99-925F-4735-AA97-3B04E9CD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645919"/>
          </a:xfrm>
        </p:spPr>
        <p:txBody>
          <a:bodyPr>
            <a:normAutofit fontScale="90000"/>
          </a:bodyPr>
          <a:lstStyle/>
          <a:p>
            <a:r>
              <a:rPr lang="it-IT" dirty="0"/>
              <a:t>Al termine di questa fase di transizione…</a:t>
            </a:r>
          </a:p>
        </p:txBody>
      </p:sp>
      <p:sp>
        <p:nvSpPr>
          <p:cNvPr id="6" name="Esplosione: 14 punte 5">
            <a:extLst>
              <a:ext uri="{FF2B5EF4-FFF2-40B4-BE49-F238E27FC236}">
                <a16:creationId xmlns:a16="http://schemas.microsoft.com/office/drawing/2014/main" id="{CDC6B34D-99C6-4449-8BE9-4E2A7C9A2555}"/>
              </a:ext>
            </a:extLst>
          </p:cNvPr>
          <p:cNvSpPr/>
          <p:nvPr/>
        </p:nvSpPr>
        <p:spPr>
          <a:xfrm>
            <a:off x="4209297" y="1690813"/>
            <a:ext cx="3773406" cy="1538645"/>
          </a:xfrm>
          <a:prstGeom prst="irregularSeal2">
            <a:avLst/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800" i="1" dirty="0" err="1"/>
              <a:t>stàsis</a:t>
            </a:r>
            <a:endParaRPr lang="it-IT" sz="4800" i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76A87F-EAEB-40B5-82E6-7ADA51F6767C}"/>
              </a:ext>
            </a:extLst>
          </p:cNvPr>
          <p:cNvSpPr/>
          <p:nvPr/>
        </p:nvSpPr>
        <p:spPr>
          <a:xfrm>
            <a:off x="4613668" y="3044279"/>
            <a:ext cx="2618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legislatore</a:t>
            </a:r>
          </a:p>
        </p:txBody>
      </p:sp>
      <p:sp>
        <p:nvSpPr>
          <p:cNvPr id="8" name="Rettangolo con due angoli in diagonale ritagliati 7">
            <a:extLst>
              <a:ext uri="{FF2B5EF4-FFF2-40B4-BE49-F238E27FC236}">
                <a16:creationId xmlns:a16="http://schemas.microsoft.com/office/drawing/2014/main" id="{C7A16D69-5A30-42FC-A653-0CBF7140A808}"/>
              </a:ext>
            </a:extLst>
          </p:cNvPr>
          <p:cNvSpPr/>
          <p:nvPr/>
        </p:nvSpPr>
        <p:spPr>
          <a:xfrm>
            <a:off x="836906" y="3713877"/>
            <a:ext cx="3084163" cy="1143000"/>
          </a:xfrm>
          <a:prstGeom prst="snip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COSTITUZIONE OLIGARCHICA</a:t>
            </a:r>
          </a:p>
        </p:txBody>
      </p:sp>
      <p:cxnSp>
        <p:nvCxnSpPr>
          <p:cNvPr id="10" name="Connettore curvo 9">
            <a:extLst>
              <a:ext uri="{FF2B5EF4-FFF2-40B4-BE49-F238E27FC236}">
                <a16:creationId xmlns:a16="http://schemas.microsoft.com/office/drawing/2014/main" id="{D95D9C63-48E5-46E6-AF07-110D8B8E3738}"/>
              </a:ext>
            </a:extLst>
          </p:cNvPr>
          <p:cNvCxnSpPr>
            <a:stCxn id="7" idx="2"/>
            <a:endCxn id="8" idx="0"/>
          </p:cNvCxnSpPr>
          <p:nvPr/>
        </p:nvCxnSpPr>
        <p:spPr>
          <a:xfrm rot="5400000">
            <a:off x="4686175" y="3048614"/>
            <a:ext cx="471657" cy="200186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7DEC9725-58A7-414F-AFA8-516ECB6CD855}"/>
              </a:ext>
            </a:extLst>
          </p:cNvPr>
          <p:cNvSpPr/>
          <p:nvPr/>
        </p:nvSpPr>
        <p:spPr>
          <a:xfrm>
            <a:off x="1245714" y="2790547"/>
            <a:ext cx="2383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SPARTA</a:t>
            </a:r>
          </a:p>
        </p:txBody>
      </p:sp>
      <p:sp>
        <p:nvSpPr>
          <p:cNvPr id="13" name="Rettangolo con due angoli in diagonale ritagliati 12">
            <a:extLst>
              <a:ext uri="{FF2B5EF4-FFF2-40B4-BE49-F238E27FC236}">
                <a16:creationId xmlns:a16="http://schemas.microsoft.com/office/drawing/2014/main" id="{9107DA92-8950-40CE-A99F-CEE81A8B9B1A}"/>
              </a:ext>
            </a:extLst>
          </p:cNvPr>
          <p:cNvSpPr/>
          <p:nvPr/>
        </p:nvSpPr>
        <p:spPr>
          <a:xfrm>
            <a:off x="7862123" y="3713877"/>
            <a:ext cx="3084163" cy="1143000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COSTITUZIONE DEMOCRATICA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C4193D8B-9207-4E20-86AC-BCE8FDF1005F}"/>
              </a:ext>
            </a:extLst>
          </p:cNvPr>
          <p:cNvSpPr/>
          <p:nvPr/>
        </p:nvSpPr>
        <p:spPr>
          <a:xfrm>
            <a:off x="8215516" y="2790547"/>
            <a:ext cx="2058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ATENE</a:t>
            </a:r>
          </a:p>
        </p:txBody>
      </p: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D16A4B4F-AC65-4E31-9AA9-AA30EDCCE733}"/>
              </a:ext>
            </a:extLst>
          </p:cNvPr>
          <p:cNvCxnSpPr>
            <a:cxnSpLocks/>
            <a:stCxn id="7" idx="2"/>
            <a:endCxn id="13" idx="2"/>
          </p:cNvCxnSpPr>
          <p:nvPr/>
        </p:nvCxnSpPr>
        <p:spPr>
          <a:xfrm rot="16200000" flipH="1">
            <a:off x="6656702" y="3079955"/>
            <a:ext cx="471657" cy="1939186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llout: freccia in giù 22">
            <a:extLst>
              <a:ext uri="{FF2B5EF4-FFF2-40B4-BE49-F238E27FC236}">
                <a16:creationId xmlns:a16="http://schemas.microsoft.com/office/drawing/2014/main" id="{B2E39383-F4AE-446E-9510-8836D09C03C2}"/>
              </a:ext>
            </a:extLst>
          </p:cNvPr>
          <p:cNvSpPr/>
          <p:nvPr/>
        </p:nvSpPr>
        <p:spPr>
          <a:xfrm>
            <a:off x="4209297" y="4742481"/>
            <a:ext cx="3446866" cy="1037870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CITTADINI partecipano alla costituzione della </a:t>
            </a:r>
            <a:r>
              <a:rPr lang="it-IT" sz="2000" i="1" dirty="0" err="1"/>
              <a:t>pòlis</a:t>
            </a:r>
            <a:endParaRPr lang="it-IT" sz="2000" i="1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2248881-0EC7-43FB-94C6-2D52C3CD79DF}"/>
              </a:ext>
            </a:extLst>
          </p:cNvPr>
          <p:cNvSpPr/>
          <p:nvPr/>
        </p:nvSpPr>
        <p:spPr>
          <a:xfrm>
            <a:off x="1456120" y="5725917"/>
            <a:ext cx="8953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iorganizzazione dell’ESERCITO</a:t>
            </a:r>
          </a:p>
        </p:txBody>
      </p:sp>
    </p:spTree>
    <p:extLst>
      <p:ext uri="{BB962C8B-B14F-4D97-AF65-F5344CB8AC3E}">
        <p14:creationId xmlns:p14="http://schemas.microsoft.com/office/powerpoint/2010/main" val="102484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2" grpId="0"/>
      <p:bldP spid="13" grpId="0" animBg="1"/>
      <p:bldP spid="14" grpId="0"/>
      <p:bldP spid="23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0144D3D-A9D6-4CC9-835B-29768186F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36" y="0"/>
            <a:ext cx="2950464" cy="1582621"/>
          </a:xfrm>
        </p:spPr>
        <p:txBody>
          <a:bodyPr/>
          <a:lstStyle/>
          <a:p>
            <a:r>
              <a:rPr lang="it-IT" sz="5400" dirty="0"/>
              <a:t>OPLITA</a:t>
            </a:r>
            <a:endParaRPr lang="it-IT" dirty="0"/>
          </a:p>
        </p:txBody>
      </p:sp>
      <p:pic>
        <p:nvPicPr>
          <p:cNvPr id="7" name="Segnaposto contenuto 5">
            <a:extLst>
              <a:ext uri="{FF2B5EF4-FFF2-40B4-BE49-F238E27FC236}">
                <a16:creationId xmlns:a16="http://schemas.microsoft.com/office/drawing/2014/main" id="{76A7044A-43B9-46DD-8455-54AF34930E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020" b="21020"/>
          <a:stretch/>
        </p:blipFill>
        <p:spPr>
          <a:xfrm>
            <a:off x="4648200" y="1200150"/>
            <a:ext cx="6156325" cy="3930650"/>
          </a:xfrm>
          <a:prstGeom prst="rect">
            <a:avLst/>
          </a:prstGeom>
        </p:spPr>
      </p:pic>
      <p:sp>
        <p:nvSpPr>
          <p:cNvPr id="8" name="Segnaposto testo 5">
            <a:extLst>
              <a:ext uri="{FF2B5EF4-FFF2-40B4-BE49-F238E27FC236}">
                <a16:creationId xmlns:a16="http://schemas.microsoft.com/office/drawing/2014/main" id="{3C515B05-4205-48E2-BA1A-190CCF33CC61}"/>
              </a:ext>
            </a:extLst>
          </p:cNvPr>
          <p:cNvSpPr txBox="1">
            <a:spLocks/>
          </p:cNvSpPr>
          <p:nvPr/>
        </p:nvSpPr>
        <p:spPr>
          <a:xfrm>
            <a:off x="316854" y="3831108"/>
            <a:ext cx="2946400" cy="2179320"/>
          </a:xfrm>
          <a:prstGeom prst="rect">
            <a:avLst/>
          </a:prstGeom>
        </p:spPr>
        <p:txBody>
          <a:bodyPr vert="horz" lIns="64008" rIns="45720" bIns="45720" anchor="t">
            <a:normAutofit/>
          </a:bodyPr>
          <a:lstStyle>
            <a:lvl1pPr marL="0" indent="0" algn="l" rtl="0" eaLnBrk="1" latinLnBrk="0" hangingPunct="1">
              <a:spcBef>
                <a:spcPts val="250"/>
              </a:spcBef>
              <a:buClr>
                <a:schemeClr val="accent3"/>
              </a:buClr>
              <a:buSzPct val="95000"/>
              <a:buFontTx/>
              <a:buNone/>
              <a:defRPr kumimoji="0"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it-IT" sz="1800" dirty="0">
              <a:solidFill>
                <a:schemeClr val="accent1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8231AD-78AC-478D-BD6C-DF2C3E0F1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8736" y="2339340"/>
            <a:ext cx="2946400" cy="2179320"/>
          </a:xfrm>
        </p:spPr>
        <p:txBody>
          <a:bodyPr>
            <a:normAutofit fontScale="92500" lnSpcReduction="20000"/>
          </a:bodyPr>
          <a:lstStyle/>
          <a:p>
            <a:pPr defTabSz="914400"/>
            <a:r>
              <a:rPr lang="it-IT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greco «</a:t>
            </a:r>
            <a:r>
              <a:rPr lang="it-IT" sz="2400" i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hoplon</a:t>
            </a:r>
            <a:r>
              <a:rPr lang="it-IT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scudo «</a:t>
            </a:r>
            <a:r>
              <a:rPr lang="it-IT" sz="2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hopla</a:t>
            </a:r>
            <a:r>
              <a:rPr lang="it-IT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armi</a:t>
            </a:r>
          </a:p>
          <a:p>
            <a:pPr defTabSz="914400"/>
            <a:endParaRPr lang="it-IT" sz="2400" b="1" dirty="0"/>
          </a:p>
          <a:p>
            <a:pPr defTabSz="914400"/>
            <a:r>
              <a:rPr lang="it-IT" sz="2400" dirty="0"/>
              <a:t>Colui che partecipa come fante all’esercito di cui la </a:t>
            </a:r>
            <a:r>
              <a:rPr lang="it-IT" sz="2400" i="1" dirty="0" err="1"/>
              <a:t>pòlis</a:t>
            </a:r>
            <a:r>
              <a:rPr lang="it-IT" sz="2400" dirty="0"/>
              <a:t> greca è provvisto.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55930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715D4AC-5194-42F2-8DA7-A2FD10B3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3" y="633047"/>
            <a:ext cx="7172044" cy="60310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37F6E3-7742-4F0D-AFAA-C7FC7D09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4821" y="217879"/>
            <a:ext cx="3171731" cy="846710"/>
          </a:xfrm>
        </p:spPr>
        <p:txBody>
          <a:bodyPr>
            <a:normAutofit/>
          </a:bodyPr>
          <a:lstStyle/>
          <a:p>
            <a:r>
              <a:rPr lang="it-IT" dirty="0"/>
              <a:t>Migrazioni</a:t>
            </a:r>
          </a:p>
        </p:txBody>
      </p:sp>
      <p:sp>
        <p:nvSpPr>
          <p:cNvPr id="7" name="Callout: freccia in giù 6">
            <a:extLst>
              <a:ext uri="{FF2B5EF4-FFF2-40B4-BE49-F238E27FC236}">
                <a16:creationId xmlns:a16="http://schemas.microsoft.com/office/drawing/2014/main" id="{798F95AB-743D-42AD-87FB-536527FCB90D}"/>
              </a:ext>
            </a:extLst>
          </p:cNvPr>
          <p:cNvSpPr/>
          <p:nvPr/>
        </p:nvSpPr>
        <p:spPr>
          <a:xfrm>
            <a:off x="592700" y="1634241"/>
            <a:ext cx="3140707" cy="96858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DORI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XI secolo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F793CB8-BFE3-4CD0-AB2E-6EC4A56A2E01}"/>
              </a:ext>
            </a:extLst>
          </p:cNvPr>
          <p:cNvSpPr/>
          <p:nvPr/>
        </p:nvSpPr>
        <p:spPr>
          <a:xfrm rot="19324806">
            <a:off x="3739670" y="2661585"/>
            <a:ext cx="1332279" cy="654299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EOLI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C9483385-5BAA-4773-9A72-3C865B65772C}"/>
              </a:ext>
            </a:extLst>
          </p:cNvPr>
          <p:cNvSpPr/>
          <p:nvPr/>
        </p:nvSpPr>
        <p:spPr>
          <a:xfrm rot="656925">
            <a:off x="4027658" y="3528095"/>
            <a:ext cx="1383319" cy="65429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IONI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AFBA073-4D41-4959-8E17-DDA8BFC45ABE}"/>
              </a:ext>
            </a:extLst>
          </p:cNvPr>
          <p:cNvSpPr/>
          <p:nvPr/>
        </p:nvSpPr>
        <p:spPr>
          <a:xfrm>
            <a:off x="7647776" y="2118532"/>
            <a:ext cx="424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Grecia Nord-occidentale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/>
              <a:t>Peloponneso sud-orientale </a:t>
            </a:r>
          </a:p>
        </p:txBody>
      </p:sp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E062795E-67A7-48A9-BD7C-716E3A11A407}"/>
              </a:ext>
            </a:extLst>
          </p:cNvPr>
          <p:cNvSpPr/>
          <p:nvPr/>
        </p:nvSpPr>
        <p:spPr>
          <a:xfrm>
            <a:off x="8684103" y="2942616"/>
            <a:ext cx="2689688" cy="1090238"/>
          </a:xfrm>
          <a:prstGeom prst="downArrow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costringono EOLI e IONI a spostarsi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5BEA8E0-4FBF-44F9-9DDD-F78B5690A08C}"/>
              </a:ext>
            </a:extLst>
          </p:cNvPr>
          <p:cNvSpPr/>
          <p:nvPr/>
        </p:nvSpPr>
        <p:spPr>
          <a:xfrm>
            <a:off x="8444677" y="4244270"/>
            <a:ext cx="1252025" cy="646331"/>
          </a:xfrm>
          <a:prstGeom prst="round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Isole Egeo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23023B99-1218-4A20-B0F5-8002F97395C1}"/>
              </a:ext>
            </a:extLst>
          </p:cNvPr>
          <p:cNvSpPr/>
          <p:nvPr/>
        </p:nvSpPr>
        <p:spPr>
          <a:xfrm>
            <a:off x="10028948" y="4244270"/>
            <a:ext cx="1452005" cy="646331"/>
          </a:xfrm>
          <a:prstGeom prst="round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Costa Asia Minore</a:t>
            </a:r>
          </a:p>
        </p:txBody>
      </p:sp>
      <p:sp>
        <p:nvSpPr>
          <p:cNvPr id="22" name="Callout: freccia in giù 21">
            <a:extLst>
              <a:ext uri="{FF2B5EF4-FFF2-40B4-BE49-F238E27FC236}">
                <a16:creationId xmlns:a16="http://schemas.microsoft.com/office/drawing/2014/main" id="{6CAABF4B-3471-41B8-A543-5CE9BA9EB7E7}"/>
              </a:ext>
            </a:extLst>
          </p:cNvPr>
          <p:cNvSpPr/>
          <p:nvPr/>
        </p:nvSpPr>
        <p:spPr>
          <a:xfrm>
            <a:off x="7764744" y="1420838"/>
            <a:ext cx="1519933" cy="758521"/>
          </a:xfrm>
          <a:prstGeom prst="down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DORI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0C67219-6B35-49D8-8FAD-88366859E822}"/>
              </a:ext>
            </a:extLst>
          </p:cNvPr>
          <p:cNvSpPr/>
          <p:nvPr/>
        </p:nvSpPr>
        <p:spPr>
          <a:xfrm rot="20056124">
            <a:off x="6079928" y="3344492"/>
            <a:ext cx="367587" cy="1661125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IONIA</a:t>
            </a: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1267CC89-1AB9-4D73-A2BD-E8A91FACDA64}"/>
              </a:ext>
            </a:extLst>
          </p:cNvPr>
          <p:cNvSpPr/>
          <p:nvPr/>
        </p:nvSpPr>
        <p:spPr>
          <a:xfrm rot="20056124">
            <a:off x="5277945" y="1556232"/>
            <a:ext cx="432331" cy="1948645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EOLIDE</a:t>
            </a:r>
          </a:p>
        </p:txBody>
      </p:sp>
    </p:spTree>
    <p:extLst>
      <p:ext uri="{BB962C8B-B14F-4D97-AF65-F5344CB8AC3E}">
        <p14:creationId xmlns:p14="http://schemas.microsoft.com/office/powerpoint/2010/main" val="3434798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7" grpId="0" animBg="1"/>
      <p:bldP spid="18" grpId="0"/>
      <p:bldP spid="4" grpId="0" animBg="1"/>
      <p:bldP spid="5" grpId="0" animBg="1"/>
      <p:bldP spid="19" grpId="0" animBg="1"/>
      <p:bldP spid="22" grpId="0" animBg="1"/>
      <p:bldP spid="25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8FA203-01FD-4F3B-93B4-327EDD93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899825"/>
          </a:xfrm>
        </p:spPr>
        <p:txBody>
          <a:bodyPr/>
          <a:lstStyle/>
          <a:p>
            <a:r>
              <a:rPr lang="it-IT" dirty="0"/>
              <a:t>L’esercito</a:t>
            </a:r>
          </a:p>
        </p:txBody>
      </p:sp>
      <p:sp>
        <p:nvSpPr>
          <p:cNvPr id="3" name="Callout: freccia in giù 2">
            <a:extLst>
              <a:ext uri="{FF2B5EF4-FFF2-40B4-BE49-F238E27FC236}">
                <a16:creationId xmlns:a16="http://schemas.microsoft.com/office/drawing/2014/main" id="{F5EF1FFC-9118-40C7-B215-4308EB191770}"/>
              </a:ext>
            </a:extLst>
          </p:cNvPr>
          <p:cNvSpPr/>
          <p:nvPr/>
        </p:nvSpPr>
        <p:spPr>
          <a:xfrm>
            <a:off x="609600" y="1984868"/>
            <a:ext cx="2743200" cy="1143000"/>
          </a:xfrm>
          <a:prstGeom prst="downArrowCallout">
            <a:avLst/>
          </a:prstGeom>
          <a:solidFill>
            <a:schemeClr val="bg2">
              <a:lumMod val="9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Micenei / </a:t>
            </a:r>
            <a:b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Medioevo Ellenico</a:t>
            </a:r>
          </a:p>
        </p:txBody>
      </p:sp>
      <p:sp>
        <p:nvSpPr>
          <p:cNvPr id="4" name="Rettangolo con due angoli in diagonale ritagliati 3">
            <a:extLst>
              <a:ext uri="{FF2B5EF4-FFF2-40B4-BE49-F238E27FC236}">
                <a16:creationId xmlns:a16="http://schemas.microsoft.com/office/drawing/2014/main" id="{D0354CF2-0F40-4272-8B0C-B767922E6983}"/>
              </a:ext>
            </a:extLst>
          </p:cNvPr>
          <p:cNvSpPr/>
          <p:nvPr/>
        </p:nvSpPr>
        <p:spPr>
          <a:xfrm>
            <a:off x="609601" y="3254644"/>
            <a:ext cx="2743200" cy="883404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La guerra è un affare di pochi</a:t>
            </a:r>
          </a:p>
        </p:txBody>
      </p:sp>
      <p:sp>
        <p:nvSpPr>
          <p:cNvPr id="5" name="Callout: freccia in su 4">
            <a:extLst>
              <a:ext uri="{FF2B5EF4-FFF2-40B4-BE49-F238E27FC236}">
                <a16:creationId xmlns:a16="http://schemas.microsoft.com/office/drawing/2014/main" id="{13DAB8BD-5777-4B55-8643-27CBCF738C89}"/>
              </a:ext>
            </a:extLst>
          </p:cNvPr>
          <p:cNvSpPr/>
          <p:nvPr/>
        </p:nvSpPr>
        <p:spPr>
          <a:xfrm>
            <a:off x="609601" y="4359984"/>
            <a:ext cx="2743200" cy="1185620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Ricca armatura, carro da guerra e cavallo</a:t>
            </a:r>
          </a:p>
        </p:txBody>
      </p:sp>
      <p:sp>
        <p:nvSpPr>
          <p:cNvPr id="6" name="Callout: freccia in giù 5">
            <a:extLst>
              <a:ext uri="{FF2B5EF4-FFF2-40B4-BE49-F238E27FC236}">
                <a16:creationId xmlns:a16="http://schemas.microsoft.com/office/drawing/2014/main" id="{759B0025-A148-4125-BC66-B18DD03C130F}"/>
              </a:ext>
            </a:extLst>
          </p:cNvPr>
          <p:cNvSpPr/>
          <p:nvPr/>
        </p:nvSpPr>
        <p:spPr>
          <a:xfrm>
            <a:off x="7973877" y="1695560"/>
            <a:ext cx="2743200" cy="1143000"/>
          </a:xfrm>
          <a:prstGeom prst="down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>
                <a:solidFill>
                  <a:schemeClr val="tx1"/>
                </a:solidFill>
              </a:rPr>
              <a:t>PÒLIS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7" name="Rettangolo con due angoli in diagonale ritagliati 6">
            <a:extLst>
              <a:ext uri="{FF2B5EF4-FFF2-40B4-BE49-F238E27FC236}">
                <a16:creationId xmlns:a16="http://schemas.microsoft.com/office/drawing/2014/main" id="{1FFFA695-0413-447F-81CE-427772BA6813}"/>
              </a:ext>
            </a:extLst>
          </p:cNvPr>
          <p:cNvSpPr/>
          <p:nvPr/>
        </p:nvSpPr>
        <p:spPr>
          <a:xfrm>
            <a:off x="6529860" y="2829196"/>
            <a:ext cx="2490246" cy="88340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Difendere da invasioni esterne</a:t>
            </a:r>
          </a:p>
        </p:txBody>
      </p:sp>
      <p:sp>
        <p:nvSpPr>
          <p:cNvPr id="8" name="Callout: freccia in su 7">
            <a:extLst>
              <a:ext uri="{FF2B5EF4-FFF2-40B4-BE49-F238E27FC236}">
                <a16:creationId xmlns:a16="http://schemas.microsoft.com/office/drawing/2014/main" id="{5BB0545F-B28B-47ED-8B20-77ED310A1945}"/>
              </a:ext>
            </a:extLst>
          </p:cNvPr>
          <p:cNvSpPr/>
          <p:nvPr/>
        </p:nvSpPr>
        <p:spPr>
          <a:xfrm>
            <a:off x="7973877" y="5037383"/>
            <a:ext cx="2743200" cy="1185620"/>
          </a:xfrm>
          <a:prstGeom prst="up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Pagarsi l’armatura leggera (FANTE)</a:t>
            </a:r>
          </a:p>
        </p:txBody>
      </p:sp>
      <p:sp>
        <p:nvSpPr>
          <p:cNvPr id="9" name="Rettangolo con due angoli in diagonale ritagliati 8">
            <a:extLst>
              <a:ext uri="{FF2B5EF4-FFF2-40B4-BE49-F238E27FC236}">
                <a16:creationId xmlns:a16="http://schemas.microsoft.com/office/drawing/2014/main" id="{93A39EEC-6131-4947-BE6F-CC651BE2BE7C}"/>
              </a:ext>
            </a:extLst>
          </p:cNvPr>
          <p:cNvSpPr/>
          <p:nvPr/>
        </p:nvSpPr>
        <p:spPr>
          <a:xfrm>
            <a:off x="9453965" y="2842435"/>
            <a:ext cx="2490246" cy="883404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Occupare zone utili al sostentamento</a:t>
            </a:r>
          </a:p>
        </p:txBody>
      </p:sp>
      <p:sp>
        <p:nvSpPr>
          <p:cNvPr id="10" name="Rettangolo con due angoli in diagonale ritagliati 9">
            <a:extLst>
              <a:ext uri="{FF2B5EF4-FFF2-40B4-BE49-F238E27FC236}">
                <a16:creationId xmlns:a16="http://schemas.microsoft.com/office/drawing/2014/main" id="{CE4B7A92-DD31-4D8F-A654-981EA1E6F39E}"/>
              </a:ext>
            </a:extLst>
          </p:cNvPr>
          <p:cNvSpPr/>
          <p:nvPr/>
        </p:nvSpPr>
        <p:spPr>
          <a:xfrm>
            <a:off x="7780148" y="4045258"/>
            <a:ext cx="3409627" cy="883404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massiccia dell’esercito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9C323E3-A8F9-47F5-9A59-F228B66C017C}"/>
              </a:ext>
            </a:extLst>
          </p:cNvPr>
          <p:cNvSpPr/>
          <p:nvPr/>
        </p:nvSpPr>
        <p:spPr>
          <a:xfrm>
            <a:off x="5173046" y="5237879"/>
            <a:ext cx="2207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OPLITA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C88B2E5-9EE6-45E3-AE81-9E2AF879255C}"/>
              </a:ext>
            </a:extLst>
          </p:cNvPr>
          <p:cNvSpPr/>
          <p:nvPr/>
        </p:nvSpPr>
        <p:spPr>
          <a:xfrm>
            <a:off x="4355454" y="4138048"/>
            <a:ext cx="358269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Falange oplitica</a:t>
            </a:r>
          </a:p>
        </p:txBody>
      </p:sp>
    </p:spTree>
    <p:extLst>
      <p:ext uri="{BB962C8B-B14F-4D97-AF65-F5344CB8AC3E}">
        <p14:creationId xmlns:p14="http://schemas.microsoft.com/office/powerpoint/2010/main" val="2227662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DAB2AA-5442-4C1B-866D-45F90D23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Cambiamenti politici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E210DA-D690-4627-8B0E-2701EE7B1FAC}"/>
              </a:ext>
            </a:extLst>
          </p:cNvPr>
          <p:cNvSpPr/>
          <p:nvPr/>
        </p:nvSpPr>
        <p:spPr>
          <a:xfrm>
            <a:off x="1449972" y="2196997"/>
            <a:ext cx="30460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it-IT" sz="4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rtigiani/</a:t>
            </a:r>
          </a:p>
          <a:p>
            <a:pPr algn="ctr"/>
            <a:r>
              <a:rPr lang="it-IT" sz="4000" b="1" cap="none" spc="0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mercanti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22ADF95-876C-4AA9-9E6A-8403CE7D22BC}"/>
              </a:ext>
            </a:extLst>
          </p:cNvPr>
          <p:cNvSpPr/>
          <p:nvPr/>
        </p:nvSpPr>
        <p:spPr>
          <a:xfrm>
            <a:off x="8315229" y="2196997"/>
            <a:ext cx="1678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opliti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E16D827A-E9F9-4D4F-89E6-D875A9E2F533}"/>
              </a:ext>
            </a:extLst>
          </p:cNvPr>
          <p:cNvSpPr/>
          <p:nvPr/>
        </p:nvSpPr>
        <p:spPr>
          <a:xfrm>
            <a:off x="4649491" y="3041401"/>
            <a:ext cx="3665737" cy="144134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Potere politico</a:t>
            </a:r>
          </a:p>
        </p:txBody>
      </p:sp>
      <p:sp>
        <p:nvSpPr>
          <p:cNvPr id="6" name="Segno di moltiplicazione 5">
            <a:extLst>
              <a:ext uri="{FF2B5EF4-FFF2-40B4-BE49-F238E27FC236}">
                <a16:creationId xmlns:a16="http://schemas.microsoft.com/office/drawing/2014/main" id="{3EE20B8D-C17E-41D2-9DB0-DCD9704788EA}"/>
              </a:ext>
            </a:extLst>
          </p:cNvPr>
          <p:cNvSpPr/>
          <p:nvPr/>
        </p:nvSpPr>
        <p:spPr>
          <a:xfrm>
            <a:off x="5646741" y="2908944"/>
            <a:ext cx="1671236" cy="1795427"/>
          </a:xfrm>
          <a:prstGeom prst="mathMultiply">
            <a:avLst>
              <a:gd name="adj1" fmla="val 961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17AC612B-2371-48FE-A2CB-FCF1F526C69E}"/>
              </a:ext>
            </a:extLst>
          </p:cNvPr>
          <p:cNvSpPr/>
          <p:nvPr/>
        </p:nvSpPr>
        <p:spPr>
          <a:xfrm>
            <a:off x="3244988" y="4959457"/>
            <a:ext cx="2502096" cy="6664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all’ASSEMBLEA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35146B30-A5E7-475C-8971-1F6C6A429813}"/>
              </a:ext>
            </a:extLst>
          </p:cNvPr>
          <p:cNvSpPr/>
          <p:nvPr/>
        </p:nvSpPr>
        <p:spPr>
          <a:xfrm>
            <a:off x="3244988" y="5806699"/>
            <a:ext cx="2502096" cy="6664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Votare decisioni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71ED062A-30AD-463B-8E4A-FB163907CD40}"/>
              </a:ext>
            </a:extLst>
          </p:cNvPr>
          <p:cNvSpPr/>
          <p:nvPr/>
        </p:nvSpPr>
        <p:spPr>
          <a:xfrm>
            <a:off x="7360716" y="4959457"/>
            <a:ext cx="2502096" cy="6664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Approvare leggi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FA9A1C33-DA4F-44F7-BEC4-0F8B6515CE99}"/>
              </a:ext>
            </a:extLst>
          </p:cNvPr>
          <p:cNvSpPr/>
          <p:nvPr/>
        </p:nvSpPr>
        <p:spPr>
          <a:xfrm>
            <a:off x="7360716" y="5820698"/>
            <a:ext cx="2502096" cy="6664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Votare provvedimenti per la città</a:t>
            </a:r>
          </a:p>
        </p:txBody>
      </p:sp>
    </p:spTree>
    <p:extLst>
      <p:ext uri="{BB962C8B-B14F-4D97-AF65-F5344CB8AC3E}">
        <p14:creationId xmlns:p14="http://schemas.microsoft.com/office/powerpoint/2010/main" val="1683514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5" cy="6853238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2" name="Immagine 1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BDEB113-4122-42DE-B49E-1F5B653E4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9360" t="28826" r="24826" b="8818"/>
          <a:stretch/>
        </p:blipFill>
        <p:spPr>
          <a:xfrm>
            <a:off x="862739" y="485777"/>
            <a:ext cx="10812504" cy="608203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3C73579-0BC3-4B6A-BCDA-1258F33A1ECB}"/>
              </a:ext>
            </a:extLst>
          </p:cNvPr>
          <p:cNvSpPr/>
          <p:nvPr/>
        </p:nvSpPr>
        <p:spPr>
          <a:xfrm>
            <a:off x="2144687" y="5719266"/>
            <a:ext cx="786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Perché nacque la </a:t>
            </a:r>
            <a:r>
              <a:rPr lang="el-GR" sz="5400" b="1" i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πόλις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0952F010-B45B-4A31-840A-1E044DC67551}"/>
              </a:ext>
            </a:extLst>
          </p:cNvPr>
          <p:cNvSpPr/>
          <p:nvPr/>
        </p:nvSpPr>
        <p:spPr>
          <a:xfrm>
            <a:off x="2371241" y="1022888"/>
            <a:ext cx="3487118" cy="743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E74E5B6E-5454-4192-90D2-DEC8F36CE532}"/>
              </a:ext>
            </a:extLst>
          </p:cNvPr>
          <p:cNvSpPr/>
          <p:nvPr/>
        </p:nvSpPr>
        <p:spPr>
          <a:xfrm>
            <a:off x="6641875" y="1114425"/>
            <a:ext cx="3487118" cy="7439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6634724E-C835-435B-B2FF-AD538C02862A}"/>
              </a:ext>
            </a:extLst>
          </p:cNvPr>
          <p:cNvSpPr/>
          <p:nvPr/>
        </p:nvSpPr>
        <p:spPr>
          <a:xfrm>
            <a:off x="1968565" y="2836378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48A34716-FF3F-4C3F-82EE-B3AA7CE208E5}"/>
              </a:ext>
            </a:extLst>
          </p:cNvPr>
          <p:cNvSpPr/>
          <p:nvPr/>
        </p:nvSpPr>
        <p:spPr>
          <a:xfrm>
            <a:off x="1114231" y="3835532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F4D724E2-9DC2-4830-89E4-4E83AB33F884}"/>
              </a:ext>
            </a:extLst>
          </p:cNvPr>
          <p:cNvSpPr/>
          <p:nvPr/>
        </p:nvSpPr>
        <p:spPr>
          <a:xfrm>
            <a:off x="1926322" y="4903303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3E936C9C-6D36-4A21-97F5-BB2C1EC18E74}"/>
              </a:ext>
            </a:extLst>
          </p:cNvPr>
          <p:cNvSpPr/>
          <p:nvPr/>
        </p:nvSpPr>
        <p:spPr>
          <a:xfrm>
            <a:off x="8068843" y="2912766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7779D5E3-80BA-48CD-9005-959D5987EACC}"/>
              </a:ext>
            </a:extLst>
          </p:cNvPr>
          <p:cNvSpPr/>
          <p:nvPr/>
        </p:nvSpPr>
        <p:spPr>
          <a:xfrm>
            <a:off x="8901669" y="3853727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5A3023D-4E9A-4E43-95DE-5DBF8794BEFB}"/>
              </a:ext>
            </a:extLst>
          </p:cNvPr>
          <p:cNvSpPr/>
          <p:nvPr/>
        </p:nvSpPr>
        <p:spPr>
          <a:xfrm>
            <a:off x="8119644" y="4898541"/>
            <a:ext cx="2404442" cy="74391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242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xit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C191F4B-4D70-4D2B-8C46-319C96BE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L’identità culturale dei Greci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E57C4D-A723-4342-8874-22FD7DE26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NASCITA DELLA POLIS</a:t>
            </a:r>
          </a:p>
        </p:txBody>
      </p:sp>
    </p:spTree>
    <p:extLst>
      <p:ext uri="{BB962C8B-B14F-4D97-AF65-F5344CB8AC3E}">
        <p14:creationId xmlns:p14="http://schemas.microsoft.com/office/powerpoint/2010/main" val="8234359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014C0740-BB96-4892-8C38-F30A69CFD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09" y="1894123"/>
            <a:ext cx="2950464" cy="513959"/>
          </a:xfrm>
        </p:spPr>
        <p:txBody>
          <a:bodyPr/>
          <a:lstStyle/>
          <a:p>
            <a:r>
              <a:rPr lang="it-IT" dirty="0"/>
              <a:t>«bar </a:t>
            </a:r>
            <a:r>
              <a:rPr lang="it-IT" dirty="0" err="1"/>
              <a:t>bar</a:t>
            </a:r>
            <a:r>
              <a:rPr lang="it-IT" dirty="0"/>
              <a:t>»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3EB4E31C-399D-43F7-B7FE-4BB8E17C2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899" y="2413519"/>
            <a:ext cx="2946400" cy="1015481"/>
          </a:xfrm>
        </p:spPr>
        <p:txBody>
          <a:bodyPr>
            <a:normAutofit/>
          </a:bodyPr>
          <a:lstStyle/>
          <a:p>
            <a:r>
              <a:rPr lang="it-IT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Chiacchiericcio incomprensibile, un modo di esprimersi balbettato e oscuro</a:t>
            </a:r>
          </a:p>
        </p:txBody>
      </p:sp>
      <p:pic>
        <p:nvPicPr>
          <p:cNvPr id="8" name="Segnaposto immagine 7" descr="Immagine che contiene elefante, edificio, pietra, inpiedi&#10;&#10;Descrizione generata automaticamente">
            <a:extLst>
              <a:ext uri="{FF2B5EF4-FFF2-40B4-BE49-F238E27FC236}">
                <a16:creationId xmlns:a16="http://schemas.microsoft.com/office/drawing/2014/main" id="{FA849653-417E-479E-A2B5-2CA95F96A6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027" r="17027"/>
          <a:stretch>
            <a:fillRect/>
          </a:stretch>
        </p:blipFill>
        <p:spPr/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5EAFC41-6194-44C8-B848-BD9F55284E85}"/>
              </a:ext>
            </a:extLst>
          </p:cNvPr>
          <p:cNvSpPr/>
          <p:nvPr/>
        </p:nvSpPr>
        <p:spPr>
          <a:xfrm>
            <a:off x="1519733" y="1107830"/>
            <a:ext cx="26164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 barbari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A9E878C-1317-499C-874D-7E0C41B8E79B}"/>
              </a:ext>
            </a:extLst>
          </p:cNvPr>
          <p:cNvSpPr/>
          <p:nvPr/>
        </p:nvSpPr>
        <p:spPr>
          <a:xfrm>
            <a:off x="554156" y="3518414"/>
            <a:ext cx="3642100" cy="2231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Differenza di tipo linguistico ma che finirà per indicare in generale tutti coloro che non sono partecipi della cultura greca</a:t>
            </a:r>
          </a:p>
        </p:txBody>
      </p:sp>
      <p:sp>
        <p:nvSpPr>
          <p:cNvPr id="11" name="Titolo 3">
            <a:extLst>
              <a:ext uri="{FF2B5EF4-FFF2-40B4-BE49-F238E27FC236}">
                <a16:creationId xmlns:a16="http://schemas.microsoft.com/office/drawing/2014/main" id="{2093B9FE-5299-47D3-8A83-3A1DE9014AB0}"/>
              </a:ext>
            </a:extLst>
          </p:cNvPr>
          <p:cNvSpPr txBox="1">
            <a:spLocks/>
          </p:cNvSpPr>
          <p:nvPr/>
        </p:nvSpPr>
        <p:spPr>
          <a:xfrm>
            <a:off x="692709" y="87178"/>
            <a:ext cx="11074400" cy="1143000"/>
          </a:xfrm>
          <a:prstGeom prst="rect">
            <a:avLst/>
          </a:prstGeom>
        </p:spPr>
        <p:txBody>
          <a:bodyPr vert="horz" lIns="45720" tIns="45720" rIns="45720" bIns="4572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it-IT" sz="4400" dirty="0"/>
              <a:t>Greci contro …</a:t>
            </a:r>
          </a:p>
        </p:txBody>
      </p:sp>
    </p:spTree>
    <p:extLst>
      <p:ext uri="{BB962C8B-B14F-4D97-AF65-F5344CB8AC3E}">
        <p14:creationId xmlns:p14="http://schemas.microsoft.com/office/powerpoint/2010/main" val="165974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9" grpId="0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00FE4-0793-4CE1-8F95-A685AAB2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lingua e la scrittura</a:t>
            </a:r>
          </a:p>
        </p:txBody>
      </p:sp>
      <p:pic>
        <p:nvPicPr>
          <p:cNvPr id="4" name="Immagine 3" descr="Immagine che contiene tazza, tavolo, sedendo, vetro&#10;&#10;Descrizione generata automaticamente">
            <a:extLst>
              <a:ext uri="{FF2B5EF4-FFF2-40B4-BE49-F238E27FC236}">
                <a16:creationId xmlns:a16="http://schemas.microsoft.com/office/drawing/2014/main" id="{4B9D263A-BE4C-4EF5-B216-CCD23BDD3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46625" y="2301381"/>
            <a:ext cx="4120277" cy="2709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BE203E1-785E-4E4D-B36D-27655DBD96F1}"/>
              </a:ext>
            </a:extLst>
          </p:cNvPr>
          <p:cNvSpPr txBox="1"/>
          <p:nvPr/>
        </p:nvSpPr>
        <p:spPr>
          <a:xfrm>
            <a:off x="7446624" y="2070549"/>
            <a:ext cx="4120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hlinkClick r:id="rId3" tooltip="https://commons.wikimedia.org/wiki/File:Coppa_di_Nestore.png"/>
              </a:rPr>
              <a:t>Questa foto</a:t>
            </a:r>
            <a:r>
              <a:rPr lang="it-IT" sz="900" dirty="0"/>
              <a:t> di Autore sconosciuto è concesso in licenza da </a:t>
            </a:r>
            <a:r>
              <a:rPr lang="it-IT" sz="900" dirty="0">
                <a:hlinkClick r:id="rId4" tooltip="https://creativecommons.org/licenses/by-sa/3.0/"/>
              </a:rPr>
              <a:t>CC BY-SA</a:t>
            </a:r>
            <a:endParaRPr lang="it-IT" sz="900" dirty="0"/>
          </a:p>
        </p:txBody>
      </p:sp>
      <p:sp>
        <p:nvSpPr>
          <p:cNvPr id="6" name="Freccia a pentagono 5">
            <a:extLst>
              <a:ext uri="{FF2B5EF4-FFF2-40B4-BE49-F238E27FC236}">
                <a16:creationId xmlns:a16="http://schemas.microsoft.com/office/drawing/2014/main" id="{97E92961-8994-4703-9B7A-1738BD71E20B}"/>
              </a:ext>
            </a:extLst>
          </p:cNvPr>
          <p:cNvSpPr/>
          <p:nvPr/>
        </p:nvSpPr>
        <p:spPr>
          <a:xfrm>
            <a:off x="609600" y="2588217"/>
            <a:ext cx="2242088" cy="3990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dorico</a:t>
            </a:r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6C133413-AB01-408E-9859-04F964C0B059}"/>
              </a:ext>
            </a:extLst>
          </p:cNvPr>
          <p:cNvSpPr/>
          <p:nvPr/>
        </p:nvSpPr>
        <p:spPr>
          <a:xfrm>
            <a:off x="609600" y="3226069"/>
            <a:ext cx="2242088" cy="3990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Ionico-attico</a:t>
            </a:r>
          </a:p>
        </p:txBody>
      </p:sp>
      <p:sp>
        <p:nvSpPr>
          <p:cNvPr id="8" name="Freccia a pentagono 7">
            <a:extLst>
              <a:ext uri="{FF2B5EF4-FFF2-40B4-BE49-F238E27FC236}">
                <a16:creationId xmlns:a16="http://schemas.microsoft.com/office/drawing/2014/main" id="{FA6D74FA-A0AF-433F-A0FA-844E5E1F0E90}"/>
              </a:ext>
            </a:extLst>
          </p:cNvPr>
          <p:cNvSpPr/>
          <p:nvPr/>
        </p:nvSpPr>
        <p:spPr>
          <a:xfrm>
            <a:off x="609600" y="3870703"/>
            <a:ext cx="2242088" cy="39908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eolico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7E789E8-399A-461F-84A6-EF2C8F7663E8}"/>
              </a:ext>
            </a:extLst>
          </p:cNvPr>
          <p:cNvSpPr/>
          <p:nvPr/>
        </p:nvSpPr>
        <p:spPr>
          <a:xfrm>
            <a:off x="3114629" y="2947373"/>
            <a:ext cx="3761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Lingua greca</a:t>
            </a:r>
          </a:p>
        </p:txBody>
      </p:sp>
      <p:sp>
        <p:nvSpPr>
          <p:cNvPr id="10" name="Scorrimento orizzontale 9">
            <a:extLst>
              <a:ext uri="{FF2B5EF4-FFF2-40B4-BE49-F238E27FC236}">
                <a16:creationId xmlns:a16="http://schemas.microsoft.com/office/drawing/2014/main" id="{C963038D-EC76-41C4-BF83-D5000727F695}"/>
              </a:ext>
            </a:extLst>
          </p:cNvPr>
          <p:cNvSpPr/>
          <p:nvPr/>
        </p:nvSpPr>
        <p:spPr>
          <a:xfrm>
            <a:off x="3114629" y="4079173"/>
            <a:ext cx="3642632" cy="1208868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Scrittura alfabetica 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 vocali</a:t>
            </a:r>
          </a:p>
        </p:txBody>
      </p:sp>
      <p:sp>
        <p:nvSpPr>
          <p:cNvPr id="11" name="Callout: freccia in su 10">
            <a:extLst>
              <a:ext uri="{FF2B5EF4-FFF2-40B4-BE49-F238E27FC236}">
                <a16:creationId xmlns:a16="http://schemas.microsoft.com/office/drawing/2014/main" id="{0F2B859F-E5C5-4B06-A058-10E1957C2FB4}"/>
              </a:ext>
            </a:extLst>
          </p:cNvPr>
          <p:cNvSpPr/>
          <p:nvPr/>
        </p:nvSpPr>
        <p:spPr>
          <a:xfrm>
            <a:off x="4057977" y="5288041"/>
            <a:ext cx="1875295" cy="1038386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fenici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7CB52F-3E62-4BDD-8C57-131509C0B58B}"/>
              </a:ext>
            </a:extLst>
          </p:cNvPr>
          <p:cNvSpPr txBox="1"/>
          <p:nvPr/>
        </p:nvSpPr>
        <p:spPr>
          <a:xfrm>
            <a:off x="7505722" y="5288041"/>
            <a:ext cx="4006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/>
              <a:t>Coppa di Nestore </a:t>
            </a:r>
            <a:r>
              <a:rPr lang="it-IT" dirty="0"/>
              <a:t>ritrovata in una tomba a Ischia a metà del XX secolo, reca la </a:t>
            </a:r>
            <a:r>
              <a:rPr lang="it-IT" b="1" dirty="0"/>
              <a:t>prima iscrizione in lingua alfabetica greca datata VIII secolo a.C.</a:t>
            </a:r>
          </a:p>
        </p:txBody>
      </p:sp>
    </p:spTree>
    <p:extLst>
      <p:ext uri="{BB962C8B-B14F-4D97-AF65-F5344CB8AC3E}">
        <p14:creationId xmlns:p14="http://schemas.microsoft.com/office/powerpoint/2010/main" val="3475737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8BEF91D-587E-42BF-9CE9-99A261CC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Poemi ciclici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D43BA7-EFE8-41AC-89AD-F7793551A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Sono opere epiche nelle quali si narra il «ciclo» ovvero la saga di un eroe, di una famiglia di eroi o di una città.</a:t>
            </a:r>
          </a:p>
        </p:txBody>
      </p:sp>
      <p:pic>
        <p:nvPicPr>
          <p:cNvPr id="7" name="Segnaposto immagine 6" descr="Immagine che contiene esterni, uomo, inpiedi, tenendo&#10;&#10;Descrizione generata automaticamente">
            <a:extLst>
              <a:ext uri="{FF2B5EF4-FFF2-40B4-BE49-F238E27FC236}">
                <a16:creationId xmlns:a16="http://schemas.microsoft.com/office/drawing/2014/main" id="{92EB60BC-748B-4482-8EDA-20BC0A2274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175" t="15298" r="175" b="42038"/>
          <a:stretch/>
        </p:blipFill>
        <p:spPr>
          <a:xfrm rot="420000">
            <a:off x="4647724" y="1199517"/>
            <a:ext cx="6156960" cy="3931920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FB1780-9C23-49F3-BEF7-08C54229B9BC}"/>
              </a:ext>
            </a:extLst>
          </p:cNvPr>
          <p:cNvSpPr txBox="1"/>
          <p:nvPr/>
        </p:nvSpPr>
        <p:spPr>
          <a:xfrm>
            <a:off x="7942848" y="5788170"/>
            <a:ext cx="3944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elcastillodekafka.wordpress.com/2012/10/07/lecturas-e-interpretaciones-del-edipo-rey-de-sofocles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sa/3.0/"/>
              </a:rPr>
              <a:t>CC BY-SA-NC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24438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341249-4A80-4882-A191-F8B1469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mito e la religione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FC46736-824E-4DBC-BB6A-5DA6A199763B}"/>
              </a:ext>
            </a:extLst>
          </p:cNvPr>
          <p:cNvSpPr/>
          <p:nvPr/>
        </p:nvSpPr>
        <p:spPr>
          <a:xfrm>
            <a:off x="2679879" y="2967335"/>
            <a:ext cx="6832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Identità culturale greca</a:t>
            </a:r>
          </a:p>
        </p:txBody>
      </p:sp>
      <p:sp>
        <p:nvSpPr>
          <p:cNvPr id="4" name="Callout: freccia in giù 3">
            <a:extLst>
              <a:ext uri="{FF2B5EF4-FFF2-40B4-BE49-F238E27FC236}">
                <a16:creationId xmlns:a16="http://schemas.microsoft.com/office/drawing/2014/main" id="{E4093169-F264-49A9-BC6A-0B4140A75C67}"/>
              </a:ext>
            </a:extLst>
          </p:cNvPr>
          <p:cNvSpPr/>
          <p:nvPr/>
        </p:nvSpPr>
        <p:spPr>
          <a:xfrm>
            <a:off x="2293749" y="2169763"/>
            <a:ext cx="2634712" cy="7975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/>
              <a:t>lingua</a:t>
            </a:r>
          </a:p>
        </p:txBody>
      </p:sp>
      <p:sp>
        <p:nvSpPr>
          <p:cNvPr id="5" name="Callout: freccia in giù 4">
            <a:extLst>
              <a:ext uri="{FF2B5EF4-FFF2-40B4-BE49-F238E27FC236}">
                <a16:creationId xmlns:a16="http://schemas.microsoft.com/office/drawing/2014/main" id="{3D5B3585-A617-4C3B-91D9-D9A10138AD99}"/>
              </a:ext>
            </a:extLst>
          </p:cNvPr>
          <p:cNvSpPr/>
          <p:nvPr/>
        </p:nvSpPr>
        <p:spPr>
          <a:xfrm>
            <a:off x="7142136" y="2169763"/>
            <a:ext cx="2634712" cy="7975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 err="1"/>
              <a:t>pòlis</a:t>
            </a:r>
            <a:endParaRPr lang="it-IT" sz="3200" i="1" dirty="0"/>
          </a:p>
        </p:txBody>
      </p:sp>
      <p:sp>
        <p:nvSpPr>
          <p:cNvPr id="7" name="Scorrimento orizzontale 6">
            <a:extLst>
              <a:ext uri="{FF2B5EF4-FFF2-40B4-BE49-F238E27FC236}">
                <a16:creationId xmlns:a16="http://schemas.microsoft.com/office/drawing/2014/main" id="{F5DB5DCF-364B-4F95-B226-79494E7DB698}"/>
              </a:ext>
            </a:extLst>
          </p:cNvPr>
          <p:cNvSpPr/>
          <p:nvPr/>
        </p:nvSpPr>
        <p:spPr>
          <a:xfrm>
            <a:off x="775580" y="3764907"/>
            <a:ext cx="2092271" cy="124600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ILIADE</a:t>
            </a:r>
            <a:r>
              <a:rPr lang="it-IT" dirty="0"/>
              <a:t> </a:t>
            </a: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troiano</a:t>
            </a:r>
          </a:p>
        </p:txBody>
      </p:sp>
      <p:sp>
        <p:nvSpPr>
          <p:cNvPr id="8" name="Scorrimento orizzontale 7">
            <a:extLst>
              <a:ext uri="{FF2B5EF4-FFF2-40B4-BE49-F238E27FC236}">
                <a16:creationId xmlns:a16="http://schemas.microsoft.com/office/drawing/2014/main" id="{954BE645-0869-46B1-AFE2-2843BDD818B5}"/>
              </a:ext>
            </a:extLst>
          </p:cNvPr>
          <p:cNvSpPr/>
          <p:nvPr/>
        </p:nvSpPr>
        <p:spPr>
          <a:xfrm>
            <a:off x="815618" y="4996679"/>
            <a:ext cx="2645045" cy="133472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ODISSEA</a:t>
            </a:r>
            <a:endParaRPr lang="it-IT" dirty="0"/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dei </a:t>
            </a:r>
            <a:r>
              <a:rPr lang="it-IT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nòstoi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1400" dirty="0"/>
              <a:t>(ritorni in patria dopo Troia)</a:t>
            </a:r>
            <a:endParaRPr lang="it-IT" dirty="0"/>
          </a:p>
        </p:txBody>
      </p:sp>
      <p:sp>
        <p:nvSpPr>
          <p:cNvPr id="9" name="Scorrimento orizzontale 8">
            <a:extLst>
              <a:ext uri="{FF2B5EF4-FFF2-40B4-BE49-F238E27FC236}">
                <a16:creationId xmlns:a16="http://schemas.microsoft.com/office/drawing/2014/main" id="{58576D3E-B598-4EE0-8A17-9F4B007B078F}"/>
              </a:ext>
            </a:extLst>
          </p:cNvPr>
          <p:cNvSpPr/>
          <p:nvPr/>
        </p:nvSpPr>
        <p:spPr>
          <a:xfrm>
            <a:off x="8459492" y="3764907"/>
            <a:ext cx="2634712" cy="16595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EDIPO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tebano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400" dirty="0"/>
              <a:t>(il re e la sua famiglia «</a:t>
            </a:r>
            <a:r>
              <a:rPr lang="it-IT" sz="1400" dirty="0" err="1"/>
              <a:t>ghenos</a:t>
            </a:r>
            <a:r>
              <a:rPr lang="it-IT" sz="1400" dirty="0"/>
              <a:t>»)</a:t>
            </a:r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F8FCAA7C-8F9D-4936-B0AB-DE15FAEA4681}"/>
              </a:ext>
            </a:extLst>
          </p:cNvPr>
          <p:cNvGrpSpPr/>
          <p:nvPr/>
        </p:nvGrpSpPr>
        <p:grpSpPr>
          <a:xfrm>
            <a:off x="4107051" y="3764907"/>
            <a:ext cx="3812583" cy="1458022"/>
            <a:chOff x="4107051" y="3764907"/>
            <a:chExt cx="3812583" cy="1458022"/>
          </a:xfrm>
        </p:grpSpPr>
        <p:sp>
          <p:nvSpPr>
            <p:cNvPr id="6" name="Callout: freccia in su 5">
              <a:extLst>
                <a:ext uri="{FF2B5EF4-FFF2-40B4-BE49-F238E27FC236}">
                  <a16:creationId xmlns:a16="http://schemas.microsoft.com/office/drawing/2014/main" id="{90B0939C-06A0-47B3-A1C8-5799E24D7D2C}"/>
                </a:ext>
              </a:extLst>
            </p:cNvPr>
            <p:cNvSpPr/>
            <p:nvPr/>
          </p:nvSpPr>
          <p:spPr>
            <a:xfrm>
              <a:off x="4107051" y="3764907"/>
              <a:ext cx="3812583" cy="1069383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400" dirty="0"/>
                <a:t>Patrimonio mitico e religioso conservati nei poemi ciclici</a:t>
              </a:r>
            </a:p>
          </p:txBody>
        </p:sp>
        <p:sp>
          <p:nvSpPr>
            <p:cNvPr id="10" name="Freccia in giù 9">
              <a:extLst>
                <a:ext uri="{FF2B5EF4-FFF2-40B4-BE49-F238E27FC236}">
                  <a16:creationId xmlns:a16="http://schemas.microsoft.com/office/drawing/2014/main" id="{24BE77D1-474A-43F4-A98C-0193BD151A5D}"/>
                </a:ext>
              </a:extLst>
            </p:cNvPr>
            <p:cNvSpPr/>
            <p:nvPr/>
          </p:nvSpPr>
          <p:spPr>
            <a:xfrm>
              <a:off x="5815739" y="4834290"/>
              <a:ext cx="511444" cy="38863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5ADB17EF-C2F3-4AA2-B3D5-EBAF5704CD2A}"/>
              </a:ext>
            </a:extLst>
          </p:cNvPr>
          <p:cNvSpPr/>
          <p:nvPr/>
        </p:nvSpPr>
        <p:spPr>
          <a:xfrm>
            <a:off x="4025466" y="5444702"/>
            <a:ext cx="69954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3"/>
                </a:solidFill>
              </a:rPr>
              <a:t>Comune patrimonio religioso</a:t>
            </a:r>
          </a:p>
        </p:txBody>
      </p:sp>
    </p:spTree>
    <p:extLst>
      <p:ext uri="{BB962C8B-B14F-4D97-AF65-F5344CB8AC3E}">
        <p14:creationId xmlns:p14="http://schemas.microsoft.com/office/powerpoint/2010/main" val="99280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76E5B-A576-499D-9D67-F0108A7B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Teogonie (Esiodo)</a:t>
            </a:r>
          </a:p>
        </p:txBody>
      </p:sp>
      <p:pic>
        <p:nvPicPr>
          <p:cNvPr id="4" name="Immagine 3" descr="Immagine che contiene edificio, esterni, facciata, vecchio&#10;&#10;Descrizione generata automaticamente">
            <a:extLst>
              <a:ext uri="{FF2B5EF4-FFF2-40B4-BE49-F238E27FC236}">
                <a16:creationId xmlns:a16="http://schemas.microsoft.com/office/drawing/2014/main" id="{09BAE098-E1A0-4559-94F7-53A01B691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" y="2014780"/>
            <a:ext cx="2510504" cy="3820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578AEC-3563-4D25-9B39-113BFD45F43F}"/>
              </a:ext>
            </a:extLst>
          </p:cNvPr>
          <p:cNvSpPr txBox="1"/>
          <p:nvPr/>
        </p:nvSpPr>
        <p:spPr>
          <a:xfrm>
            <a:off x="609600" y="5937356"/>
            <a:ext cx="251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ZEUS, padre degli Dei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Patrono della giustizia</a:t>
            </a:r>
          </a:p>
        </p:txBody>
      </p:sp>
      <p:pic>
        <p:nvPicPr>
          <p:cNvPr id="7" name="Immagine 6" descr="Immagine che contiene interni, guardando, bianco, donna&#10;&#10;Descrizione generata automaticamente">
            <a:extLst>
              <a:ext uri="{FF2B5EF4-FFF2-40B4-BE49-F238E27FC236}">
                <a16:creationId xmlns:a16="http://schemas.microsoft.com/office/drawing/2014/main" id="{98E56675-71BF-4730-90E8-00BA4EC16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90807" y="2014781"/>
            <a:ext cx="2347362" cy="382033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81F6D1-A47A-4134-80C9-905707E3C713}"/>
              </a:ext>
            </a:extLst>
          </p:cNvPr>
          <p:cNvSpPr txBox="1"/>
          <p:nvPr/>
        </p:nvSpPr>
        <p:spPr>
          <a:xfrm>
            <a:off x="3290807" y="5937356"/>
            <a:ext cx="251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HERA, sua sorella e moglie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Protettrice della famiglia</a:t>
            </a:r>
          </a:p>
        </p:txBody>
      </p:sp>
      <p:pic>
        <p:nvPicPr>
          <p:cNvPr id="11" name="Immagine 10" descr="Immagine che contiene interni, edificio, persona, statua&#10;&#10;Descrizione generata automaticamente">
            <a:extLst>
              <a:ext uri="{FF2B5EF4-FFF2-40B4-BE49-F238E27FC236}">
                <a16:creationId xmlns:a16="http://schemas.microsoft.com/office/drawing/2014/main" id="{CCD63FE5-0541-4A3B-BBA3-03D98CA01D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21574"/>
          <a:stretch/>
        </p:blipFill>
        <p:spPr>
          <a:xfrm>
            <a:off x="5922409" y="2014780"/>
            <a:ext cx="2865249" cy="35147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114D8C-D9A6-4467-BE50-CBDB686CA20C}"/>
              </a:ext>
            </a:extLst>
          </p:cNvPr>
          <p:cNvSpPr txBox="1"/>
          <p:nvPr/>
        </p:nvSpPr>
        <p:spPr>
          <a:xfrm>
            <a:off x="6146800" y="5923079"/>
            <a:ext cx="251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HERMES, messaggero degli Dèi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Tutala dei commercianti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FEECB9-9257-4856-8808-21790E95A54C}"/>
              </a:ext>
            </a:extLst>
          </p:cNvPr>
          <p:cNvSpPr txBox="1"/>
          <p:nvPr/>
        </p:nvSpPr>
        <p:spPr>
          <a:xfrm>
            <a:off x="9002793" y="5881544"/>
            <a:ext cx="251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ARES, dio della guerra</a:t>
            </a:r>
          </a:p>
        </p:txBody>
      </p:sp>
      <p:pic>
        <p:nvPicPr>
          <p:cNvPr id="19" name="Immagine 18" descr="Immagine che contiene edificio, scultura, interni, persona&#10;&#10;Descrizione generata automaticamente">
            <a:extLst>
              <a:ext uri="{FF2B5EF4-FFF2-40B4-BE49-F238E27FC236}">
                <a16:creationId xmlns:a16="http://schemas.microsoft.com/office/drawing/2014/main" id="{5A84AF0E-DE31-4FB3-B000-C11E8FA8D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089573" y="2014780"/>
            <a:ext cx="2336947" cy="351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76E5B-A576-499D-9D67-F0108A7B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Teogonie (Esiodo)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578AEC-3563-4D25-9B39-113BFD45F43F}"/>
              </a:ext>
            </a:extLst>
          </p:cNvPr>
          <p:cNvSpPr txBox="1"/>
          <p:nvPr/>
        </p:nvSpPr>
        <p:spPr>
          <a:xfrm>
            <a:off x="609600" y="5937356"/>
            <a:ext cx="251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APOLLO, dio del sole e della musica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Ispiratore di poeti e artisti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81F6D1-A47A-4134-80C9-905707E3C713}"/>
              </a:ext>
            </a:extLst>
          </p:cNvPr>
          <p:cNvSpPr txBox="1"/>
          <p:nvPr/>
        </p:nvSpPr>
        <p:spPr>
          <a:xfrm>
            <a:off x="3290807" y="5937356"/>
            <a:ext cx="2510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ATENA, della saggezza e della strategia militare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114D8C-D9A6-4467-BE50-CBDB686CA20C}"/>
              </a:ext>
            </a:extLst>
          </p:cNvPr>
          <p:cNvSpPr txBox="1"/>
          <p:nvPr/>
        </p:nvSpPr>
        <p:spPr>
          <a:xfrm>
            <a:off x="5681851" y="6006653"/>
            <a:ext cx="251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POSEIDONE, dio del mare</a:t>
            </a:r>
          </a:p>
        </p:txBody>
      </p:sp>
      <p:pic>
        <p:nvPicPr>
          <p:cNvPr id="6" name="Immagine 5" descr="Immagine che contiene interni, uomo, tavolo, inpiedi&#10;&#10;Descrizione generata automaticamente">
            <a:extLst>
              <a:ext uri="{FF2B5EF4-FFF2-40B4-BE49-F238E27FC236}">
                <a16:creationId xmlns:a16="http://schemas.microsoft.com/office/drawing/2014/main" id="{607A3D79-C410-409B-8736-1D29511DD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955" b="1041"/>
          <a:stretch/>
        </p:blipFill>
        <p:spPr>
          <a:xfrm>
            <a:off x="569879" y="2014780"/>
            <a:ext cx="2436688" cy="3820333"/>
          </a:xfrm>
          <a:prstGeom prst="rect">
            <a:avLst/>
          </a:prstGeom>
        </p:spPr>
      </p:pic>
      <p:pic>
        <p:nvPicPr>
          <p:cNvPr id="12" name="Immagine 11" descr="Immagine che contiene edificio, inpiedi, uomo, sedendo&#10;&#10;Descrizione generata automaticamente">
            <a:extLst>
              <a:ext uri="{FF2B5EF4-FFF2-40B4-BE49-F238E27FC236}">
                <a16:creationId xmlns:a16="http://schemas.microsoft.com/office/drawing/2014/main" id="{2C1684AB-1702-41AA-9296-C311032E8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64864" y="2014779"/>
            <a:ext cx="2220038" cy="3820333"/>
          </a:xfrm>
          <a:prstGeom prst="rect">
            <a:avLst/>
          </a:prstGeom>
        </p:spPr>
      </p:pic>
      <p:pic>
        <p:nvPicPr>
          <p:cNvPr id="16" name="Immagine 15" descr="Immagine che contiene esterni, acqua, edificio, statua&#10;&#10;Descrizione generata automaticamente">
            <a:extLst>
              <a:ext uri="{FF2B5EF4-FFF2-40B4-BE49-F238E27FC236}">
                <a16:creationId xmlns:a16="http://schemas.microsoft.com/office/drawing/2014/main" id="{42012B3A-6311-4A8B-BEAF-EFC808AB07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5231" t="11220"/>
          <a:stretch/>
        </p:blipFill>
        <p:spPr>
          <a:xfrm>
            <a:off x="5735547" y="2014779"/>
            <a:ext cx="2456813" cy="3889630"/>
          </a:xfrm>
          <a:prstGeom prst="rect">
            <a:avLst/>
          </a:prstGeom>
        </p:spPr>
      </p:pic>
      <p:pic>
        <p:nvPicPr>
          <p:cNvPr id="21" name="Immagine 20" descr="Immagine che contiene persona, interni, abbigliamento, donna&#10;&#10;Descrizione generata automaticamente">
            <a:extLst>
              <a:ext uri="{FF2B5EF4-FFF2-40B4-BE49-F238E27FC236}">
                <a16:creationId xmlns:a16="http://schemas.microsoft.com/office/drawing/2014/main" id="{D2C3352A-0EC9-4E18-A493-AAAFEE53F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92695" y="2014779"/>
            <a:ext cx="1899183" cy="388963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1DA4B20-61B5-4C71-A86C-6339877080AD}"/>
              </a:ext>
            </a:extLst>
          </p:cNvPr>
          <p:cNvSpPr txBox="1"/>
          <p:nvPr/>
        </p:nvSpPr>
        <p:spPr>
          <a:xfrm>
            <a:off x="8487031" y="6029688"/>
            <a:ext cx="2510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AFRODITE, dea dell’amore</a:t>
            </a:r>
          </a:p>
        </p:txBody>
      </p:sp>
    </p:spTree>
    <p:extLst>
      <p:ext uri="{BB962C8B-B14F-4D97-AF65-F5344CB8AC3E}">
        <p14:creationId xmlns:p14="http://schemas.microsoft.com/office/powerpoint/2010/main" val="31473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715D4AC-5194-42F2-8DA7-A2FD10B33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3" y="633047"/>
            <a:ext cx="7172044" cy="60310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37F6E3-7742-4F0D-AFAA-C7FC7D09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086" y="699117"/>
            <a:ext cx="3171731" cy="221584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Migrazioni Eoli, Ioni, Dori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20738BF-7DCD-4794-8C6C-D029011E1501}"/>
              </a:ext>
            </a:extLst>
          </p:cNvPr>
          <p:cNvSpPr/>
          <p:nvPr/>
        </p:nvSpPr>
        <p:spPr>
          <a:xfrm rot="16580128">
            <a:off x="3813554" y="5044096"/>
            <a:ext cx="806420" cy="24236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3A1983B1-4B73-4D1D-AA48-08E275F4D758}"/>
              </a:ext>
            </a:extLst>
          </p:cNvPr>
          <p:cNvSpPr/>
          <p:nvPr/>
        </p:nvSpPr>
        <p:spPr>
          <a:xfrm rot="18733197">
            <a:off x="5771751" y="4179463"/>
            <a:ext cx="806420" cy="17671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AFBA073-4D41-4959-8E17-DDA8BFC45ABE}"/>
              </a:ext>
            </a:extLst>
          </p:cNvPr>
          <p:cNvSpPr/>
          <p:nvPr/>
        </p:nvSpPr>
        <p:spPr>
          <a:xfrm>
            <a:off x="7647776" y="4798138"/>
            <a:ext cx="424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 minore sud-occidentale</a:t>
            </a:r>
          </a:p>
        </p:txBody>
      </p:sp>
      <p:sp>
        <p:nvSpPr>
          <p:cNvPr id="22" name="Callout: freccia in giù 21">
            <a:extLst>
              <a:ext uri="{FF2B5EF4-FFF2-40B4-BE49-F238E27FC236}">
                <a16:creationId xmlns:a16="http://schemas.microsoft.com/office/drawing/2014/main" id="{6CAABF4B-3471-41B8-A543-5CE9BA9EB7E7}"/>
              </a:ext>
            </a:extLst>
          </p:cNvPr>
          <p:cNvSpPr/>
          <p:nvPr/>
        </p:nvSpPr>
        <p:spPr>
          <a:xfrm rot="19129187">
            <a:off x="1067099" y="4009126"/>
            <a:ext cx="3802571" cy="1275080"/>
          </a:xfrm>
          <a:prstGeom prst="downArrow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Parte dei DORI stessi migrano</a:t>
            </a:r>
          </a:p>
        </p:txBody>
      </p:sp>
      <p:sp>
        <p:nvSpPr>
          <p:cNvPr id="6" name="Nastro curvo e inclinato in basso 5">
            <a:extLst>
              <a:ext uri="{FF2B5EF4-FFF2-40B4-BE49-F238E27FC236}">
                <a16:creationId xmlns:a16="http://schemas.microsoft.com/office/drawing/2014/main" id="{8CAFEE1E-8DA7-43BD-A3E8-6DEA3EF3F133}"/>
              </a:ext>
            </a:extLst>
          </p:cNvPr>
          <p:cNvSpPr/>
          <p:nvPr/>
        </p:nvSpPr>
        <p:spPr>
          <a:xfrm>
            <a:off x="7647776" y="2695903"/>
            <a:ext cx="4248352" cy="1805152"/>
          </a:xfrm>
          <a:prstGeom prst="ellipseRibbon">
            <a:avLst>
              <a:gd name="adj1" fmla="val 25000"/>
              <a:gd name="adj2" fmla="val 74504"/>
              <a:gd name="adj3" fmla="val 1250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 colonizzazione 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XI-X secolo a.C.</a:t>
            </a:r>
          </a:p>
        </p:txBody>
      </p:sp>
    </p:spTree>
    <p:extLst>
      <p:ext uri="{BB962C8B-B14F-4D97-AF65-F5344CB8AC3E}">
        <p14:creationId xmlns:p14="http://schemas.microsoft.com/office/powerpoint/2010/main" val="994366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6" grpId="0" animBg="1"/>
      <p:bldP spid="18" grpId="0"/>
      <p:bldP spid="22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1C545-1239-4398-B2FE-5F1E93619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sacrifici</a:t>
            </a:r>
          </a:p>
        </p:txBody>
      </p:sp>
      <p:pic>
        <p:nvPicPr>
          <p:cNvPr id="7" name="Immagine 6" descr="Immagine che contiene persona, persone, gruppo, inpiedi&#10;&#10;Descrizione generata automaticamente">
            <a:extLst>
              <a:ext uri="{FF2B5EF4-FFF2-40B4-BE49-F238E27FC236}">
                <a16:creationId xmlns:a16="http://schemas.microsoft.com/office/drawing/2014/main" id="{6BA77D9F-F1C1-4FBC-AA67-BC0FF78A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" y="2036178"/>
            <a:ext cx="5135320" cy="334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FA733AAC-E6B1-4735-A906-84141AEBD57A}"/>
              </a:ext>
            </a:extLst>
          </p:cNvPr>
          <p:cNvSpPr/>
          <p:nvPr/>
        </p:nvSpPr>
        <p:spPr>
          <a:xfrm>
            <a:off x="6146800" y="3284357"/>
            <a:ext cx="5678407" cy="130165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 dell’animale ucciso sono divise: parti sono </a:t>
            </a:r>
            <a:r>
              <a:rPr lang="it-IT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arrostite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 il banchetto degli uomini, mente le altre giungono in forma di </a:t>
            </a:r>
            <a:r>
              <a:rPr lang="it-IT" sz="2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fumo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fino alle divinità</a:t>
            </a:r>
          </a:p>
        </p:txBody>
      </p:sp>
      <p:sp>
        <p:nvSpPr>
          <p:cNvPr id="12" name="Callout: freccia in giù 11">
            <a:extLst>
              <a:ext uri="{FF2B5EF4-FFF2-40B4-BE49-F238E27FC236}">
                <a16:creationId xmlns:a16="http://schemas.microsoft.com/office/drawing/2014/main" id="{610DDC70-4648-4AB5-A126-3FD4B437AF29}"/>
              </a:ext>
            </a:extLst>
          </p:cNvPr>
          <p:cNvSpPr/>
          <p:nvPr/>
        </p:nvSpPr>
        <p:spPr>
          <a:xfrm>
            <a:off x="6067263" y="1847088"/>
            <a:ext cx="5837480" cy="1143000"/>
          </a:xfrm>
          <a:prstGeom prst="downArrow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dei partecipano ogni momento alla vita quotidiana degli uomini</a:t>
            </a:r>
          </a:p>
        </p:txBody>
      </p:sp>
      <p:sp>
        <p:nvSpPr>
          <p:cNvPr id="13" name="Callout: freccia in su 12">
            <a:extLst>
              <a:ext uri="{FF2B5EF4-FFF2-40B4-BE49-F238E27FC236}">
                <a16:creationId xmlns:a16="http://schemas.microsoft.com/office/drawing/2014/main" id="{89D206B1-9DBA-4BCD-B5FF-BF05B505E512}"/>
              </a:ext>
            </a:extLst>
          </p:cNvPr>
          <p:cNvSpPr/>
          <p:nvPr/>
        </p:nvSpPr>
        <p:spPr>
          <a:xfrm>
            <a:off x="6146800" y="4795022"/>
            <a:ext cx="5537200" cy="1667771"/>
          </a:xfrm>
          <a:prstGeom prst="upArrow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 uomini tengono sempre vivo il contatto con la divinità mediante i SACRIFICI, rito complesso e denso di significato</a:t>
            </a:r>
          </a:p>
        </p:txBody>
      </p:sp>
    </p:spTree>
    <p:extLst>
      <p:ext uri="{BB962C8B-B14F-4D97-AF65-F5344CB8AC3E}">
        <p14:creationId xmlns:p14="http://schemas.microsoft.com/office/powerpoint/2010/main" val="520226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C191F4B-4D70-4D2B-8C46-319C96BE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luoghi dell’identità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E57C4D-A723-4342-8874-22FD7DE26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NASCITA DELLA POLIS</a:t>
            </a:r>
          </a:p>
        </p:txBody>
      </p:sp>
    </p:spTree>
    <p:extLst>
      <p:ext uri="{BB962C8B-B14F-4D97-AF65-F5344CB8AC3E}">
        <p14:creationId xmlns:p14="http://schemas.microsoft.com/office/powerpoint/2010/main" val="37688317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CE8B67B-7191-4E0E-8862-52FE4ED9D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1932809"/>
            <a:ext cx="2950464" cy="826809"/>
          </a:xfrm>
        </p:spPr>
        <p:txBody>
          <a:bodyPr/>
          <a:lstStyle/>
          <a:p>
            <a:r>
              <a:rPr lang="it-IT" b="0" dirty="0"/>
              <a:t>Dal greco </a:t>
            </a:r>
            <a:r>
              <a:rPr lang="it-IT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amphì</a:t>
            </a:r>
            <a:r>
              <a:rPr lang="it-IT" b="0" dirty="0"/>
              <a:t> «attorno» e </a:t>
            </a:r>
            <a:r>
              <a:rPr lang="it-IT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ktizo</a:t>
            </a:r>
            <a:r>
              <a:rPr lang="it-IT" b="0" dirty="0"/>
              <a:t> «colloco»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ECB0CC5B-1933-4DCE-9EC6-17FF6105E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799" y="2828785"/>
            <a:ext cx="3077275" cy="2852218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Indica inizialmente le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popolazioni confinanti che celebrano in comune il culto di una divinità locale</a:t>
            </a:r>
            <a:r>
              <a:rPr lang="it-IT" sz="2000" dirty="0"/>
              <a:t>.</a:t>
            </a:r>
          </a:p>
          <a:p>
            <a:r>
              <a:rPr lang="it-IT" sz="2000" dirty="0"/>
              <a:t>Si tratta di organizzazioni molto antiche e, verosimilmente, ben precedenti alla nascita delle diverse </a:t>
            </a:r>
            <a:r>
              <a:rPr lang="it-IT" sz="2000" i="1" dirty="0" err="1"/>
              <a:t>pòleis</a:t>
            </a:r>
            <a:r>
              <a:rPr lang="it-IT" sz="2000" dirty="0"/>
              <a:t>.</a:t>
            </a:r>
          </a:p>
        </p:txBody>
      </p:sp>
      <p:pic>
        <p:nvPicPr>
          <p:cNvPr id="8" name="Segnaposto immagine 7" descr="Immagine che contiene erba, esterni, campo, verde&#10;&#10;Descrizione generata automaticamente">
            <a:extLst>
              <a:ext uri="{FF2B5EF4-FFF2-40B4-BE49-F238E27FC236}">
                <a16:creationId xmlns:a16="http://schemas.microsoft.com/office/drawing/2014/main" id="{5C06C81B-1B40-4101-A406-E6443D45A7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7435" b="7435"/>
          <a:stretch>
            <a:fillRect/>
          </a:stretch>
        </p:blipFill>
        <p:spPr>
          <a:xfrm rot="420000">
            <a:off x="4920295" y="1336219"/>
            <a:ext cx="5580079" cy="3563516"/>
          </a:xfr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D5EE6AE-C70D-4719-97EB-8F18EAA442D0}"/>
              </a:ext>
            </a:extLst>
          </p:cNvPr>
          <p:cNvSpPr/>
          <p:nvPr/>
        </p:nvSpPr>
        <p:spPr>
          <a:xfrm>
            <a:off x="693706" y="1009479"/>
            <a:ext cx="3069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Anfizionie</a:t>
            </a:r>
          </a:p>
        </p:txBody>
      </p:sp>
    </p:spTree>
    <p:extLst>
      <p:ext uri="{BB962C8B-B14F-4D97-AF65-F5344CB8AC3E}">
        <p14:creationId xmlns:p14="http://schemas.microsoft.com/office/powerpoint/2010/main" val="419399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montagna, esterni, natura, sfondo&#10;&#10;Descrizione generata automaticamente">
            <a:extLst>
              <a:ext uri="{FF2B5EF4-FFF2-40B4-BE49-F238E27FC236}">
                <a16:creationId xmlns:a16="http://schemas.microsoft.com/office/drawing/2014/main" id="{B76254ED-FB6A-44A7-A024-1CA65B61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8811" y="1967667"/>
            <a:ext cx="4853084" cy="36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D0C79CA-4450-4DD2-9E95-9375D6D2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RELIGIONE POLIADE vs OLIMPICA</a:t>
            </a:r>
            <a:br>
              <a:rPr lang="it-IT" dirty="0"/>
            </a:br>
            <a:r>
              <a:rPr lang="it-IT" dirty="0"/>
              <a:t>I santuari</a:t>
            </a:r>
          </a:p>
        </p:txBody>
      </p:sp>
      <p:sp>
        <p:nvSpPr>
          <p:cNvPr id="2" name="Callout: freccia in giù 1">
            <a:extLst>
              <a:ext uri="{FF2B5EF4-FFF2-40B4-BE49-F238E27FC236}">
                <a16:creationId xmlns:a16="http://schemas.microsoft.com/office/drawing/2014/main" id="{694955C4-9D44-4D7D-B4C5-4E4A94EC3A9D}"/>
              </a:ext>
            </a:extLst>
          </p:cNvPr>
          <p:cNvSpPr/>
          <p:nvPr/>
        </p:nvSpPr>
        <p:spPr>
          <a:xfrm>
            <a:off x="2425485" y="2062668"/>
            <a:ext cx="2216258" cy="97639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Ogni </a:t>
            </a:r>
            <a:r>
              <a:rPr lang="it-IT" sz="2400" i="1" dirty="0" err="1"/>
              <a:t>pòlis</a:t>
            </a:r>
            <a:endParaRPr lang="it-IT" sz="2400" i="1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1B18B701-129C-4641-B500-46648D9A7B70}"/>
              </a:ext>
            </a:extLst>
          </p:cNvPr>
          <p:cNvSpPr/>
          <p:nvPr/>
        </p:nvSpPr>
        <p:spPr>
          <a:xfrm>
            <a:off x="2270502" y="3039061"/>
            <a:ext cx="2216258" cy="85240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Divinità protettrice</a:t>
            </a:r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5DACCE19-9EED-4455-9FEC-E81908474179}"/>
              </a:ext>
            </a:extLst>
          </p:cNvPr>
          <p:cNvSpPr/>
          <p:nvPr/>
        </p:nvSpPr>
        <p:spPr>
          <a:xfrm>
            <a:off x="7263970" y="1396167"/>
            <a:ext cx="2913681" cy="11430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anfizionie</a:t>
            </a:r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A0158BC-9175-4E0A-AC3C-F906BE31F26B}"/>
              </a:ext>
            </a:extLst>
          </p:cNvPr>
          <p:cNvSpPr/>
          <p:nvPr/>
        </p:nvSpPr>
        <p:spPr>
          <a:xfrm rot="1517149">
            <a:off x="6887906" y="1238395"/>
            <a:ext cx="1255363" cy="588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pòlis</a:t>
            </a:r>
            <a:endParaRPr lang="it-IT" dirty="0"/>
          </a:p>
        </p:txBody>
      </p:sp>
      <p:sp>
        <p:nvSpPr>
          <p:cNvPr id="9" name="Freccia a sinistra 8">
            <a:extLst>
              <a:ext uri="{FF2B5EF4-FFF2-40B4-BE49-F238E27FC236}">
                <a16:creationId xmlns:a16="http://schemas.microsoft.com/office/drawing/2014/main" id="{A84F51EA-DE56-4D16-B09D-24934E06B8F3}"/>
              </a:ext>
            </a:extLst>
          </p:cNvPr>
          <p:cNvSpPr/>
          <p:nvPr/>
        </p:nvSpPr>
        <p:spPr>
          <a:xfrm rot="20041691">
            <a:off x="9564378" y="1269089"/>
            <a:ext cx="1301857" cy="6853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pòlis</a:t>
            </a:r>
            <a:endParaRPr lang="it-IT" dirty="0"/>
          </a:p>
        </p:txBody>
      </p:sp>
      <p:sp>
        <p:nvSpPr>
          <p:cNvPr id="10" name="Rettangolo ad angolo ripiegato 9">
            <a:extLst>
              <a:ext uri="{FF2B5EF4-FFF2-40B4-BE49-F238E27FC236}">
                <a16:creationId xmlns:a16="http://schemas.microsoft.com/office/drawing/2014/main" id="{9A7B4BCF-188C-4878-B0B3-9FA20370817E}"/>
              </a:ext>
            </a:extLst>
          </p:cNvPr>
          <p:cNvSpPr/>
          <p:nvPr/>
        </p:nvSpPr>
        <p:spPr>
          <a:xfrm>
            <a:off x="7666925" y="2539167"/>
            <a:ext cx="2216258" cy="671055"/>
          </a:xfrm>
          <a:prstGeom prst="foldedCorne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Confederazioni religiose</a:t>
            </a:r>
          </a:p>
        </p:txBody>
      </p:sp>
      <p:sp>
        <p:nvSpPr>
          <p:cNvPr id="11" name="Callout: linea con barra in risalto 10">
            <a:extLst>
              <a:ext uri="{FF2B5EF4-FFF2-40B4-BE49-F238E27FC236}">
                <a16:creationId xmlns:a16="http://schemas.microsoft.com/office/drawing/2014/main" id="{F3E7D6B9-6B8D-4089-B72A-E1568375BD47}"/>
              </a:ext>
            </a:extLst>
          </p:cNvPr>
          <p:cNvSpPr/>
          <p:nvPr/>
        </p:nvSpPr>
        <p:spPr>
          <a:xfrm>
            <a:off x="10177651" y="3625133"/>
            <a:ext cx="1725477" cy="852407"/>
          </a:xfrm>
          <a:prstGeom prst="accentCallout1">
            <a:avLst>
              <a:gd name="adj1" fmla="val 18750"/>
              <a:gd name="adj2" fmla="val -3026"/>
              <a:gd name="adj3" fmla="val -28415"/>
              <a:gd name="adj4" fmla="val -6238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Celebrazioni in onore del dio</a:t>
            </a:r>
          </a:p>
        </p:txBody>
      </p:sp>
      <p:sp>
        <p:nvSpPr>
          <p:cNvPr id="12" name="Callout: linea con barra in risalto 11">
            <a:extLst>
              <a:ext uri="{FF2B5EF4-FFF2-40B4-BE49-F238E27FC236}">
                <a16:creationId xmlns:a16="http://schemas.microsoft.com/office/drawing/2014/main" id="{5E4E57AC-34E2-49EE-865E-DCE89ACBE07B}"/>
              </a:ext>
            </a:extLst>
          </p:cNvPr>
          <p:cNvSpPr/>
          <p:nvPr/>
        </p:nvSpPr>
        <p:spPr>
          <a:xfrm>
            <a:off x="5821766" y="3500815"/>
            <a:ext cx="1725477" cy="852407"/>
          </a:xfrm>
          <a:prstGeom prst="accentCallout1">
            <a:avLst>
              <a:gd name="adj1" fmla="val 27841"/>
              <a:gd name="adj2" fmla="val 102962"/>
              <a:gd name="adj3" fmla="val -19324"/>
              <a:gd name="adj4" fmla="val 158574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Amministrano il tesoro custodito nel SANTUARIO</a:t>
            </a:r>
          </a:p>
        </p:txBody>
      </p:sp>
      <p:sp>
        <p:nvSpPr>
          <p:cNvPr id="13" name="Callout: linea senza bordo 12">
            <a:extLst>
              <a:ext uri="{FF2B5EF4-FFF2-40B4-BE49-F238E27FC236}">
                <a16:creationId xmlns:a16="http://schemas.microsoft.com/office/drawing/2014/main" id="{5FF5111E-DD99-421F-B6DF-CA3DFE12D290}"/>
              </a:ext>
            </a:extLst>
          </p:cNvPr>
          <p:cNvSpPr/>
          <p:nvPr/>
        </p:nvSpPr>
        <p:spPr>
          <a:xfrm>
            <a:off x="7336294" y="4841749"/>
            <a:ext cx="2402238" cy="671055"/>
          </a:xfrm>
          <a:prstGeom prst="callout1">
            <a:avLst>
              <a:gd name="adj1" fmla="val -2036"/>
              <a:gd name="adj2" fmla="val 53403"/>
              <a:gd name="adj3" fmla="val -203907"/>
              <a:gd name="adj4" fmla="val 64882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1600" dirty="0">
                <a:solidFill>
                  <a:schemeClr val="tx1"/>
                </a:solidFill>
              </a:rPr>
              <a:t>Puniscono chi vìola le regole (considerate sacre)</a:t>
            </a:r>
          </a:p>
        </p:txBody>
      </p:sp>
      <p:sp>
        <p:nvSpPr>
          <p:cNvPr id="17" name="Freccia a pentagono 16">
            <a:extLst>
              <a:ext uri="{FF2B5EF4-FFF2-40B4-BE49-F238E27FC236}">
                <a16:creationId xmlns:a16="http://schemas.microsoft.com/office/drawing/2014/main" id="{D700AFF0-9E06-4406-92D4-8FD63225F62E}"/>
              </a:ext>
            </a:extLst>
          </p:cNvPr>
          <p:cNvSpPr/>
          <p:nvPr/>
        </p:nvSpPr>
        <p:spPr>
          <a:xfrm>
            <a:off x="232681" y="4355644"/>
            <a:ext cx="1606657" cy="4485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tempio</a:t>
            </a:r>
            <a:endParaRPr lang="it-IT" dirty="0"/>
          </a:p>
        </p:txBody>
      </p:sp>
      <p:sp>
        <p:nvSpPr>
          <p:cNvPr id="18" name="Freccia a pentagono 17">
            <a:extLst>
              <a:ext uri="{FF2B5EF4-FFF2-40B4-BE49-F238E27FC236}">
                <a16:creationId xmlns:a16="http://schemas.microsoft.com/office/drawing/2014/main" id="{D9886106-5BCB-4C8B-8357-8299F5A1D72A}"/>
              </a:ext>
            </a:extLst>
          </p:cNvPr>
          <p:cNvSpPr/>
          <p:nvPr/>
        </p:nvSpPr>
        <p:spPr>
          <a:xfrm>
            <a:off x="230961" y="4924723"/>
            <a:ext cx="1606657" cy="4485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Feste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484A28F-2F20-4733-A586-5C92FE60FA81}"/>
              </a:ext>
            </a:extLst>
          </p:cNvPr>
          <p:cNvSpPr txBox="1"/>
          <p:nvPr/>
        </p:nvSpPr>
        <p:spPr>
          <a:xfrm>
            <a:off x="795590" y="5957655"/>
            <a:ext cx="4339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Santuario di Delfi, oracolo di Apollo</a:t>
            </a:r>
          </a:p>
        </p:txBody>
      </p:sp>
    </p:spTree>
    <p:extLst>
      <p:ext uri="{BB962C8B-B14F-4D97-AF65-F5344CB8AC3E}">
        <p14:creationId xmlns:p14="http://schemas.microsoft.com/office/powerpoint/2010/main" val="2706116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0BC42-312A-4AE6-B9FC-FD077295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manifestazioni sportive:</a:t>
            </a:r>
            <a:br>
              <a:rPr lang="it-IT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/>
              <a:t>OLIMPIADI 776 a.C.</a:t>
            </a:r>
          </a:p>
        </p:txBody>
      </p:sp>
      <p:pic>
        <p:nvPicPr>
          <p:cNvPr id="4" name="Immagine 3" descr="Immagine che contiene edificio, esterni, rovina, erba&#10;&#10;Descrizione generata automaticamente">
            <a:extLst>
              <a:ext uri="{FF2B5EF4-FFF2-40B4-BE49-F238E27FC236}">
                <a16:creationId xmlns:a16="http://schemas.microsoft.com/office/drawing/2014/main" id="{1A07ACAF-C0D9-4692-B572-FAC2C66D8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60471" y="1847088"/>
            <a:ext cx="4723529" cy="26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4E88F5-93C2-46E0-9FC6-E3193A73507B}"/>
              </a:ext>
            </a:extLst>
          </p:cNvPr>
          <p:cNvSpPr txBox="1"/>
          <p:nvPr/>
        </p:nvSpPr>
        <p:spPr>
          <a:xfrm>
            <a:off x="6960471" y="4501461"/>
            <a:ext cx="472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TEMPIO DI ZEUS, Olimpia</a:t>
            </a:r>
          </a:p>
        </p:txBody>
      </p:sp>
      <p:sp>
        <p:nvSpPr>
          <p:cNvPr id="6" name="Freccia a pentagono 5">
            <a:extLst>
              <a:ext uri="{FF2B5EF4-FFF2-40B4-BE49-F238E27FC236}">
                <a16:creationId xmlns:a16="http://schemas.microsoft.com/office/drawing/2014/main" id="{FAB3CCF6-9B8A-4D0D-88D9-7E14BDDECC54}"/>
              </a:ext>
            </a:extLst>
          </p:cNvPr>
          <p:cNvSpPr/>
          <p:nvPr/>
        </p:nvSpPr>
        <p:spPr>
          <a:xfrm>
            <a:off x="609600" y="2061275"/>
            <a:ext cx="2769031" cy="9144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Partecipano gli atleti di tutte le </a:t>
            </a:r>
            <a:r>
              <a:rPr lang="it-IT" sz="2000" i="1" dirty="0" err="1"/>
              <a:t>pòleis</a:t>
            </a:r>
            <a:endParaRPr lang="it-IT" sz="2000" i="1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D66177-BAA1-411B-80D4-0855CA373EFC}"/>
              </a:ext>
            </a:extLst>
          </p:cNvPr>
          <p:cNvSpPr/>
          <p:nvPr/>
        </p:nvSpPr>
        <p:spPr>
          <a:xfrm>
            <a:off x="3378631" y="2022903"/>
            <a:ext cx="31758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panelleniche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0DE495-73D3-426D-AA15-9E0C24093D56}"/>
              </a:ext>
            </a:extLst>
          </p:cNvPr>
          <p:cNvSpPr txBox="1"/>
          <p:nvPr/>
        </p:nvSpPr>
        <p:spPr>
          <a:xfrm>
            <a:off x="609600" y="3174274"/>
            <a:ext cx="43343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Pugilato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Lotta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Pancrazio (tra lotta e pugilato)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Corse di cavalli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Corse di carri trainati da cavalli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4731F8-E02A-4311-9B61-6C7E85146DA6}"/>
              </a:ext>
            </a:extLst>
          </p:cNvPr>
          <p:cNvSpPr txBox="1"/>
          <p:nvPr/>
        </p:nvSpPr>
        <p:spPr>
          <a:xfrm>
            <a:off x="609600" y="4932542"/>
            <a:ext cx="43343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PENTATHLON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Corsa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Salto in lungo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Lancio del giavellotto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Lancio del disco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Lotta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3ACB513-AA7B-426E-BC0D-CB5AE5BF38E7}"/>
              </a:ext>
            </a:extLst>
          </p:cNvPr>
          <p:cNvGrpSpPr/>
          <p:nvPr/>
        </p:nvGrpSpPr>
        <p:grpSpPr>
          <a:xfrm>
            <a:off x="4036952" y="4497167"/>
            <a:ext cx="2625955" cy="2180724"/>
            <a:chOff x="4036952" y="4497167"/>
            <a:chExt cx="2625955" cy="2180724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3605283-FC8B-4336-8D0C-51975B432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4036952" y="4497167"/>
              <a:ext cx="2625955" cy="2180724"/>
            </a:xfrm>
            <a:prstGeom prst="rect">
              <a:avLst/>
            </a:prstGeom>
          </p:spPr>
        </p:pic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09B4E8D-12BB-423B-9FE5-0483948ABAAE}"/>
                </a:ext>
              </a:extLst>
            </p:cNvPr>
            <p:cNvSpPr txBox="1"/>
            <p:nvPr/>
          </p:nvSpPr>
          <p:spPr>
            <a:xfrm>
              <a:off x="4489091" y="4928053"/>
              <a:ext cx="17216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accent4">
                      <a:lumMod val="50000"/>
                    </a:schemeClr>
                  </a:solidFill>
                </a:rPr>
                <a:t>Il vincitore di ogni gara era celebrato con statue e componimenti poetici per la forza e il valore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05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60BC42-312A-4AE6-B9FC-FD0772956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manifestazioni sportive:</a:t>
            </a:r>
            <a:br>
              <a:rPr lang="it-IT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dirty="0"/>
              <a:t>OLIMPIADI 776 a.C.</a:t>
            </a:r>
          </a:p>
        </p:txBody>
      </p:sp>
      <p:pic>
        <p:nvPicPr>
          <p:cNvPr id="4" name="Immagine 3" descr="Immagine che contiene edificio, esterni, rovina, erba&#10;&#10;Descrizione generata automaticamente">
            <a:extLst>
              <a:ext uri="{FF2B5EF4-FFF2-40B4-BE49-F238E27FC236}">
                <a16:creationId xmlns:a16="http://schemas.microsoft.com/office/drawing/2014/main" id="{1A07ACAF-C0D9-4692-B572-FAC2C66D8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60471" y="1847088"/>
            <a:ext cx="4723529" cy="265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4E88F5-93C2-46E0-9FC6-E3193A73507B}"/>
              </a:ext>
            </a:extLst>
          </p:cNvPr>
          <p:cNvSpPr txBox="1"/>
          <p:nvPr/>
        </p:nvSpPr>
        <p:spPr>
          <a:xfrm>
            <a:off x="6960471" y="4501461"/>
            <a:ext cx="472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TEMPIO DI ZEUS, Olimpia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0D66177-BAA1-411B-80D4-0855CA373EFC}"/>
              </a:ext>
            </a:extLst>
          </p:cNvPr>
          <p:cNvSpPr/>
          <p:nvPr/>
        </p:nvSpPr>
        <p:spPr>
          <a:xfrm>
            <a:off x="3498468" y="3358321"/>
            <a:ext cx="31391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sospesi tutti i conflitti</a:t>
            </a:r>
          </a:p>
        </p:txBody>
      </p:sp>
      <p:sp>
        <p:nvSpPr>
          <p:cNvPr id="3" name="Callout: freccia in giù 2">
            <a:extLst>
              <a:ext uri="{FF2B5EF4-FFF2-40B4-BE49-F238E27FC236}">
                <a16:creationId xmlns:a16="http://schemas.microsoft.com/office/drawing/2014/main" id="{643BC229-DBD3-4A51-B013-CCBC28C33B42}"/>
              </a:ext>
            </a:extLst>
          </p:cNvPr>
          <p:cNvSpPr/>
          <p:nvPr/>
        </p:nvSpPr>
        <p:spPr>
          <a:xfrm>
            <a:off x="680418" y="2135889"/>
            <a:ext cx="2495227" cy="105388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Misurazione del tempo comune a tutte le città</a:t>
            </a:r>
          </a:p>
        </p:txBody>
      </p:sp>
      <p:sp>
        <p:nvSpPr>
          <p:cNvPr id="13" name="Callout: freccia in giù 12">
            <a:extLst>
              <a:ext uri="{FF2B5EF4-FFF2-40B4-BE49-F238E27FC236}">
                <a16:creationId xmlns:a16="http://schemas.microsoft.com/office/drawing/2014/main" id="{13CCF2DC-A32F-4AC0-A495-7B3BF963769A}"/>
              </a:ext>
            </a:extLst>
          </p:cNvPr>
          <p:cNvSpPr/>
          <p:nvPr/>
        </p:nvSpPr>
        <p:spPr>
          <a:xfrm>
            <a:off x="3820444" y="2154915"/>
            <a:ext cx="2495227" cy="1053884"/>
          </a:xfrm>
          <a:prstGeom prst="downArrow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Valore sacro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D43845D-3F09-4EA0-8AB8-6E8D848E1169}"/>
              </a:ext>
            </a:extLst>
          </p:cNvPr>
          <p:cNvSpPr/>
          <p:nvPr/>
        </p:nvSpPr>
        <p:spPr>
          <a:xfrm>
            <a:off x="510841" y="3361199"/>
            <a:ext cx="31391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Calendario greco</a:t>
            </a:r>
          </a:p>
        </p:txBody>
      </p:sp>
      <p:sp>
        <p:nvSpPr>
          <p:cNvPr id="10" name="Callout: freccia in giù 9">
            <a:extLst>
              <a:ext uri="{FF2B5EF4-FFF2-40B4-BE49-F238E27FC236}">
                <a16:creationId xmlns:a16="http://schemas.microsoft.com/office/drawing/2014/main" id="{25AF908F-2CC1-427A-8FD7-59276486268E}"/>
              </a:ext>
            </a:extLst>
          </p:cNvPr>
          <p:cNvSpPr/>
          <p:nvPr/>
        </p:nvSpPr>
        <p:spPr>
          <a:xfrm>
            <a:off x="8111551" y="4770634"/>
            <a:ext cx="1363851" cy="83959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DELFI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BA557273-4FE0-461E-BBCC-980B5438EEC2}"/>
              </a:ext>
            </a:extLst>
          </p:cNvPr>
          <p:cNvSpPr/>
          <p:nvPr/>
        </p:nvSpPr>
        <p:spPr>
          <a:xfrm>
            <a:off x="7974982" y="5624513"/>
            <a:ext cx="16369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cap="none" spc="0" dirty="0">
                <a:ln/>
                <a:solidFill>
                  <a:schemeClr val="accent4"/>
                </a:solidFill>
                <a:effectLst/>
              </a:rPr>
              <a:t>Pitiche</a:t>
            </a:r>
          </a:p>
        </p:txBody>
      </p:sp>
      <p:sp>
        <p:nvSpPr>
          <p:cNvPr id="16" name="Callout: freccia in giù 15">
            <a:extLst>
              <a:ext uri="{FF2B5EF4-FFF2-40B4-BE49-F238E27FC236}">
                <a16:creationId xmlns:a16="http://schemas.microsoft.com/office/drawing/2014/main" id="{5EB84637-CFBA-45D2-872A-54528CB40DEB}"/>
              </a:ext>
            </a:extLst>
          </p:cNvPr>
          <p:cNvSpPr/>
          <p:nvPr/>
        </p:nvSpPr>
        <p:spPr>
          <a:xfrm>
            <a:off x="10320149" y="5190429"/>
            <a:ext cx="1363851" cy="83959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CORINTO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2538E15-EDFC-42FB-88CF-39A31AFD9009}"/>
              </a:ext>
            </a:extLst>
          </p:cNvPr>
          <p:cNvSpPr/>
          <p:nvPr/>
        </p:nvSpPr>
        <p:spPr>
          <a:xfrm>
            <a:off x="10006930" y="6044308"/>
            <a:ext cx="19902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cap="none" spc="0" dirty="0">
                <a:ln/>
                <a:solidFill>
                  <a:schemeClr val="accent4"/>
                </a:solidFill>
                <a:effectLst/>
              </a:rPr>
              <a:t>Istmiche</a:t>
            </a:r>
          </a:p>
        </p:txBody>
      </p:sp>
      <p:sp>
        <p:nvSpPr>
          <p:cNvPr id="18" name="Callout: freccia in giù 17">
            <a:extLst>
              <a:ext uri="{FF2B5EF4-FFF2-40B4-BE49-F238E27FC236}">
                <a16:creationId xmlns:a16="http://schemas.microsoft.com/office/drawing/2014/main" id="{59E6AFC5-00C4-4772-BB6C-8304104F9601}"/>
              </a:ext>
            </a:extLst>
          </p:cNvPr>
          <p:cNvSpPr/>
          <p:nvPr/>
        </p:nvSpPr>
        <p:spPr>
          <a:xfrm>
            <a:off x="5780142" y="5129922"/>
            <a:ext cx="1363851" cy="83959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NEMEA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D09E182-822B-4459-B187-130A2EED002C}"/>
              </a:ext>
            </a:extLst>
          </p:cNvPr>
          <p:cNvSpPr/>
          <p:nvPr/>
        </p:nvSpPr>
        <p:spPr>
          <a:xfrm>
            <a:off x="4856660" y="5798087"/>
            <a:ext cx="321081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it-IT" sz="4000" b="1" cap="none" spc="0" dirty="0">
                <a:ln/>
                <a:solidFill>
                  <a:schemeClr val="accent4"/>
                </a:solidFill>
                <a:effectLst/>
              </a:rPr>
              <a:t>Giochi nemei</a:t>
            </a:r>
          </a:p>
          <a:p>
            <a:pPr algn="ctr"/>
            <a:r>
              <a:rPr lang="it-IT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(comprendono anche agoni poetici)</a:t>
            </a:r>
          </a:p>
        </p:txBody>
      </p:sp>
      <p:sp>
        <p:nvSpPr>
          <p:cNvPr id="20" name="Nastro curvo e inclinato in basso 19">
            <a:extLst>
              <a:ext uri="{FF2B5EF4-FFF2-40B4-BE49-F238E27FC236}">
                <a16:creationId xmlns:a16="http://schemas.microsoft.com/office/drawing/2014/main" id="{93E7264D-7272-4FA7-84E0-10CB509F5EFF}"/>
              </a:ext>
            </a:extLst>
          </p:cNvPr>
          <p:cNvSpPr/>
          <p:nvPr/>
        </p:nvSpPr>
        <p:spPr>
          <a:xfrm>
            <a:off x="6960471" y="2898183"/>
            <a:ext cx="4720688" cy="1053884"/>
          </a:xfrm>
          <a:prstGeom prst="ellipse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 Olimpia alla Grecia</a:t>
            </a:r>
          </a:p>
        </p:txBody>
      </p:sp>
    </p:spTree>
    <p:extLst>
      <p:ext uri="{BB962C8B-B14F-4D97-AF65-F5344CB8AC3E}">
        <p14:creationId xmlns:p14="http://schemas.microsoft.com/office/powerpoint/2010/main" val="1916162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3" grpId="0" animBg="1"/>
      <p:bldP spid="14" grpId="0"/>
      <p:bldP spid="10" grpId="0" animBg="1"/>
      <p:bldP spid="15" grpId="0"/>
      <p:bldP spid="16" grpId="0" animBg="1"/>
      <p:bldP spid="17" grpId="0"/>
      <p:bldP spid="18" grpId="0" animBg="1"/>
      <p:bldP spid="19" grpId="0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3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00B320-C486-4967-AFB8-58E3EBDA9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0624" y="0"/>
            <a:ext cx="12584115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B6E6BEB2-753A-4253-9BE2-9E569A8A5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6A6026-E2E2-4401-BB72-F8314907A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852B828-3E4B-4404-AEE7-815B0B6EE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2BAC571-023A-4027-9689-5A7375FE5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BB424FB-2158-48AB-9A28-A11889AA5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E5FA512-D3FE-4F91-AE23-51DAAAA74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3CF3A0A-06AA-4987-8182-4F86E662E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69C6F15-1F6D-46D5-8C47-3FBC31253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01E2B94D-4E93-4C11-A1FC-B3A6E8CC5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F47C1110-8C08-4C26-BD0D-3083BFAC1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085CEBC-D1F5-4F82-93C8-8ED38B7CB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ED8F25D-E867-46B6-A62D-3B2114768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BB81545-0C01-4B56-BADD-6B7D5B72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A1574FCC-646A-4771-AB54-A44212F19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A56CC2BC-E51D-4A79-AA80-770FAA78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95E0495-B7F8-44C5-AD1F-5F3C8633E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8C1E7AA-A198-498A-9426-7632D7AA3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96410611-0DF8-42D3-91B1-B87AE692EB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ACF821F-24B2-49B5-8688-744B0EADF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18BD791-FEEE-4A18-A5EF-F3815F184C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5D16C8F-EA4F-447C-934A-06E7BFAE9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528B917-F44B-454F-BF4D-9FF479D87D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21902" t="34140" r="3452" b="14552"/>
          <a:stretch/>
        </p:blipFill>
        <p:spPr>
          <a:xfrm>
            <a:off x="502721" y="1483173"/>
            <a:ext cx="11277996" cy="436041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1902472-9172-4FD8-A571-495E5D82CE27}"/>
              </a:ext>
            </a:extLst>
          </p:cNvPr>
          <p:cNvSpPr/>
          <p:nvPr/>
        </p:nvSpPr>
        <p:spPr>
          <a:xfrm>
            <a:off x="472879" y="1487785"/>
            <a:ext cx="11307837" cy="42122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definizione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65292BC-1FBB-44AD-828B-B8D9F430C84C}"/>
              </a:ext>
            </a:extLst>
          </p:cNvPr>
          <p:cNvSpPr/>
          <p:nvPr/>
        </p:nvSpPr>
        <p:spPr>
          <a:xfrm>
            <a:off x="502720" y="1924802"/>
            <a:ext cx="11307837" cy="6324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origine</a:t>
            </a: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11CA6A1-1AB8-477E-9CAD-8FA551F632A8}"/>
              </a:ext>
            </a:extLst>
          </p:cNvPr>
          <p:cNvSpPr/>
          <p:nvPr/>
        </p:nvSpPr>
        <p:spPr>
          <a:xfrm>
            <a:off x="502721" y="2557220"/>
            <a:ext cx="11332913" cy="5072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diffusione</a:t>
            </a: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5DBFD89E-841D-400C-BAB2-EB733CCD2D55}"/>
              </a:ext>
            </a:extLst>
          </p:cNvPr>
          <p:cNvSpPr/>
          <p:nvPr/>
        </p:nvSpPr>
        <p:spPr>
          <a:xfrm>
            <a:off x="472878" y="3077878"/>
            <a:ext cx="11332913" cy="5072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E6FE5C22-93AE-43CB-8507-78D23522B51E}"/>
              </a:ext>
            </a:extLst>
          </p:cNvPr>
          <p:cNvSpPr/>
          <p:nvPr/>
        </p:nvSpPr>
        <p:spPr>
          <a:xfrm>
            <a:off x="502720" y="3588096"/>
            <a:ext cx="11332913" cy="50720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estensione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622EB96A-6438-4A10-A194-505B91320D9E}"/>
              </a:ext>
            </a:extLst>
          </p:cNvPr>
          <p:cNvSpPr/>
          <p:nvPr/>
        </p:nvSpPr>
        <p:spPr>
          <a:xfrm>
            <a:off x="492745" y="4083309"/>
            <a:ext cx="11332913" cy="7236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popolazione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028B793B-687D-4210-969A-67CA9F4A5223}"/>
              </a:ext>
            </a:extLst>
          </p:cNvPr>
          <p:cNvSpPr/>
          <p:nvPr/>
        </p:nvSpPr>
        <p:spPr>
          <a:xfrm>
            <a:off x="469449" y="4707067"/>
            <a:ext cx="11332913" cy="60470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 di governo</a:t>
            </a: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403647C6-D2F2-4D99-91ED-DDA3D91C7514}"/>
              </a:ext>
            </a:extLst>
          </p:cNvPr>
          <p:cNvSpPr/>
          <p:nvPr/>
        </p:nvSpPr>
        <p:spPr>
          <a:xfrm>
            <a:off x="469448" y="5308787"/>
            <a:ext cx="11332913" cy="60470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C5A3E5D-350F-4CAC-BDE8-FC9B42108291}"/>
              </a:ext>
            </a:extLst>
          </p:cNvPr>
          <p:cNvSpPr/>
          <p:nvPr/>
        </p:nvSpPr>
        <p:spPr>
          <a:xfrm>
            <a:off x="529361" y="409745"/>
            <a:ext cx="9310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Carta di identità della </a:t>
            </a:r>
            <a:r>
              <a:rPr lang="el-GR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π</a:t>
            </a:r>
            <a:r>
              <a:rPr lang="el-GR" sz="54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ό</a:t>
            </a:r>
            <a:r>
              <a:rPr lang="el-GR" sz="5400" b="1" i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λις</a:t>
            </a:r>
            <a:endParaRPr lang="it-IT" sz="5400" b="1" i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331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4FF7B8-8446-4CD9-8040-F6CE409A0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1442" t="16255" r="23982" b="5967"/>
          <a:stretch/>
        </p:blipFill>
        <p:spPr>
          <a:xfrm>
            <a:off x="1159790" y="86370"/>
            <a:ext cx="9872420" cy="6685260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9E29D770-33F4-423A-B2DF-F65ECB19352A}"/>
              </a:ext>
            </a:extLst>
          </p:cNvPr>
          <p:cNvSpPr/>
          <p:nvPr/>
        </p:nvSpPr>
        <p:spPr>
          <a:xfrm>
            <a:off x="4664988" y="132865"/>
            <a:ext cx="573437" cy="378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0F6FBDF-0FE1-4A56-A8F5-0C806CBA3A2B}"/>
              </a:ext>
            </a:extLst>
          </p:cNvPr>
          <p:cNvSpPr/>
          <p:nvPr/>
        </p:nvSpPr>
        <p:spPr>
          <a:xfrm>
            <a:off x="5390826" y="132865"/>
            <a:ext cx="573437" cy="378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D9353F7-E21A-4676-B2DB-488007D3532B}"/>
              </a:ext>
            </a:extLst>
          </p:cNvPr>
          <p:cNvSpPr/>
          <p:nvPr/>
        </p:nvSpPr>
        <p:spPr>
          <a:xfrm>
            <a:off x="6096000" y="117366"/>
            <a:ext cx="573437" cy="378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46460304-D3E1-4A45-825E-14752ABD9F5C}"/>
              </a:ext>
            </a:extLst>
          </p:cNvPr>
          <p:cNvSpPr/>
          <p:nvPr/>
        </p:nvSpPr>
        <p:spPr>
          <a:xfrm>
            <a:off x="5238426" y="688222"/>
            <a:ext cx="857574" cy="25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8B4CF57-86DD-428D-9E48-D1A98B3FD401}"/>
              </a:ext>
            </a:extLst>
          </p:cNvPr>
          <p:cNvSpPr/>
          <p:nvPr/>
        </p:nvSpPr>
        <p:spPr>
          <a:xfrm>
            <a:off x="2895599" y="1057598"/>
            <a:ext cx="857574" cy="25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D094778-86A0-4587-9A76-4B1CCF27F129}"/>
              </a:ext>
            </a:extLst>
          </p:cNvPr>
          <p:cNvSpPr/>
          <p:nvPr/>
        </p:nvSpPr>
        <p:spPr>
          <a:xfrm>
            <a:off x="2895599" y="1519964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2984895-C3C1-4F3D-BBC1-EB15093B0E0A}"/>
              </a:ext>
            </a:extLst>
          </p:cNvPr>
          <p:cNvSpPr/>
          <p:nvPr/>
        </p:nvSpPr>
        <p:spPr>
          <a:xfrm>
            <a:off x="8255430" y="1057598"/>
            <a:ext cx="857574" cy="25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ABB9345D-54D8-48D8-B95F-2153D5C38D4E}"/>
              </a:ext>
            </a:extLst>
          </p:cNvPr>
          <p:cNvSpPr/>
          <p:nvPr/>
        </p:nvSpPr>
        <p:spPr>
          <a:xfrm>
            <a:off x="7263538" y="1458536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AD40136-1D3B-4512-B3E5-B4387D0FF03E}"/>
              </a:ext>
            </a:extLst>
          </p:cNvPr>
          <p:cNvSpPr/>
          <p:nvPr/>
        </p:nvSpPr>
        <p:spPr>
          <a:xfrm>
            <a:off x="8232180" y="1458536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4F413DB5-A95A-4C80-B5A6-6F87BA341EC2}"/>
              </a:ext>
            </a:extLst>
          </p:cNvPr>
          <p:cNvSpPr/>
          <p:nvPr/>
        </p:nvSpPr>
        <p:spPr>
          <a:xfrm>
            <a:off x="9143998" y="1458536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412B34C1-A9FE-40A1-8B1F-4EBA5A86A0B5}"/>
              </a:ext>
            </a:extLst>
          </p:cNvPr>
          <p:cNvSpPr/>
          <p:nvPr/>
        </p:nvSpPr>
        <p:spPr>
          <a:xfrm>
            <a:off x="4380852" y="2248384"/>
            <a:ext cx="857574" cy="25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22DEE2DB-AB22-4DB8-AA6F-7A2ECB07D475}"/>
              </a:ext>
            </a:extLst>
          </p:cNvPr>
          <p:cNvSpPr/>
          <p:nvPr/>
        </p:nvSpPr>
        <p:spPr>
          <a:xfrm>
            <a:off x="2038025" y="2552620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7DC606C9-03E5-45C7-A135-C609DE2485F5}"/>
              </a:ext>
            </a:extLst>
          </p:cNvPr>
          <p:cNvSpPr/>
          <p:nvPr/>
        </p:nvSpPr>
        <p:spPr>
          <a:xfrm>
            <a:off x="3042832" y="2552620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CD4EFC21-09B7-4C9F-AF91-22823F37F225}"/>
              </a:ext>
            </a:extLst>
          </p:cNvPr>
          <p:cNvSpPr/>
          <p:nvPr/>
        </p:nvSpPr>
        <p:spPr>
          <a:xfrm>
            <a:off x="1609237" y="3328100"/>
            <a:ext cx="1614409" cy="452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D61C0971-F528-4901-90C1-5B714C156FDA}"/>
              </a:ext>
            </a:extLst>
          </p:cNvPr>
          <p:cNvSpPr/>
          <p:nvPr/>
        </p:nvSpPr>
        <p:spPr>
          <a:xfrm>
            <a:off x="1296691" y="4170742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73097FB6-7B5C-40DD-9ABF-0C7D7EDB4079}"/>
              </a:ext>
            </a:extLst>
          </p:cNvPr>
          <p:cNvSpPr/>
          <p:nvPr/>
        </p:nvSpPr>
        <p:spPr>
          <a:xfrm>
            <a:off x="2208503" y="4170742"/>
            <a:ext cx="56569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47CF19A8-D9B5-4265-B21B-4450A480BD52}"/>
              </a:ext>
            </a:extLst>
          </p:cNvPr>
          <p:cNvSpPr/>
          <p:nvPr/>
        </p:nvSpPr>
        <p:spPr>
          <a:xfrm>
            <a:off x="2895599" y="4170742"/>
            <a:ext cx="857574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125A511-1427-423F-9230-281E7DB3917E}"/>
              </a:ext>
            </a:extLst>
          </p:cNvPr>
          <p:cNvSpPr/>
          <p:nvPr/>
        </p:nvSpPr>
        <p:spPr>
          <a:xfrm>
            <a:off x="4380853" y="3367411"/>
            <a:ext cx="857574" cy="452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D6E57C54-CAD7-46C0-A333-EA93023737DD}"/>
              </a:ext>
            </a:extLst>
          </p:cNvPr>
          <p:cNvSpPr/>
          <p:nvPr/>
        </p:nvSpPr>
        <p:spPr>
          <a:xfrm>
            <a:off x="3952065" y="4927573"/>
            <a:ext cx="1689318" cy="401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86CA6C40-2D79-4FAE-B0E9-761B903E6586}"/>
              </a:ext>
            </a:extLst>
          </p:cNvPr>
          <p:cNvSpPr/>
          <p:nvPr/>
        </p:nvSpPr>
        <p:spPr>
          <a:xfrm>
            <a:off x="7777564" y="3378310"/>
            <a:ext cx="857574" cy="4529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5780223C-73AF-4F0B-9755-3AA673B5B20A}"/>
              </a:ext>
            </a:extLst>
          </p:cNvPr>
          <p:cNvSpPr/>
          <p:nvPr/>
        </p:nvSpPr>
        <p:spPr>
          <a:xfrm>
            <a:off x="8121112" y="4405801"/>
            <a:ext cx="929898" cy="591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393189B1-6B60-4018-8A49-33F37073EE5F}"/>
              </a:ext>
            </a:extLst>
          </p:cNvPr>
          <p:cNvSpPr/>
          <p:nvPr/>
        </p:nvSpPr>
        <p:spPr>
          <a:xfrm>
            <a:off x="9906000" y="4405801"/>
            <a:ext cx="1126210" cy="591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E72B18A6-9CCB-4D59-B7F3-C3C3682796A8}"/>
              </a:ext>
            </a:extLst>
          </p:cNvPr>
          <p:cNvSpPr/>
          <p:nvPr/>
        </p:nvSpPr>
        <p:spPr>
          <a:xfrm>
            <a:off x="1782305" y="4928141"/>
            <a:ext cx="1260526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2A1DA5B4-3DFF-416C-A562-4A6AF59AA685}"/>
              </a:ext>
            </a:extLst>
          </p:cNvPr>
          <p:cNvSpPr/>
          <p:nvPr/>
        </p:nvSpPr>
        <p:spPr>
          <a:xfrm>
            <a:off x="4321444" y="5585688"/>
            <a:ext cx="1260526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542E2E2B-7184-4600-9FB3-DCF1F3299E10}"/>
              </a:ext>
            </a:extLst>
          </p:cNvPr>
          <p:cNvSpPr/>
          <p:nvPr/>
        </p:nvSpPr>
        <p:spPr>
          <a:xfrm>
            <a:off x="2836189" y="6278226"/>
            <a:ext cx="1260526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C1F1B13A-D395-4864-B759-D3EBA9582D4D}"/>
              </a:ext>
            </a:extLst>
          </p:cNvPr>
          <p:cNvSpPr/>
          <p:nvPr/>
        </p:nvSpPr>
        <p:spPr>
          <a:xfrm>
            <a:off x="4484175" y="6278226"/>
            <a:ext cx="1260526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BABD6D05-8F13-4D89-9F93-BD0568DCBC49}"/>
              </a:ext>
            </a:extLst>
          </p:cNvPr>
          <p:cNvSpPr/>
          <p:nvPr/>
        </p:nvSpPr>
        <p:spPr>
          <a:xfrm>
            <a:off x="7182816" y="5616764"/>
            <a:ext cx="857574" cy="401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D8585B3-DA34-42A6-9BEC-C2BCCFBC9C0C}"/>
              </a:ext>
            </a:extLst>
          </p:cNvPr>
          <p:cNvSpPr/>
          <p:nvPr/>
        </p:nvSpPr>
        <p:spPr>
          <a:xfrm>
            <a:off x="9128497" y="5585688"/>
            <a:ext cx="857574" cy="401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52DF5A16-B617-4EE3-9847-12B1F69BA29F}"/>
              </a:ext>
            </a:extLst>
          </p:cNvPr>
          <p:cNvSpPr/>
          <p:nvPr/>
        </p:nvSpPr>
        <p:spPr>
          <a:xfrm>
            <a:off x="7102094" y="6190969"/>
            <a:ext cx="1019018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24B54659-26A9-4D1A-82C2-FD5ED5483932}"/>
              </a:ext>
            </a:extLst>
          </p:cNvPr>
          <p:cNvSpPr/>
          <p:nvPr/>
        </p:nvSpPr>
        <p:spPr>
          <a:xfrm>
            <a:off x="8580245" y="6261436"/>
            <a:ext cx="1019018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623FF06D-B1D2-44D6-98B8-E4E0C52A1C67}"/>
              </a:ext>
            </a:extLst>
          </p:cNvPr>
          <p:cNvSpPr/>
          <p:nvPr/>
        </p:nvSpPr>
        <p:spPr>
          <a:xfrm>
            <a:off x="9692246" y="6261436"/>
            <a:ext cx="1019018" cy="4018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21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D8E98B3-87EB-4DAE-94B7-7A2866F3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l="19062" t="28601" r="16250" b="8035"/>
          <a:stretch/>
        </p:blipFill>
        <p:spPr>
          <a:xfrm>
            <a:off x="-1" y="0"/>
            <a:ext cx="12192001" cy="672465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F177393-91C9-4E06-B7FE-53CC8167EE55}"/>
              </a:ext>
            </a:extLst>
          </p:cNvPr>
          <p:cNvSpPr/>
          <p:nvPr/>
        </p:nvSpPr>
        <p:spPr>
          <a:xfrm>
            <a:off x="556591" y="133350"/>
            <a:ext cx="2438400" cy="9939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476E89C-08C4-4A7C-B27F-78B3849C94D9}"/>
              </a:ext>
            </a:extLst>
          </p:cNvPr>
          <p:cNvSpPr/>
          <p:nvPr/>
        </p:nvSpPr>
        <p:spPr>
          <a:xfrm>
            <a:off x="271669" y="2114550"/>
            <a:ext cx="3001619" cy="1861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444A3E3-5ECC-41A0-AFC6-A784BFCC574A}"/>
              </a:ext>
            </a:extLst>
          </p:cNvPr>
          <p:cNvSpPr/>
          <p:nvPr/>
        </p:nvSpPr>
        <p:spPr>
          <a:xfrm>
            <a:off x="5128590" y="2114550"/>
            <a:ext cx="3631097" cy="1861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9BBDFC7-FD37-4F76-A974-68F02890061C}"/>
              </a:ext>
            </a:extLst>
          </p:cNvPr>
          <p:cNvSpPr/>
          <p:nvPr/>
        </p:nvSpPr>
        <p:spPr>
          <a:xfrm>
            <a:off x="2292626" y="5141845"/>
            <a:ext cx="2517913" cy="1417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EDFFF69-9803-4ED7-804B-22A2A59ED506}"/>
              </a:ext>
            </a:extLst>
          </p:cNvPr>
          <p:cNvSpPr/>
          <p:nvPr/>
        </p:nvSpPr>
        <p:spPr>
          <a:xfrm>
            <a:off x="5526158" y="5141844"/>
            <a:ext cx="2517913" cy="1417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A66DBF4-2F58-49EE-883A-E125274D2862}"/>
              </a:ext>
            </a:extLst>
          </p:cNvPr>
          <p:cNvSpPr/>
          <p:nvPr/>
        </p:nvSpPr>
        <p:spPr>
          <a:xfrm>
            <a:off x="8759687" y="5141844"/>
            <a:ext cx="3246784" cy="1417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09D76F-5F64-4F9C-A28C-049244322E3E}"/>
              </a:ext>
            </a:extLst>
          </p:cNvPr>
          <p:cNvSpPr txBox="1"/>
          <p:nvPr/>
        </p:nvSpPr>
        <p:spPr>
          <a:xfrm rot="5400000">
            <a:off x="9630924" y="2310871"/>
            <a:ext cx="472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MAPPA CONCETTUALE ANIMATA</a:t>
            </a:r>
          </a:p>
        </p:txBody>
      </p:sp>
      <p:sp>
        <p:nvSpPr>
          <p:cNvPr id="2" name="Freccia a destra 1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92CE4D42-7E2B-4F8B-8764-451C34DFC522}"/>
              </a:ext>
            </a:extLst>
          </p:cNvPr>
          <p:cNvSpPr/>
          <p:nvPr/>
        </p:nvSpPr>
        <p:spPr>
          <a:xfrm>
            <a:off x="9469465" y="133352"/>
            <a:ext cx="1890795" cy="548575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Vai alla sintesi</a:t>
            </a:r>
          </a:p>
        </p:txBody>
      </p:sp>
    </p:spTree>
    <p:extLst>
      <p:ext uri="{BB962C8B-B14F-4D97-AF65-F5344CB8AC3E}">
        <p14:creationId xmlns:p14="http://schemas.microsoft.com/office/powerpoint/2010/main" val="194415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90C9789-8898-4FEC-BED9-27A7D6375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153D07-52E5-4D47-B7D3-59D3AEBCE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27BE9E0-BC0A-4047-A9F3-FEE382941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8516BE5-9FF5-4AEB-A961-87CAA86D7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D9AC01B-ED21-4897-8502-6C9F3C837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02488C1-A326-4736-9090-A782CE1849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A19BF381-8A69-4838-985C-B6A75AB9E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6174A2B7-42B9-4604-ADB8-C0390ABD5D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5597E73-3E99-4AA6-95B7-CCC340643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EC32C20-5ED7-4B71-84A2-33F1928DE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CEB02A33-615B-47C2-A3A1-79CEFCE3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817D172-34FE-44A0-8FE7-2DE53F951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015DF00F-1666-4048-817A-9598EB324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2CC138E0-9CAE-42D1-AEC0-4905ABBAF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84BD67A0-AD60-4697-9B64-60CD44B22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F80EDFB0-2145-435B-90B7-DA5F2B635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4E59382-4DEE-4AC7-8446-2416D176C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5D26D19-6E95-4DBB-9C93-34AF9AD16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EE5A8A25-AF2F-45A2-8C83-777501F6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5165BC0D-45A1-45A5-AAC9-6EEC27CF7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4F1DD539-EB18-4BEC-BF0D-106B762AE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Segnaposto contenuto 6" descr="Immagine che contiene edificio, erba, natura&#10;&#10;Descrizione generata automaticamente">
            <a:extLst>
              <a:ext uri="{FF2B5EF4-FFF2-40B4-BE49-F238E27FC236}">
                <a16:creationId xmlns:a16="http://schemas.microsoft.com/office/drawing/2014/main" id="{4018C739-F85E-4DC8-A381-A4C2A36E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7"/>
          <a:stretch/>
        </p:blipFill>
        <p:spPr>
          <a:xfrm>
            <a:off x="21" y="227"/>
            <a:ext cx="12186156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CFB6E6E2-5AAD-4BF6-9CDD-79D194BC3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7569"/>
            <a:ext cx="12192000" cy="1828800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Grecia dell’età arcaica (VIII-VI secolo a.C.)</a:t>
            </a:r>
            <a:br>
              <a:rPr lang="it-IT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it-IT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Invenzione della </a:t>
            </a:r>
            <a:r>
              <a:rPr lang="it-IT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pòlis</a:t>
            </a:r>
            <a:endParaRPr lang="it-IT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1D28C97B-AF6B-452F-B931-ED7AEC302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1206" y="2134764"/>
            <a:ext cx="6916615" cy="17526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Corso di Storia 1</a:t>
            </a:r>
          </a:p>
          <a:p>
            <a:r>
              <a:rPr lang="it-IT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Mirabilia</a:t>
            </a:r>
            <a:r>
              <a:rPr 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Mondadori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4ACFF62-F83B-48DC-94CC-3BF4C4296C8F}"/>
              </a:ext>
            </a:extLst>
          </p:cNvPr>
          <p:cNvSpPr txBox="1"/>
          <p:nvPr/>
        </p:nvSpPr>
        <p:spPr>
          <a:xfrm>
            <a:off x="4200041" y="6491603"/>
            <a:ext cx="3735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www.jessicacenciarelli.it</a:t>
            </a:r>
          </a:p>
        </p:txBody>
      </p:sp>
      <p:sp>
        <p:nvSpPr>
          <p:cNvPr id="2" name="Nastro inclinato in basso 1">
            <a:extLst>
              <a:ext uri="{FF2B5EF4-FFF2-40B4-BE49-F238E27FC236}">
                <a16:creationId xmlns:a16="http://schemas.microsoft.com/office/drawing/2014/main" id="{D3A79F83-E95D-461D-850C-0012104DB82D}"/>
              </a:ext>
            </a:extLst>
          </p:cNvPr>
          <p:cNvSpPr/>
          <p:nvPr/>
        </p:nvSpPr>
        <p:spPr>
          <a:xfrm>
            <a:off x="4633994" y="5567091"/>
            <a:ext cx="2836191" cy="740712"/>
          </a:xfrm>
          <a:prstGeom prst="ribb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454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E32CE1-D113-412E-9933-113646E2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7"/>
            <a:ext cx="4035669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B7C8B-175B-4009-808B-9F66FD10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E5ECD52-6A23-4FF4-8C32-7B5DE9973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3F2B96-5F34-41C9-8E37-A9CD279A4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4E02BF-4F0E-44E2-A489-075900B78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3" y="6096000"/>
            <a:ext cx="993735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624C63-3CCA-4EA6-B822-6E710A82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C033BF-47E1-4A32-90F7-FAF00B22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2" y="1454964"/>
            <a:ext cx="3339281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b="0" dirty="0" err="1">
                <a:solidFill>
                  <a:schemeClr val="tx2"/>
                </a:solidFill>
              </a:rPr>
              <a:t>Mondo</a:t>
            </a:r>
            <a:r>
              <a:rPr lang="en-US" sz="5600" b="0" dirty="0">
                <a:solidFill>
                  <a:schemeClr val="tx2"/>
                </a:solidFill>
              </a:rPr>
              <a:t> </a:t>
            </a:r>
            <a:r>
              <a:rPr lang="en-US" sz="5600" b="0" dirty="0" err="1">
                <a:solidFill>
                  <a:schemeClr val="tx2"/>
                </a:solidFill>
              </a:rPr>
              <a:t>ellenico</a:t>
            </a:r>
            <a:r>
              <a:rPr lang="en-US" sz="5600" b="0" dirty="0">
                <a:solidFill>
                  <a:schemeClr val="tx2"/>
                </a:solidFill>
              </a:rPr>
              <a:t> </a:t>
            </a:r>
            <a:r>
              <a:rPr lang="en-US" sz="5600" b="0" dirty="0" err="1">
                <a:solidFill>
                  <a:schemeClr val="tx2"/>
                </a:solidFill>
              </a:rPr>
              <a:t>nell’VIII</a:t>
            </a:r>
            <a:r>
              <a:rPr lang="en-US" sz="5600" b="0" dirty="0">
                <a:solidFill>
                  <a:schemeClr val="tx2"/>
                </a:solidFill>
              </a:rPr>
              <a:t> </a:t>
            </a:r>
            <a:r>
              <a:rPr lang="en-US" sz="5600" b="0" dirty="0" err="1">
                <a:solidFill>
                  <a:schemeClr val="tx2"/>
                </a:solidFill>
              </a:rPr>
              <a:t>secolo</a:t>
            </a:r>
            <a:endParaRPr lang="en-US" sz="5600" b="0" dirty="0">
              <a:solidFill>
                <a:schemeClr val="tx2"/>
              </a:solidFill>
            </a:endParaRPr>
          </a:p>
        </p:txBody>
      </p:sp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E0DE867-5CE5-4E54-8F87-5A0C79F3B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36" b="2"/>
          <a:stretch/>
        </p:blipFill>
        <p:spPr>
          <a:xfrm>
            <a:off x="4634683" y="10"/>
            <a:ext cx="7557319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224AB20-D4B1-4B7F-B0A4-F3D2A1534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Onda 2 3">
            <a:extLst>
              <a:ext uri="{FF2B5EF4-FFF2-40B4-BE49-F238E27FC236}">
                <a16:creationId xmlns:a16="http://schemas.microsoft.com/office/drawing/2014/main" id="{50F9FB2F-4D90-4515-A9ED-F2F078AC70B2}"/>
              </a:ext>
            </a:extLst>
          </p:cNvPr>
          <p:cNvSpPr/>
          <p:nvPr/>
        </p:nvSpPr>
        <p:spPr>
          <a:xfrm>
            <a:off x="4934609" y="1860333"/>
            <a:ext cx="3468415" cy="614855"/>
          </a:xfrm>
          <a:prstGeom prst="doubleWav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Grecia continentale</a:t>
            </a:r>
          </a:p>
        </p:txBody>
      </p:sp>
      <p:sp>
        <p:nvSpPr>
          <p:cNvPr id="13" name="Onda 2 12">
            <a:extLst>
              <a:ext uri="{FF2B5EF4-FFF2-40B4-BE49-F238E27FC236}">
                <a16:creationId xmlns:a16="http://schemas.microsoft.com/office/drawing/2014/main" id="{A21ADB49-AD02-46F6-A117-E28B94B0223A}"/>
              </a:ext>
            </a:extLst>
          </p:cNvPr>
          <p:cNvSpPr/>
          <p:nvPr/>
        </p:nvSpPr>
        <p:spPr>
          <a:xfrm rot="1267212">
            <a:off x="7978527" y="4818591"/>
            <a:ext cx="3468415" cy="990590"/>
          </a:xfrm>
          <a:prstGeom prst="doubleWav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Creta, Cipro,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Isole Egeo</a:t>
            </a:r>
          </a:p>
        </p:txBody>
      </p:sp>
      <p:sp>
        <p:nvSpPr>
          <p:cNvPr id="15" name="Onda 2 14">
            <a:extLst>
              <a:ext uri="{FF2B5EF4-FFF2-40B4-BE49-F238E27FC236}">
                <a16:creationId xmlns:a16="http://schemas.microsoft.com/office/drawing/2014/main" id="{E0F8E72A-F97D-4731-BF4E-4729A45C1220}"/>
              </a:ext>
            </a:extLst>
          </p:cNvPr>
          <p:cNvSpPr/>
          <p:nvPr/>
        </p:nvSpPr>
        <p:spPr>
          <a:xfrm rot="2808064">
            <a:off x="8609012" y="2817799"/>
            <a:ext cx="3468414" cy="614855"/>
          </a:xfrm>
          <a:prstGeom prst="doubleWave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Costa ASIA MINORE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A496E8A3-DED4-4CE0-A998-FD4CDE4B96ED}"/>
              </a:ext>
            </a:extLst>
          </p:cNvPr>
          <p:cNvSpPr/>
          <p:nvPr/>
        </p:nvSpPr>
        <p:spPr>
          <a:xfrm>
            <a:off x="536028" y="4997671"/>
            <a:ext cx="3450955" cy="1403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I DIALETTI che si parlano sono varianti della LINGUA GRECA</a:t>
            </a:r>
          </a:p>
        </p:txBody>
      </p:sp>
      <p:sp>
        <p:nvSpPr>
          <p:cNvPr id="6" name="Freccia bidirezionale orizzontale 5">
            <a:extLst>
              <a:ext uri="{FF2B5EF4-FFF2-40B4-BE49-F238E27FC236}">
                <a16:creationId xmlns:a16="http://schemas.microsoft.com/office/drawing/2014/main" id="{C2BD4368-FFCE-4A3F-AE39-A1FF124AA0D2}"/>
              </a:ext>
            </a:extLst>
          </p:cNvPr>
          <p:cNvSpPr/>
          <p:nvPr/>
        </p:nvSpPr>
        <p:spPr>
          <a:xfrm rot="1706883">
            <a:off x="7047187" y="3200400"/>
            <a:ext cx="3279228" cy="569372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 parla greco</a:t>
            </a:r>
          </a:p>
        </p:txBody>
      </p:sp>
    </p:spTree>
    <p:extLst>
      <p:ext uri="{BB962C8B-B14F-4D97-AF65-F5344CB8AC3E}">
        <p14:creationId xmlns:p14="http://schemas.microsoft.com/office/powerpoint/2010/main" val="346304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5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134821-5D8B-4373-BA74-CFE9AB35A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7"/>
            <a:ext cx="4035669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65195F-79F5-4911-907D-13CB3F534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A610DC7-FE1B-47B9-8452-CFC389786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742ADC1-2286-40B7-A3C6-D6C3362FA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78FBDC-78F2-4D49-8DB3-1A48CA9F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3" y="6096000"/>
            <a:ext cx="993735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C9A0934-0C2C-4565-9290-A345B19BD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51E2643-406E-4F46-A76E-0139E6BAF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8"/>
            <a:ext cx="4166511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Greci o Elleni?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3003ED-A92D-4392-BAAF-13C652A106A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5273" y="2251588"/>
            <a:ext cx="4991947" cy="3972232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Wingdings 3" charset="2"/>
              <a:buChar char=""/>
            </a:pPr>
            <a:r>
              <a:rPr lang="it-IT" sz="2400" dirty="0"/>
              <a:t> I Greci chiamavano sé stessi </a:t>
            </a:r>
            <a:r>
              <a:rPr lang="it-IT" sz="2400" i="1" dirty="0" err="1"/>
              <a:t>Ellenes</a:t>
            </a:r>
            <a:r>
              <a:rPr lang="it-IT" sz="2400" dirty="0"/>
              <a:t>, </a:t>
            </a:r>
            <a:r>
              <a:rPr lang="it-IT" sz="2400" b="1" dirty="0"/>
              <a:t>Elleni</a:t>
            </a:r>
            <a:r>
              <a:rPr lang="it-IT" sz="2400" dirty="0"/>
              <a:t>, dal nome di un mitico capostipite, Elleno.</a:t>
            </a:r>
          </a:p>
          <a:p>
            <a:pPr>
              <a:buFont typeface="Wingdings 3" charset="2"/>
              <a:buChar char=""/>
            </a:pPr>
            <a:r>
              <a:rPr lang="it-IT" sz="2400" dirty="0"/>
              <a:t> </a:t>
            </a:r>
            <a:r>
              <a:rPr lang="it-IT" sz="2400" i="1" dirty="0" err="1"/>
              <a:t>Hellàs</a:t>
            </a:r>
            <a:r>
              <a:rPr lang="it-IT" sz="2400" dirty="0"/>
              <a:t>, </a:t>
            </a:r>
            <a:r>
              <a:rPr lang="it-IT" sz="2400" b="1" dirty="0"/>
              <a:t>Ellade</a:t>
            </a:r>
            <a:r>
              <a:rPr lang="it-IT" sz="2400" dirty="0"/>
              <a:t>, era il territorio dove si erano insediati.</a:t>
            </a:r>
          </a:p>
          <a:p>
            <a:pPr>
              <a:buFont typeface="Wingdings 3" charset="2"/>
              <a:buChar char=""/>
            </a:pPr>
            <a:r>
              <a:rPr lang="it-IT" sz="2400" dirty="0"/>
              <a:t> I Romani (molto più tardi) li indicarono come </a:t>
            </a:r>
            <a:r>
              <a:rPr lang="it-IT" sz="2400" b="1" dirty="0"/>
              <a:t>Greci</a:t>
            </a:r>
            <a:r>
              <a:rPr lang="it-IT" sz="2400" dirty="0"/>
              <a:t> (</a:t>
            </a:r>
            <a:r>
              <a:rPr lang="it-IT" sz="2400" i="1" dirty="0" err="1"/>
              <a:t>Graikes</a:t>
            </a:r>
            <a:r>
              <a:rPr lang="it-IT" sz="2400" dirty="0"/>
              <a:t>) generalizzando il nome degli abitanti di </a:t>
            </a:r>
            <a:r>
              <a:rPr lang="it-IT" sz="2400" dirty="0" err="1"/>
              <a:t>Cuma</a:t>
            </a:r>
            <a:r>
              <a:rPr lang="it-IT" sz="2400" dirty="0"/>
              <a:t> (colonia euboica in Italia).</a:t>
            </a:r>
          </a:p>
        </p:txBody>
      </p:sp>
      <p:pic>
        <p:nvPicPr>
          <p:cNvPr id="7" name="Segnaposto contenuto 6" descr="Immagine che contiene edificio, esterni, largo, sedendo&#10;&#10;Descrizione generata automaticamente">
            <a:extLst>
              <a:ext uri="{FF2B5EF4-FFF2-40B4-BE49-F238E27FC236}">
                <a16:creationId xmlns:a16="http://schemas.microsoft.com/office/drawing/2014/main" id="{A71FE933-3AD4-4748-B3FC-C000E418A4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46415" y="1676400"/>
            <a:ext cx="4656832" cy="4572000"/>
          </a:xfrm>
          <a:prstGeom prst="rect">
            <a:avLst/>
          </a:prstGeom>
          <a:effectLst/>
        </p:spPr>
      </p:pic>
      <p:sp>
        <p:nvSpPr>
          <p:cNvPr id="25" name="Freeform 31">
            <a:extLst>
              <a:ext uri="{FF2B5EF4-FFF2-40B4-BE49-F238E27FC236}">
                <a16:creationId xmlns:a16="http://schemas.microsoft.com/office/drawing/2014/main" id="{1288C528-6850-4309-8D5E-276D46744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DE0CAB-0099-47AE-8A9D-F0C808666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1C8ACB-916F-4010-8B01-09F91D96C2A0}"/>
              </a:ext>
            </a:extLst>
          </p:cNvPr>
          <p:cNvSpPr txBox="1"/>
          <p:nvPr/>
        </p:nvSpPr>
        <p:spPr>
          <a:xfrm>
            <a:off x="6895987" y="6375126"/>
            <a:ext cx="287771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 dirty="0">
                <a:solidFill>
                  <a:srgbClr val="FFFFFF"/>
                </a:solidFill>
                <a:hlinkClick r:id="rId7" tooltip="https://commons.wikimedia.org/wiki/File:Ermes,_Euridice,_Orfeo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 dirty="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 dirty="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it-IT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2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902676" y="704088"/>
            <a:ext cx="3080387" cy="1143000"/>
          </a:xfrm>
        </p:spPr>
        <p:txBody>
          <a:bodyPr/>
          <a:lstStyle/>
          <a:p>
            <a:r>
              <a:rPr lang="it-IT" dirty="0"/>
              <a:t>Cause</a:t>
            </a:r>
          </a:p>
        </p:txBody>
      </p:sp>
      <p:sp>
        <p:nvSpPr>
          <p:cNvPr id="6" name="Callout con freccia in giù 5"/>
          <p:cNvSpPr/>
          <p:nvPr/>
        </p:nvSpPr>
        <p:spPr>
          <a:xfrm>
            <a:off x="914400" y="2192215"/>
            <a:ext cx="2274277" cy="1125416"/>
          </a:xfrm>
          <a:prstGeom prst="downArrow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Rivoluzione metallurgica</a:t>
            </a:r>
          </a:p>
        </p:txBody>
      </p:sp>
      <p:sp>
        <p:nvSpPr>
          <p:cNvPr id="7" name="Freccia a destra rientrata 6"/>
          <p:cNvSpPr/>
          <p:nvPr/>
        </p:nvSpPr>
        <p:spPr>
          <a:xfrm>
            <a:off x="902677" y="3423138"/>
            <a:ext cx="2895600" cy="1348154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Diffusione del ferro</a:t>
            </a:r>
          </a:p>
        </p:txBody>
      </p:sp>
      <p:sp>
        <p:nvSpPr>
          <p:cNvPr id="8" name="Gallone 7"/>
          <p:cNvSpPr/>
          <p:nvPr/>
        </p:nvSpPr>
        <p:spPr>
          <a:xfrm>
            <a:off x="3587261" y="3481753"/>
            <a:ext cx="3657600" cy="1312985"/>
          </a:xfrm>
          <a:prstGeom prst="chevr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Miglioramento delle tecniche agricole</a:t>
            </a:r>
          </a:p>
        </p:txBody>
      </p:sp>
      <p:sp>
        <p:nvSpPr>
          <p:cNvPr id="10" name="Callout con freccia in giù 9"/>
          <p:cNvSpPr/>
          <p:nvPr/>
        </p:nvSpPr>
        <p:spPr>
          <a:xfrm>
            <a:off x="7350370" y="3657599"/>
            <a:ext cx="4067907" cy="1125416"/>
          </a:xfrm>
          <a:prstGeom prst="downArrowCallou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Incremento demografico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8247682" y="5007151"/>
            <a:ext cx="2238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pòlis</a:t>
            </a:r>
            <a:endParaRPr lang="it-IT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Immagine 2" descr="Immagine che contiene scatola, pietra, bottiglia, borsa&#10;&#10;Descrizione generata automaticamente">
            <a:extLst>
              <a:ext uri="{FF2B5EF4-FFF2-40B4-BE49-F238E27FC236}">
                <a16:creationId xmlns:a16="http://schemas.microsoft.com/office/drawing/2014/main" id="{76425174-3EC5-406D-BD7D-9657ECD60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33854" y="475488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75C508-EBB9-4D12-9DDD-AD9670F5A15D}"/>
              </a:ext>
            </a:extLst>
          </p:cNvPr>
          <p:cNvSpPr txBox="1"/>
          <p:nvPr/>
        </p:nvSpPr>
        <p:spPr>
          <a:xfrm>
            <a:off x="7733854" y="3218688"/>
            <a:ext cx="3657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4" tooltip="https://es.wikipedia.org/wiki/Archivo:Potter_workshop_Louvre_MNB2857.jpg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5" tooltip="https://creativecommons.org/licenses/by-sa/3.0/"/>
              </a:rPr>
              <a:t>CC BY-SA</a:t>
            </a:r>
            <a:endParaRPr lang="it-IT" sz="90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F1FF074-B7FB-4C30-A501-32EDCE8E3E81}"/>
              </a:ext>
            </a:extLst>
          </p:cNvPr>
          <p:cNvSpPr/>
          <p:nvPr/>
        </p:nvSpPr>
        <p:spPr>
          <a:xfrm>
            <a:off x="8606205" y="5930481"/>
            <a:ext cx="1556235" cy="76944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l-GR" sz="4400" b="1" i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πόλις</a:t>
            </a:r>
            <a:endParaRPr lang="it-IT" sz="4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D5C1F44-8AE8-4244-A7F9-67453F60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82" y="2025742"/>
            <a:ext cx="7379709" cy="4151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6224DE5-F731-4658-9C24-9B039E17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i="1" dirty="0" err="1"/>
              <a:t>pòlis</a:t>
            </a:r>
            <a:endParaRPr lang="it-IT" i="1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A757C87-B98A-40FC-AF4B-72D218538D9B}"/>
              </a:ext>
            </a:extLst>
          </p:cNvPr>
          <p:cNvSpPr/>
          <p:nvPr/>
        </p:nvSpPr>
        <p:spPr>
          <a:xfrm>
            <a:off x="9524815" y="1607805"/>
            <a:ext cx="2504661" cy="14842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Nascita della </a:t>
            </a:r>
            <a:r>
              <a:rPr lang="it-IT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pòlis</a:t>
            </a:r>
            <a:endParaRPr lang="it-IT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Modello base della comunità greche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CD3F070-E162-48B4-AABD-CA43F12FEBC0}"/>
              </a:ext>
            </a:extLst>
          </p:cNvPr>
          <p:cNvGrpSpPr/>
          <p:nvPr/>
        </p:nvGrpSpPr>
        <p:grpSpPr>
          <a:xfrm>
            <a:off x="5115340" y="291547"/>
            <a:ext cx="5883965" cy="1537252"/>
            <a:chOff x="5115339" y="291547"/>
            <a:chExt cx="5883965" cy="1537252"/>
          </a:xfrm>
        </p:grpSpPr>
        <p:sp>
          <p:nvSpPr>
            <p:cNvPr id="3" name="Callout: freccia in giù 2">
              <a:extLst>
                <a:ext uri="{FF2B5EF4-FFF2-40B4-BE49-F238E27FC236}">
                  <a16:creationId xmlns:a16="http://schemas.microsoft.com/office/drawing/2014/main" id="{F5E08380-BD5A-448F-8BC7-E8645562C9E8}"/>
                </a:ext>
              </a:extLst>
            </p:cNvPr>
            <p:cNvSpPr/>
            <p:nvPr/>
          </p:nvSpPr>
          <p:spPr>
            <a:xfrm>
              <a:off x="5115339" y="291547"/>
              <a:ext cx="5883965" cy="1537252"/>
            </a:xfrm>
            <a:prstGeom prst="downArrowCallout">
              <a:avLst>
                <a:gd name="adj1" fmla="val 27083"/>
                <a:gd name="adj2" fmla="val 95833"/>
                <a:gd name="adj3" fmla="val 25000"/>
                <a:gd name="adj4" fmla="val 649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/>
                <a:t>VIII secolo inizio dell’età arcaica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26025BEF-9D47-4C77-B706-1550FD8E78F9}"/>
                </a:ext>
              </a:extLst>
            </p:cNvPr>
            <p:cNvSpPr txBox="1"/>
            <p:nvPr/>
          </p:nvSpPr>
          <p:spPr>
            <a:xfrm>
              <a:off x="7421217" y="1391478"/>
              <a:ext cx="1325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accent5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novità</a:t>
              </a:r>
            </a:p>
          </p:txBody>
        </p:sp>
      </p:grp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D3F4F50-2917-4040-9E80-4B7075BF8811}"/>
              </a:ext>
            </a:extLst>
          </p:cNvPr>
          <p:cNvSpPr/>
          <p:nvPr/>
        </p:nvSpPr>
        <p:spPr>
          <a:xfrm>
            <a:off x="8334518" y="3222980"/>
            <a:ext cx="2504661" cy="14842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colonizzazione</a:t>
            </a:r>
          </a:p>
          <a:p>
            <a:pPr algn="ctr"/>
            <a:r>
              <a:rPr lang="it-IT" sz="1400" dirty="0">
                <a:solidFill>
                  <a:schemeClr val="tx1"/>
                </a:solidFill>
              </a:rPr>
              <a:t>Espansione della civiltà greca verso Occidente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B9CE930-FD0D-4DF1-8DE4-C2B56830CF89}"/>
              </a:ext>
            </a:extLst>
          </p:cNvPr>
          <p:cNvSpPr/>
          <p:nvPr/>
        </p:nvSpPr>
        <p:spPr>
          <a:xfrm>
            <a:off x="6877152" y="4927385"/>
            <a:ext cx="2504661" cy="14842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Ritorno della scrittura</a:t>
            </a:r>
          </a:p>
          <a:p>
            <a:pPr algn="ctr"/>
            <a:r>
              <a:rPr lang="it-IT" sz="1600" dirty="0">
                <a:solidFill>
                  <a:schemeClr val="tx1"/>
                </a:solidFill>
              </a:rPr>
              <a:t>alfabeto greco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7CDA98-B217-425D-9CCD-CCB67F4408C5}"/>
              </a:ext>
            </a:extLst>
          </p:cNvPr>
          <p:cNvSpPr txBox="1"/>
          <p:nvPr/>
        </p:nvSpPr>
        <p:spPr>
          <a:xfrm rot="5400000">
            <a:off x="-1036557" y="3275113"/>
            <a:ext cx="2456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www.jessicacenciarelli.it</a:t>
            </a:r>
          </a:p>
        </p:txBody>
      </p:sp>
    </p:spTree>
    <p:extLst>
      <p:ext uri="{BB962C8B-B14F-4D97-AF65-F5344CB8AC3E}">
        <p14:creationId xmlns:p14="http://schemas.microsoft.com/office/powerpoint/2010/main" val="2104207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224DE5-F731-4658-9C24-9B039E17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41" y="2839839"/>
            <a:ext cx="3669306" cy="144540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Ogni </a:t>
            </a:r>
            <a:r>
              <a:rPr lang="it-IT" i="1" dirty="0" err="1"/>
              <a:t>pòlis</a:t>
            </a:r>
            <a:r>
              <a:rPr lang="it-IT" i="1" dirty="0"/>
              <a:t> </a:t>
            </a:r>
            <a:r>
              <a:rPr lang="it-IT" dirty="0"/>
              <a:t>è </a:t>
            </a:r>
            <a:br>
              <a:rPr lang="it-IT" dirty="0"/>
            </a:br>
            <a:r>
              <a:rPr lang="it-IT" dirty="0"/>
              <a:t>una città-stato</a:t>
            </a:r>
          </a:p>
        </p:txBody>
      </p:sp>
      <p:sp>
        <p:nvSpPr>
          <p:cNvPr id="3" name="Callout: freccia in giù 2">
            <a:extLst>
              <a:ext uri="{FF2B5EF4-FFF2-40B4-BE49-F238E27FC236}">
                <a16:creationId xmlns:a16="http://schemas.microsoft.com/office/drawing/2014/main" id="{F5E08380-BD5A-448F-8BC7-E8645562C9E8}"/>
              </a:ext>
            </a:extLst>
          </p:cNvPr>
          <p:cNvSpPr/>
          <p:nvPr/>
        </p:nvSpPr>
        <p:spPr>
          <a:xfrm>
            <a:off x="4288539" y="462928"/>
            <a:ext cx="4158259" cy="1143001"/>
          </a:xfrm>
          <a:prstGeom prst="downArrowCallout">
            <a:avLst>
              <a:gd name="adj1" fmla="val 24784"/>
              <a:gd name="adj2" fmla="val 34375"/>
              <a:gd name="adj3" fmla="val 25000"/>
              <a:gd name="adj4" fmla="val 6497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3 caratteri distintivi della PÒLIS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2A757C87-B98A-40FC-AF4B-72D218538D9B}"/>
              </a:ext>
            </a:extLst>
          </p:cNvPr>
          <p:cNvSpPr/>
          <p:nvPr/>
        </p:nvSpPr>
        <p:spPr>
          <a:xfrm>
            <a:off x="5115340" y="1828801"/>
            <a:ext cx="2504661" cy="11430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territorialità</a:t>
            </a:r>
            <a:endParaRPr lang="it-IT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D3F4F50-2917-4040-9E80-4B7075BF8811}"/>
              </a:ext>
            </a:extLst>
          </p:cNvPr>
          <p:cNvSpPr/>
          <p:nvPr/>
        </p:nvSpPr>
        <p:spPr>
          <a:xfrm>
            <a:off x="5115339" y="3544960"/>
            <a:ext cx="2504661" cy="71610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sovranità</a:t>
            </a:r>
            <a:endParaRPr lang="it-IT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B9CE930-FD0D-4DF1-8DE4-C2B56830CF89}"/>
              </a:ext>
            </a:extLst>
          </p:cNvPr>
          <p:cNvSpPr/>
          <p:nvPr/>
        </p:nvSpPr>
        <p:spPr>
          <a:xfrm>
            <a:off x="5115339" y="4832568"/>
            <a:ext cx="2504661" cy="716109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comunità</a:t>
            </a:r>
            <a:endParaRPr lang="it-IT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llout: linea con bordo e barra in risalto 7">
            <a:extLst>
              <a:ext uri="{FF2B5EF4-FFF2-40B4-BE49-F238E27FC236}">
                <a16:creationId xmlns:a16="http://schemas.microsoft.com/office/drawing/2014/main" id="{AD164629-E16E-4EDB-9519-091A0C474D51}"/>
              </a:ext>
            </a:extLst>
          </p:cNvPr>
          <p:cNvSpPr/>
          <p:nvPr/>
        </p:nvSpPr>
        <p:spPr>
          <a:xfrm>
            <a:off x="8345511" y="1828799"/>
            <a:ext cx="3560739" cy="571500"/>
          </a:xfrm>
          <a:prstGeom prst="accentBorderCallout1">
            <a:avLst>
              <a:gd name="adj1" fmla="val 18750"/>
              <a:gd name="adj2" fmla="val -8333"/>
              <a:gd name="adj3" fmla="val 95833"/>
              <a:gd name="adj4" fmla="val -201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Nucleo urbano (</a:t>
            </a:r>
            <a:r>
              <a:rPr lang="it-IT" i="1" dirty="0" err="1"/>
              <a:t>àsty</a:t>
            </a:r>
            <a:r>
              <a:rPr lang="it-IT" dirty="0"/>
              <a:t>)</a:t>
            </a:r>
          </a:p>
        </p:txBody>
      </p:sp>
      <p:sp>
        <p:nvSpPr>
          <p:cNvPr id="9" name="Callout: linea con bordo e barra in risalto 8">
            <a:extLst>
              <a:ext uri="{FF2B5EF4-FFF2-40B4-BE49-F238E27FC236}">
                <a16:creationId xmlns:a16="http://schemas.microsoft.com/office/drawing/2014/main" id="{D4F8E97C-8BB2-40CA-B3F8-6C65DD49CD6C}"/>
              </a:ext>
            </a:extLst>
          </p:cNvPr>
          <p:cNvSpPr/>
          <p:nvPr/>
        </p:nvSpPr>
        <p:spPr>
          <a:xfrm>
            <a:off x="8345511" y="2543101"/>
            <a:ext cx="3560739" cy="571500"/>
          </a:xfrm>
          <a:prstGeom prst="accentBorderCallout1">
            <a:avLst>
              <a:gd name="adj1" fmla="val 18750"/>
              <a:gd name="adj2" fmla="val -8333"/>
              <a:gd name="adj3" fmla="val -30833"/>
              <a:gd name="adj4" fmla="val -209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Campagna circostante(</a:t>
            </a:r>
            <a:r>
              <a:rPr lang="it-IT" i="1" dirty="0" err="1"/>
              <a:t>chòra</a:t>
            </a:r>
            <a:r>
              <a:rPr lang="it-IT" dirty="0"/>
              <a:t>)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66021A0-CC89-4AAE-B845-49B9E89C3C0B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4211747" y="2400302"/>
            <a:ext cx="903593" cy="1162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7AE4C53-8E08-4F75-84CA-1ECC13B30D48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211747" y="3562541"/>
            <a:ext cx="903592" cy="340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llout: linea con bordo e barra in risalto 14">
            <a:extLst>
              <a:ext uri="{FF2B5EF4-FFF2-40B4-BE49-F238E27FC236}">
                <a16:creationId xmlns:a16="http://schemas.microsoft.com/office/drawing/2014/main" id="{531A22D1-2171-4791-BA8B-3F2DF77DD04E}"/>
              </a:ext>
            </a:extLst>
          </p:cNvPr>
          <p:cNvSpPr/>
          <p:nvPr/>
        </p:nvSpPr>
        <p:spPr>
          <a:xfrm>
            <a:off x="8345511" y="3544959"/>
            <a:ext cx="3501195" cy="571500"/>
          </a:xfrm>
          <a:prstGeom prst="accentBorderCallout1">
            <a:avLst>
              <a:gd name="adj1" fmla="val 18750"/>
              <a:gd name="adj2" fmla="val -8333"/>
              <a:gd name="adj3" fmla="val 69167"/>
              <a:gd name="adj4" fmla="val -220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Ha leggi e istituzioni proprie</a:t>
            </a:r>
          </a:p>
        </p:txBody>
      </p:sp>
      <p:sp>
        <p:nvSpPr>
          <p:cNvPr id="16" name="Callout: linea con bordo e barra in risalto 15">
            <a:extLst>
              <a:ext uri="{FF2B5EF4-FFF2-40B4-BE49-F238E27FC236}">
                <a16:creationId xmlns:a16="http://schemas.microsoft.com/office/drawing/2014/main" id="{DE0EB5BC-EB7D-498F-B68A-8122A18F6C44}"/>
              </a:ext>
            </a:extLst>
          </p:cNvPr>
          <p:cNvSpPr/>
          <p:nvPr/>
        </p:nvSpPr>
        <p:spPr>
          <a:xfrm>
            <a:off x="2805193" y="5921966"/>
            <a:ext cx="2744518" cy="571500"/>
          </a:xfrm>
          <a:prstGeom prst="accentBorderCallout1">
            <a:avLst>
              <a:gd name="adj1" fmla="val 15893"/>
              <a:gd name="adj2" fmla="val 102197"/>
              <a:gd name="adj3" fmla="val -57976"/>
              <a:gd name="adj4" fmla="val 12460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Cittadini hanno una </a:t>
            </a:r>
          </a:p>
          <a:p>
            <a:pPr algn="ctr"/>
            <a:r>
              <a:rPr lang="it-IT" dirty="0"/>
              <a:t>cultura civica comune</a:t>
            </a:r>
          </a:p>
        </p:txBody>
      </p:sp>
      <p:sp>
        <p:nvSpPr>
          <p:cNvPr id="18" name="Callout: linea con bordo e barra in risalto 17">
            <a:extLst>
              <a:ext uri="{FF2B5EF4-FFF2-40B4-BE49-F238E27FC236}">
                <a16:creationId xmlns:a16="http://schemas.microsoft.com/office/drawing/2014/main" id="{CC039799-F57C-4FD7-B854-F010DE5018F1}"/>
              </a:ext>
            </a:extLst>
          </p:cNvPr>
          <p:cNvSpPr/>
          <p:nvPr/>
        </p:nvSpPr>
        <p:spPr>
          <a:xfrm>
            <a:off x="8345511" y="4977175"/>
            <a:ext cx="3501195" cy="571500"/>
          </a:xfrm>
          <a:prstGeom prst="accentBorderCallout1">
            <a:avLst>
              <a:gd name="adj1" fmla="val 18750"/>
              <a:gd name="adj2" fmla="val -8333"/>
              <a:gd name="adj3" fmla="val -180834"/>
              <a:gd name="adj4" fmla="val -228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Autonoma e indipendente rispetto all’esterno</a:t>
            </a:r>
          </a:p>
        </p:txBody>
      </p:sp>
      <p:sp>
        <p:nvSpPr>
          <p:cNvPr id="19" name="Callout: linea con bordo e barra in risalto 18">
            <a:extLst>
              <a:ext uri="{FF2B5EF4-FFF2-40B4-BE49-F238E27FC236}">
                <a16:creationId xmlns:a16="http://schemas.microsoft.com/office/drawing/2014/main" id="{FC10964F-A850-4CE0-B221-61AA79C53C83}"/>
              </a:ext>
            </a:extLst>
          </p:cNvPr>
          <p:cNvSpPr/>
          <p:nvPr/>
        </p:nvSpPr>
        <p:spPr>
          <a:xfrm>
            <a:off x="8345509" y="4285243"/>
            <a:ext cx="3501195" cy="571500"/>
          </a:xfrm>
          <a:prstGeom prst="accentBorderCallout1">
            <a:avLst>
              <a:gd name="adj1" fmla="val 18750"/>
              <a:gd name="adj2" fmla="val -8333"/>
              <a:gd name="adj3" fmla="val -57500"/>
              <a:gd name="adj4" fmla="val -2245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Batte moneta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12C73FC-6C88-43E8-904F-8AE983EDA2B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>
            <a:off x="4211747" y="3562541"/>
            <a:ext cx="903592" cy="162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B9268A67-A6D2-4D21-AF06-B67891F4798A}"/>
              </a:ext>
            </a:extLst>
          </p:cNvPr>
          <p:cNvSpPr/>
          <p:nvPr/>
        </p:nvSpPr>
        <p:spPr>
          <a:xfrm>
            <a:off x="5592833" y="5970247"/>
            <a:ext cx="550535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8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Leggi, tradizioni, religione</a:t>
            </a:r>
          </a:p>
        </p:txBody>
      </p:sp>
    </p:spTree>
    <p:extLst>
      <p:ext uri="{BB962C8B-B14F-4D97-AF65-F5344CB8AC3E}">
        <p14:creationId xmlns:p14="http://schemas.microsoft.com/office/powerpoint/2010/main" val="3669046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8" grpId="0" animBg="1"/>
      <p:bldP spid="19" grpId="0" animBg="1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278</TotalTime>
  <Words>2303</Words>
  <Application>Microsoft Office PowerPoint</Application>
  <PresentationFormat>Widescreen</PresentationFormat>
  <Paragraphs>407</Paragraphs>
  <Slides>49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6" baseType="lpstr">
      <vt:lpstr>Arial</vt:lpstr>
      <vt:lpstr>Calibri</vt:lpstr>
      <vt:lpstr>Courier New</vt:lpstr>
      <vt:lpstr>Wingdings</vt:lpstr>
      <vt:lpstr>Wingdings 2</vt:lpstr>
      <vt:lpstr>Wingdings 3</vt:lpstr>
      <vt:lpstr>Equinozio</vt:lpstr>
      <vt:lpstr>La Grecia dell’età arcaica (VIII-VI secolo a.C.) Invenzione della pòlis</vt:lpstr>
      <vt:lpstr>Periodizzazione</vt:lpstr>
      <vt:lpstr>Migrazioni</vt:lpstr>
      <vt:lpstr>Migrazioni Eoli, Ioni, Dori</vt:lpstr>
      <vt:lpstr>Mondo ellenico nell’VIII secolo</vt:lpstr>
      <vt:lpstr>Greci o Elleni?</vt:lpstr>
      <vt:lpstr>Cause</vt:lpstr>
      <vt:lpstr>La pòlis</vt:lpstr>
      <vt:lpstr>Ogni pòlis è  una città-stato</vt:lpstr>
      <vt:lpstr>Come nacquero le pòlis</vt:lpstr>
      <vt:lpstr>Dal greco:  syn «con» + oikeo «abitare»  ABITARE INSIEME</vt:lpstr>
      <vt:lpstr>La pòlis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pòlis</vt:lpstr>
      <vt:lpstr>Termine che deriva dal greco:  pòlis «città-stato»</vt:lpstr>
      <vt:lpstr>L’ideale della pòlis</vt:lpstr>
      <vt:lpstr>dal greco metoikéo «cambio dimora»</vt:lpstr>
      <vt:lpstr>L’ORGANIZZAZIONE DELLE PRIME POLIS</vt:lpstr>
      <vt:lpstr>«Uomini  divoratori di doni»</vt:lpstr>
      <vt:lpstr>Cambiamenti sociali</vt:lpstr>
      <vt:lpstr>I CONFLITTI IN GRECIA STÀSIS e PÒLEMOS</vt:lpstr>
      <vt:lpstr>Leggi scritte per vincere la…</vt:lpstr>
      <vt:lpstr>Elementi comuni dei tiranni (VII-VI secolo)</vt:lpstr>
      <vt:lpstr>TIRANNO</vt:lpstr>
      <vt:lpstr>Al termine di questa fase di transizione…</vt:lpstr>
      <vt:lpstr>OPLITA</vt:lpstr>
      <vt:lpstr>L’esercito</vt:lpstr>
      <vt:lpstr>Cambiamenti politici</vt:lpstr>
      <vt:lpstr>Presentazione standard di PowerPoint</vt:lpstr>
      <vt:lpstr>L’identità culturale dei Greci</vt:lpstr>
      <vt:lpstr>«bar bar»</vt:lpstr>
      <vt:lpstr>La lingua e la scrittura</vt:lpstr>
      <vt:lpstr>Poemi ciclici</vt:lpstr>
      <vt:lpstr>Il mito e la religione</vt:lpstr>
      <vt:lpstr>Teogonie (Esiodo)</vt:lpstr>
      <vt:lpstr>Teogonie (Esiodo)</vt:lpstr>
      <vt:lpstr>I sacrifici</vt:lpstr>
      <vt:lpstr>I luoghi dell’identità</vt:lpstr>
      <vt:lpstr>Dal greco amphì «attorno» e ktizo «colloco»</vt:lpstr>
      <vt:lpstr>RELIGIONE POLIADE vs OLIMPICA I santuari</vt:lpstr>
      <vt:lpstr>Le manifestazioni sportive: OLIMPIADI 776 a.C.</vt:lpstr>
      <vt:lpstr>Le manifestazioni sportive: OLIMPIADI 776 a.C.</vt:lpstr>
      <vt:lpstr>Presentazione standard di PowerPoint</vt:lpstr>
      <vt:lpstr>Presentazione standard di PowerPoint</vt:lpstr>
      <vt:lpstr>Presentazione standard di PowerPoint</vt:lpstr>
      <vt:lpstr>La Grecia dell’età arcaica (VIII-VI secolo a.C.) Invenzione della pòlis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Grecia dell’età arcaica (VIII-VI secolo a.C.) Invenzione della pòlis</dc:title>
  <dc:creator>Jessica Cenciarelli</dc:creator>
  <cp:lastModifiedBy>JesCen</cp:lastModifiedBy>
  <cp:revision>21</cp:revision>
  <dcterms:created xsi:type="dcterms:W3CDTF">2019-02-07T14:25:05Z</dcterms:created>
  <dcterms:modified xsi:type="dcterms:W3CDTF">2019-12-05T17:59:40Z</dcterms:modified>
</cp:coreProperties>
</file>