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4"/>
  </p:notesMasterIdLst>
  <p:sldIdLst>
    <p:sldId id="256" r:id="rId2"/>
    <p:sldId id="278" r:id="rId3"/>
    <p:sldId id="279" r:id="rId4"/>
    <p:sldId id="280" r:id="rId5"/>
    <p:sldId id="281" r:id="rId6"/>
    <p:sldId id="262" r:id="rId7"/>
    <p:sldId id="282" r:id="rId8"/>
    <p:sldId id="283" r:id="rId9"/>
    <p:sldId id="284" r:id="rId10"/>
    <p:sldId id="287" r:id="rId11"/>
    <p:sldId id="263" r:id="rId12"/>
    <p:sldId id="285" r:id="rId13"/>
    <p:sldId id="286" r:id="rId14"/>
    <p:sldId id="270" r:id="rId15"/>
    <p:sldId id="289" r:id="rId16"/>
    <p:sldId id="288" r:id="rId17"/>
    <p:sldId id="265" r:id="rId18"/>
    <p:sldId id="291" r:id="rId19"/>
    <p:sldId id="260" r:id="rId20"/>
    <p:sldId id="292" r:id="rId21"/>
    <p:sldId id="267" r:id="rId22"/>
    <p:sldId id="29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1633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08CE3-57BA-46CF-B759-A0667D58ACFF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5F0FE-9B75-465D-A5E7-9977D2619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51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20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SU QUALE SUPPORTO SCRIVEVANO</a:t>
            </a:r>
            <a:r>
              <a:rPr lang="it-IT" dirty="0"/>
              <a:t>? Su tavolette d’argilla rinvenute a Creta e a Micene</a:t>
            </a:r>
          </a:p>
          <a:p>
            <a:r>
              <a:rPr lang="it-IT" dirty="0"/>
              <a:t>MOLTI SCRIBI DIVERSI: le tavolette risultano scritte da scribi diversi, ciò significa che la </a:t>
            </a:r>
            <a:r>
              <a:rPr lang="it-IT" b="1" dirty="0"/>
              <a:t>burocrazia era piuttosto sviluppata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05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L’influenza commerciale dei micenei era notevole e faceva concorrenza a quella delle città della costa siro-palestinese, che in quell’epoca erano molto attive.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5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AGRICOLTURA</a:t>
            </a:r>
            <a:r>
              <a:rPr lang="it-IT" dirty="0"/>
              <a:t>: la coltivazione del lino successivamente scomparve dalla Grecia poiché era una coltivazione di lusso e lo scarso territorio fertile fu adibito alla coltura di alimenti.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u="none" dirty="0"/>
              <a:t>METALLI: non conoscono </a:t>
            </a:r>
            <a:r>
              <a:rPr lang="it-IT" u="none" dirty="0"/>
              <a:t>la lavorazione del </a:t>
            </a:r>
            <a:r>
              <a:rPr lang="it-IT" b="1" u="none" dirty="0"/>
              <a:t>ferro</a:t>
            </a:r>
            <a:r>
              <a:rPr lang="it-IT" u="none" dirty="0"/>
              <a:t>: infatti </a:t>
            </a:r>
            <a:r>
              <a:rPr lang="it-IT" u="sng" dirty="0"/>
              <a:t>le armi in ferro sono acquistate a caro prezzo dagli Hittiti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u="none" dirty="0"/>
              <a:t>COMMERCIO</a:t>
            </a:r>
            <a:r>
              <a:rPr lang="it-IT" u="none" dirty="0"/>
              <a:t>: Le ceramiche micenee sono state ritrovate in Spagna e nell’Italia meridionale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135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coalizione di re micenei combatte una lunga guerra che si conclude (forse) nel 1200 a.C. con l’incendio della città di Troia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82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campagne archeologiche: stratificazioni (diverse distruzioni e ricostruzioni). La città di Troia trovata da S. è più antica di quella narrata dall’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Ilieade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tombe reali di Micene precedono di alcuni secoli la guerra di Troia (non è dunque la tomba di Agamennone).</a:t>
            </a:r>
          </a:p>
          <a:p>
            <a:pPr algn="l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Rimane il risultato di una straordinaria intuizione.</a:t>
            </a:r>
          </a:p>
          <a:p>
            <a:pPr algn="l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Poemi omerici: trasfigurazioni in senso poetico-mitico; i due poemi messi per iscritto verso il VI secolo (cioè sei, sette secoli dopo le vicende che narrano. Nel frattempo il quadro politico della Grecia era profondamente mutato.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008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INVASIONE O OCCUPAZIONE? Tra la cultura del XII e quella del X secolo si riscontra una notevole continuità, cosa che non sarebbe possibile spiegare se pensando che a proseguire la tradizione delle tecniche praticate all’interno dei palazzi fossero stati uomini già inseriti nella struttura sociale micenea (forse gli stessi artigiani). [Fonte: «Il </a:t>
            </a:r>
            <a:r>
              <a:rPr lang="it-IT"/>
              <a:t>Fattore umano» p.131]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129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56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82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82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72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06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29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i="1" dirty="0"/>
              <a:t>Il re era detto </a:t>
            </a:r>
            <a:r>
              <a:rPr lang="it-IT" b="1" i="1" dirty="0" err="1"/>
              <a:t>Wanax</a:t>
            </a:r>
            <a:r>
              <a:rPr lang="it-IT" dirty="0"/>
              <a:t> e </a:t>
            </a:r>
            <a:r>
              <a:rPr lang="it-IT" u="sng" dirty="0"/>
              <a:t>non</a:t>
            </a:r>
            <a:r>
              <a:rPr lang="it-IT" dirty="0"/>
              <a:t> </a:t>
            </a:r>
            <a:r>
              <a:rPr lang="it-IT" b="1" i="1" dirty="0" err="1"/>
              <a:t>basileus</a:t>
            </a:r>
            <a:r>
              <a:rPr lang="it-IT" dirty="0"/>
              <a:t> come nella tradizione omerica (tra i Micenei il </a:t>
            </a:r>
            <a:r>
              <a:rPr lang="it-IT" i="1" dirty="0" err="1"/>
              <a:t>basileus</a:t>
            </a:r>
            <a:r>
              <a:rPr lang="it-IT" dirty="0"/>
              <a:t> era in realtà il </a:t>
            </a:r>
            <a:r>
              <a:rPr lang="it-IT" b="1" i="1" dirty="0"/>
              <a:t>funzionario reale</a:t>
            </a:r>
            <a:r>
              <a:rPr lang="it-IT" dirty="0"/>
              <a:t>); il re è un proprietario terriero come gli altri.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/>
              <a:t>Hequetai</a:t>
            </a:r>
            <a:r>
              <a:rPr lang="it-IT" dirty="0"/>
              <a:t>, «compagni del re»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i="1" dirty="0" err="1"/>
              <a:t>Telestài</a:t>
            </a:r>
            <a:r>
              <a:rPr lang="it-IT" dirty="0"/>
              <a:t>: sacerdoti o nobili che ottenevano terreni dal re in cambio di supporto militare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Tra i </a:t>
            </a:r>
            <a:r>
              <a:rPr lang="it-IT" b="1" dirty="0" err="1"/>
              <a:t>dàmoi</a:t>
            </a:r>
            <a:r>
              <a:rPr lang="it-IT" dirty="0"/>
              <a:t> avevano particolare prestigio artigiani come i fabbri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7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i="1" dirty="0"/>
              <a:t>Demi: </a:t>
            </a:r>
            <a:r>
              <a:rPr lang="it-IT" b="0" i="0" dirty="0"/>
              <a:t>distretti territoriali in cui era suddiviso il regno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3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SU QUALE SUPPORTO SCRIVEVANO</a:t>
            </a:r>
            <a:r>
              <a:rPr lang="it-IT" dirty="0"/>
              <a:t>? Su tavolette d’argilla rinvenute a Creta e a Micene</a:t>
            </a:r>
          </a:p>
          <a:p>
            <a:r>
              <a:rPr lang="it-IT" dirty="0"/>
              <a:t>MOLTI SCRIBI DIVERSI: le tavolette risultano scritte da scribi diversi, ciò significa che la </a:t>
            </a:r>
            <a:r>
              <a:rPr lang="it-IT" b="1" dirty="0"/>
              <a:t>burocrazia era piuttosto sviluppata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0FE-9B75-465D-A5E7-9977D261967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43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4382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981ABB-91D6-4212-B789-1EECC320E500}"/>
              </a:ext>
            </a:extLst>
          </p:cNvPr>
          <p:cNvSpPr txBox="1"/>
          <p:nvPr userDrawn="1"/>
        </p:nvSpPr>
        <p:spPr>
          <a:xfrm>
            <a:off x="3943003" y="6382512"/>
            <a:ext cx="430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09962204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0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8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9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5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1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7777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2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936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856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853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2191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224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20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927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7880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05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YxuiNejoRR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m.wikipedia.org/wiki/File:Mycenaean_Palace_States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m.wikipedia.org/wiki/File:Mycenaean_Palace_States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urriculum.media.pearsoncmg.com/curriculum/intl/it/newlab/9788869103131a/sto_ca/media/geoart_cittadelle_micenee/index.html" TargetMode="Externa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urriculum.media.pearsoncmg.com/curriculum/intl/it/newlab/9788869103131a/sto_sv_url/index.html#!/activity/6642254/section/section_6642436" TargetMode="Externa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94564-2F3D-46AC-96E9-15B19D96D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08" y="1454964"/>
            <a:ext cx="4802191" cy="3308840"/>
          </a:xfrm>
        </p:spPr>
        <p:txBody>
          <a:bodyPr>
            <a:normAutofit/>
          </a:bodyPr>
          <a:lstStyle/>
          <a:p>
            <a:r>
              <a:rPr lang="it-IT"/>
              <a:t>I Micenei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8F95D4-ECCD-4D77-AD90-0D1959791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08" y="4763803"/>
            <a:ext cx="4802191" cy="1464378"/>
          </a:xfrm>
        </p:spPr>
        <p:txBody>
          <a:bodyPr>
            <a:normAutofit/>
          </a:bodyPr>
          <a:lstStyle/>
          <a:p>
            <a:r>
              <a:rPr lang="it-IT"/>
              <a:t>Corso di storia 1</a:t>
            </a:r>
          </a:p>
        </p:txBody>
      </p:sp>
      <p:pic>
        <p:nvPicPr>
          <p:cNvPr id="5" name="Immagine 4" descr="Immagine che contiene maschera, occhiali&#10;&#10;Descrizione generata automaticamente">
            <a:extLst>
              <a:ext uri="{FF2B5EF4-FFF2-40B4-BE49-F238E27FC236}">
                <a16:creationId xmlns:a16="http://schemas.microsoft.com/office/drawing/2014/main" id="{F8B4652D-4D89-4079-A6E4-2C64E271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0" r="1948"/>
          <a:stretch/>
        </p:blipFill>
        <p:spPr>
          <a:xfrm>
            <a:off x="-1" y="10"/>
            <a:ext cx="6094407" cy="6857990"/>
          </a:xfrm>
          <a:prstGeom prst="rect">
            <a:avLst/>
          </a:prstGeom>
        </p:spPr>
      </p:pic>
      <p:sp>
        <p:nvSpPr>
          <p:cNvPr id="4" name="Rettangolo con due angoli in diagonale ritagliati 3">
            <a:extLst>
              <a:ext uri="{FF2B5EF4-FFF2-40B4-BE49-F238E27FC236}">
                <a16:creationId xmlns:a16="http://schemas.microsoft.com/office/drawing/2014/main" id="{F2CF25E4-1239-4ADE-8855-63E756DEA4E0}"/>
              </a:ext>
            </a:extLst>
          </p:cNvPr>
          <p:cNvSpPr/>
          <p:nvPr/>
        </p:nvSpPr>
        <p:spPr>
          <a:xfrm>
            <a:off x="6858000" y="5355771"/>
            <a:ext cx="2400300" cy="50618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Periplus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Zanichelli</a:t>
            </a:r>
          </a:p>
        </p:txBody>
      </p:sp>
    </p:spTree>
    <p:extLst>
      <p:ext uri="{BB962C8B-B14F-4D97-AF65-F5344CB8AC3E}">
        <p14:creationId xmlns:p14="http://schemas.microsoft.com/office/powerpoint/2010/main" val="361813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54721D-A312-44EF-A238-F3CDC379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Civiltà palaziali a confronto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44CD31-2CAF-456E-860C-BFC9D258F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CRETESI</a:t>
            </a:r>
            <a:endParaRPr lang="it-IT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AFC33A-DC2E-4010-B592-66D2EF0B5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5122362" cy="3741738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it-IT" sz="2400" dirty="0"/>
              <a:t>Centro di piccoli regni</a:t>
            </a:r>
          </a:p>
          <a:p>
            <a:pPr>
              <a:buClr>
                <a:srgbClr val="00B0F0"/>
              </a:buClr>
            </a:pPr>
            <a:r>
              <a:rPr lang="it-IT" sz="2400" dirty="0"/>
              <a:t>Costruito nelle piane costiere</a:t>
            </a:r>
          </a:p>
          <a:p>
            <a:pPr>
              <a:buClr>
                <a:srgbClr val="00B0F0"/>
              </a:buClr>
            </a:pPr>
            <a:r>
              <a:rPr lang="it-IT" sz="2400" dirty="0"/>
              <a:t>Assenza di fortificazioni</a:t>
            </a:r>
          </a:p>
          <a:p>
            <a:pPr>
              <a:buClr>
                <a:srgbClr val="00B0F0"/>
              </a:buClr>
            </a:pPr>
            <a:r>
              <a:rPr lang="it-IT" sz="2400" dirty="0"/>
              <a:t>Luogo del potere e dell’economia</a:t>
            </a:r>
          </a:p>
          <a:p>
            <a:pPr>
              <a:buClr>
                <a:srgbClr val="00B0F0"/>
              </a:buClr>
            </a:pPr>
            <a:r>
              <a:rPr lang="it-IT" sz="2400" dirty="0"/>
              <a:t>Scrittura Lineare A </a:t>
            </a:r>
            <a:br>
              <a:rPr lang="it-IT" sz="2400" dirty="0"/>
            </a:br>
            <a:r>
              <a:rPr lang="it-IT" sz="2400" u="sng" dirty="0"/>
              <a:t>(non decifrata)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305D62-7BE1-4739-B5F0-C1A55CE9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MICENEI</a:t>
            </a:r>
            <a:endParaRPr lang="it-IT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4636F4-B01D-46C3-A2D8-816C7D64C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6326" y="2514600"/>
            <a:ext cx="5122362" cy="3545795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it-IT" sz="2400" dirty="0"/>
              <a:t>Centro di piccoli regni</a:t>
            </a:r>
          </a:p>
          <a:p>
            <a:pPr>
              <a:buClr>
                <a:srgbClr val="FFFF00"/>
              </a:buClr>
            </a:pPr>
            <a:r>
              <a:rPr lang="it-IT" sz="2400" dirty="0"/>
              <a:t>Costruito su rilievi</a:t>
            </a:r>
          </a:p>
          <a:p>
            <a:pPr>
              <a:buClr>
                <a:srgbClr val="FFFF00"/>
              </a:buClr>
            </a:pPr>
            <a:r>
              <a:rPr lang="it-IT" sz="2400" dirty="0"/>
              <a:t>Struttura fortificata</a:t>
            </a:r>
          </a:p>
          <a:p>
            <a:pPr>
              <a:buClr>
                <a:srgbClr val="FFFF00"/>
              </a:buClr>
            </a:pPr>
            <a:r>
              <a:rPr lang="it-IT" sz="2400" dirty="0"/>
              <a:t>Luogo del potere e dell’economia</a:t>
            </a:r>
          </a:p>
          <a:p>
            <a:pPr>
              <a:buClr>
                <a:srgbClr val="FFFF00"/>
              </a:buClr>
            </a:pPr>
            <a:r>
              <a:rPr lang="it-IT" sz="2400" dirty="0"/>
              <a:t>Scrittura Lineare B </a:t>
            </a:r>
            <a:r>
              <a:rPr lang="it-IT" sz="2400" u="sng" dirty="0"/>
              <a:t>decifrata</a:t>
            </a:r>
            <a:r>
              <a:rPr lang="it-IT" sz="2400" dirty="0"/>
              <a:t> (lingua greca arcaica)</a:t>
            </a:r>
          </a:p>
        </p:txBody>
      </p:sp>
    </p:spTree>
    <p:extLst>
      <p:ext uri="{BB962C8B-B14F-4D97-AF65-F5344CB8AC3E}">
        <p14:creationId xmlns:p14="http://schemas.microsoft.com/office/powerpoint/2010/main" val="2712074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3D538B4D-8A11-420D-89EE-EC117412B5EC}"/>
              </a:ext>
            </a:extLst>
          </p:cNvPr>
          <p:cNvSpPr/>
          <p:nvPr/>
        </p:nvSpPr>
        <p:spPr>
          <a:xfrm>
            <a:off x="7018643" y="715660"/>
            <a:ext cx="3832894" cy="61423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D43C53-46F4-4DFE-9D0C-A8D14197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</a:t>
            </a:r>
            <a:br>
              <a:rPr lang="it-IT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gerarchizzata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A7D33C1-B7CB-4297-B00A-E1ED5507CBEA}"/>
              </a:ext>
            </a:extLst>
          </p:cNvPr>
          <p:cNvSpPr/>
          <p:nvPr/>
        </p:nvSpPr>
        <p:spPr>
          <a:xfrm>
            <a:off x="9774309" y="207979"/>
            <a:ext cx="2014920" cy="1231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Regina</a:t>
            </a:r>
          </a:p>
          <a:p>
            <a:pPr algn="ctr"/>
            <a:r>
              <a:rPr lang="it-IT" sz="2000" b="1" i="1" dirty="0" err="1">
                <a:solidFill>
                  <a:schemeClr val="bg1"/>
                </a:solidFill>
              </a:rPr>
              <a:t>wanassa</a:t>
            </a:r>
            <a:endParaRPr lang="it-IT" sz="2000" b="1" i="1" dirty="0">
              <a:solidFill>
                <a:schemeClr val="bg1"/>
              </a:solidFill>
            </a:endParaRP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78B84B26-089B-44A4-ABAB-3F33E9DAA4E3}"/>
              </a:ext>
            </a:extLst>
          </p:cNvPr>
          <p:cNvSpPr/>
          <p:nvPr/>
        </p:nvSpPr>
        <p:spPr>
          <a:xfrm flipH="1">
            <a:off x="3585400" y="176228"/>
            <a:ext cx="3501198" cy="780384"/>
          </a:xfrm>
          <a:prstGeom prst="borderCallout1">
            <a:avLst>
              <a:gd name="adj1" fmla="val 50336"/>
              <a:gd name="adj2" fmla="val 1013"/>
              <a:gd name="adj3" fmla="val 84819"/>
              <a:gd name="adj4" fmla="val -2129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Funzioni politiche, amministrative, religiose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2511666-E98F-4796-BE88-783E6F6FC129}"/>
              </a:ext>
            </a:extLst>
          </p:cNvPr>
          <p:cNvSpPr/>
          <p:nvPr/>
        </p:nvSpPr>
        <p:spPr>
          <a:xfrm>
            <a:off x="7195920" y="1862344"/>
            <a:ext cx="2578389" cy="10581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Comandante dell’esercito</a:t>
            </a:r>
          </a:p>
          <a:p>
            <a:pPr algn="ctr"/>
            <a:r>
              <a:rPr lang="it-IT" sz="20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lawaghètas</a:t>
            </a:r>
            <a:endParaRPr lang="it-IT" sz="20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23D2D7CE-B285-4AF3-A70A-B6D5AE51DB4A}"/>
              </a:ext>
            </a:extLst>
          </p:cNvPr>
          <p:cNvSpPr/>
          <p:nvPr/>
        </p:nvSpPr>
        <p:spPr>
          <a:xfrm flipH="1">
            <a:off x="4865912" y="1164716"/>
            <a:ext cx="2220686" cy="780384"/>
          </a:xfrm>
          <a:prstGeom prst="borderCallout1">
            <a:avLst>
              <a:gd name="adj1" fmla="val 50336"/>
              <a:gd name="adj2" fmla="val 1013"/>
              <a:gd name="adj3" fmla="val -38631"/>
              <a:gd name="adj4" fmla="val -3503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Proprietario terriero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95D1690B-CDDA-4942-9706-04C1EEC57FCA}"/>
              </a:ext>
            </a:extLst>
          </p:cNvPr>
          <p:cNvSpPr/>
          <p:nvPr/>
        </p:nvSpPr>
        <p:spPr>
          <a:xfrm>
            <a:off x="5470071" y="1945100"/>
            <a:ext cx="441167" cy="310042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BD1C3A91-0BD2-407E-B6DC-A113BE5CC95A}"/>
              </a:ext>
            </a:extLst>
          </p:cNvPr>
          <p:cNvSpPr/>
          <p:nvPr/>
        </p:nvSpPr>
        <p:spPr>
          <a:xfrm flipH="1">
            <a:off x="4523013" y="3084544"/>
            <a:ext cx="2079169" cy="1084462"/>
          </a:xfrm>
          <a:prstGeom prst="borderCallout1">
            <a:avLst>
              <a:gd name="adj1" fmla="val 50336"/>
              <a:gd name="adj2" fmla="val 1013"/>
              <a:gd name="adj3" fmla="val 50755"/>
              <a:gd name="adj4" fmla="val -3192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PROPRIETARI TERRIERI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6C6CA44-DF1B-4A03-A4AD-0EB0CF6E77CD}"/>
              </a:ext>
            </a:extLst>
          </p:cNvPr>
          <p:cNvSpPr/>
          <p:nvPr/>
        </p:nvSpPr>
        <p:spPr>
          <a:xfrm>
            <a:off x="7811561" y="207979"/>
            <a:ext cx="2220686" cy="12314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Re</a:t>
            </a:r>
          </a:p>
          <a:p>
            <a:pPr algn="ctr"/>
            <a:r>
              <a:rPr lang="it-IT" sz="2800" i="1" dirty="0" err="1">
                <a:solidFill>
                  <a:schemeClr val="accent1"/>
                </a:solidFill>
              </a:rPr>
              <a:t>wanax</a:t>
            </a:r>
            <a:endParaRPr lang="it-IT" sz="2800" i="1" dirty="0">
              <a:solidFill>
                <a:schemeClr val="accent1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17E4825-599C-4DDE-A76B-7225647F531B}"/>
              </a:ext>
            </a:extLst>
          </p:cNvPr>
          <p:cNvSpPr/>
          <p:nvPr/>
        </p:nvSpPr>
        <p:spPr>
          <a:xfrm>
            <a:off x="4119776" y="5045529"/>
            <a:ext cx="2623923" cy="11394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Magazzini micenei sono più piccoli di quelli cretesi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B97FA53F-C87B-486B-96A3-34E34A780553}"/>
              </a:ext>
            </a:extLst>
          </p:cNvPr>
          <p:cNvSpPr/>
          <p:nvPr/>
        </p:nvSpPr>
        <p:spPr>
          <a:xfrm>
            <a:off x="933450" y="5009685"/>
            <a:ext cx="3287483" cy="11394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perché devono ospitare solo le scorte delle terre reali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4EAB59E-2A28-49A2-8AB6-805101BA9348}"/>
              </a:ext>
            </a:extLst>
          </p:cNvPr>
          <p:cNvSpPr/>
          <p:nvPr/>
        </p:nvSpPr>
        <p:spPr>
          <a:xfrm>
            <a:off x="6992709" y="3240216"/>
            <a:ext cx="2902406" cy="7803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Aristocrazia guerriera</a:t>
            </a:r>
          </a:p>
          <a:p>
            <a:pPr algn="ctr"/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lawos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F3DE10E1-D8DD-4B10-B312-4B891987C7DB}"/>
              </a:ext>
            </a:extLst>
          </p:cNvPr>
          <p:cNvSpPr/>
          <p:nvPr/>
        </p:nvSpPr>
        <p:spPr>
          <a:xfrm>
            <a:off x="7018643" y="4197102"/>
            <a:ext cx="4107838" cy="1231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Guerrieri dotati di carro da guerra (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compagni del re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hequetài</a:t>
            </a:r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E7A4059-38DF-45D4-B3EB-9B5F0855F96B}"/>
              </a:ext>
            </a:extLst>
          </p:cNvPr>
          <p:cNvSpPr/>
          <p:nvPr/>
        </p:nvSpPr>
        <p:spPr>
          <a:xfrm>
            <a:off x="9621703" y="2380568"/>
            <a:ext cx="2014920" cy="1231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Consiglio degli anziani?</a:t>
            </a:r>
            <a:endParaRPr lang="it-IT" b="1" i="1" dirty="0">
              <a:solidFill>
                <a:schemeClr val="bg1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EE899DF-8FAA-4C24-A3F8-10DF21611A31}"/>
              </a:ext>
            </a:extLst>
          </p:cNvPr>
          <p:cNvCxnSpPr>
            <a:stCxn id="11" idx="2"/>
            <a:endCxn id="9" idx="1"/>
          </p:cNvCxnSpPr>
          <p:nvPr/>
        </p:nvCxnSpPr>
        <p:spPr>
          <a:xfrm flipV="1">
            <a:off x="6602182" y="2391403"/>
            <a:ext cx="593738" cy="1235372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2BCC21D-F698-4BBF-B57F-2A61FD10354C}"/>
              </a:ext>
            </a:extLst>
          </p:cNvPr>
          <p:cNvCxnSpPr>
            <a:cxnSpLocks/>
            <a:stCxn id="11" idx="2"/>
            <a:endCxn id="16" idx="1"/>
          </p:cNvCxnSpPr>
          <p:nvPr/>
        </p:nvCxnSpPr>
        <p:spPr>
          <a:xfrm>
            <a:off x="6602182" y="3626775"/>
            <a:ext cx="416461" cy="1186036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219827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1" grpId="0" animBg="1"/>
      <p:bldP spid="8" grpId="0" animBg="1"/>
      <p:bldP spid="14" grpId="0" animBg="1"/>
      <p:bldP spid="19" grpId="0" animBg="1"/>
      <p:bldP spid="10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io 3">
            <a:extLst>
              <a:ext uri="{FF2B5EF4-FFF2-40B4-BE49-F238E27FC236}">
                <a16:creationId xmlns:a16="http://schemas.microsoft.com/office/drawing/2014/main" id="{627CF737-60CF-42FE-A12C-7238EEB027C0}"/>
              </a:ext>
            </a:extLst>
          </p:cNvPr>
          <p:cNvSpPr/>
          <p:nvPr/>
        </p:nvSpPr>
        <p:spPr>
          <a:xfrm>
            <a:off x="3793671" y="0"/>
            <a:ext cx="5078487" cy="6858000"/>
          </a:xfrm>
          <a:prstGeom prst="trapezoi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D43C53-46F4-4DFE-9D0C-A8D14197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097" y="1224822"/>
            <a:ext cx="3495903" cy="1400530"/>
          </a:xfrm>
        </p:spPr>
        <p:txBody>
          <a:bodyPr/>
          <a:lstStyle/>
          <a:p>
            <a:pPr algn="r"/>
            <a:r>
              <a:rPr lang="it-IT" sz="36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</a:t>
            </a:r>
            <a:br>
              <a:rPr lang="it-IT" sz="36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gerarchizzata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F862998A-DF98-4772-81B4-183000A3A6CC}"/>
              </a:ext>
            </a:extLst>
          </p:cNvPr>
          <p:cNvSpPr/>
          <p:nvPr/>
        </p:nvSpPr>
        <p:spPr>
          <a:xfrm>
            <a:off x="4298347" y="1771266"/>
            <a:ext cx="4069134" cy="11394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korete</a:t>
            </a:r>
            <a:endParaRPr lang="it-IT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funzionari governavano i demi (</a:t>
            </a:r>
            <a:r>
              <a:rPr lang="it-IT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damoi</a:t>
            </a:r>
            <a:r>
              <a:rPr lang="it-IT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3F3DEF7D-71DE-4899-9470-AB96C789EF68}"/>
              </a:ext>
            </a:extLst>
          </p:cNvPr>
          <p:cNvSpPr/>
          <p:nvPr/>
        </p:nvSpPr>
        <p:spPr>
          <a:xfrm>
            <a:off x="3685111" y="5670366"/>
            <a:ext cx="5187047" cy="9447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SCHIAVI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discendenti delle popolazioni locali </a:t>
            </a:r>
          </a:p>
          <a:p>
            <a:pPr algn="ctr"/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dòuloi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CE88C20-9A75-405A-B506-519A7E170B50}"/>
              </a:ext>
            </a:extLst>
          </p:cNvPr>
          <p:cNvSpPr/>
          <p:nvPr/>
        </p:nvSpPr>
        <p:spPr>
          <a:xfrm>
            <a:off x="4871577" y="267581"/>
            <a:ext cx="2851837" cy="11394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Funzionari di palazzo</a:t>
            </a:r>
          </a:p>
          <a:p>
            <a:pPr algn="ctr"/>
            <a:r>
              <a:rPr lang="it-IT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telestài</a:t>
            </a:r>
            <a:endParaRPr lang="it-IT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llout: linea 21">
            <a:extLst>
              <a:ext uri="{FF2B5EF4-FFF2-40B4-BE49-F238E27FC236}">
                <a16:creationId xmlns:a16="http://schemas.microsoft.com/office/drawing/2014/main" id="{F087611F-DAFD-4A96-B186-D6A61D7096EB}"/>
              </a:ext>
            </a:extLst>
          </p:cNvPr>
          <p:cNvSpPr/>
          <p:nvPr/>
        </p:nvSpPr>
        <p:spPr>
          <a:xfrm flipH="1">
            <a:off x="333672" y="400218"/>
            <a:ext cx="2955322" cy="1400529"/>
          </a:xfrm>
          <a:prstGeom prst="borderCallout1">
            <a:avLst>
              <a:gd name="adj1" fmla="val 50336"/>
              <a:gd name="adj2" fmla="val 1013"/>
              <a:gd name="adj3" fmla="val 21840"/>
              <a:gd name="adj4" fmla="val -5229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In cambio del loro servizio riceveranno un appezzamento di terra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408066FB-AA30-4DE0-A11E-CE113B09AE49}"/>
              </a:ext>
            </a:extLst>
          </p:cNvPr>
          <p:cNvSpPr/>
          <p:nvPr/>
        </p:nvSpPr>
        <p:spPr>
          <a:xfrm>
            <a:off x="4298346" y="3041252"/>
            <a:ext cx="4069134" cy="11394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Basileus</a:t>
            </a:r>
            <a:r>
              <a:rPr lang="it-IT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Funzionario che sovrintende gli artigiani</a:t>
            </a:r>
            <a:endParaRPr lang="it-IT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DDE14E35-1663-4CFD-B110-4D35AF7126F7}"/>
              </a:ext>
            </a:extLst>
          </p:cNvPr>
          <p:cNvSpPr/>
          <p:nvPr/>
        </p:nvSpPr>
        <p:spPr>
          <a:xfrm>
            <a:off x="4244067" y="4400380"/>
            <a:ext cx="4069134" cy="11394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Popolazione agricoltori, allevatori e artigiani</a:t>
            </a:r>
            <a:endParaRPr lang="it-IT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09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F720756-A0DA-4168-811A-2902EC51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La </a:t>
            </a:r>
            <a:r>
              <a:rPr lang="it-IT" sz="4200" dirty="0"/>
              <a:t>religione</a:t>
            </a:r>
          </a:p>
        </p:txBody>
      </p:sp>
      <p:pic>
        <p:nvPicPr>
          <p:cNvPr id="7" name="Segnaposto contenuto 6" descr="Immagine che contiene edificio, facciata, tavolo, organo&#10;&#10;Descrizione generata automaticamente">
            <a:extLst>
              <a:ext uri="{FF2B5EF4-FFF2-40B4-BE49-F238E27FC236}">
                <a16:creationId xmlns:a16="http://schemas.microsoft.com/office/drawing/2014/main" id="{80D6DDA3-664E-4BDD-B2C2-5D51355D1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7615" r="15965"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AAE621-941C-47C4-B1C7-99569806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523797" cy="373379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3" charset="2"/>
              <a:buChar char=""/>
            </a:pPr>
            <a:r>
              <a:rPr lang="it-IT" sz="2400"/>
              <a:t> si può collegare a quella dei Greci delle epoche successive</a:t>
            </a:r>
          </a:p>
          <a:p>
            <a:pPr>
              <a:buFont typeface="Wingdings 3" charset="2"/>
              <a:buChar char=""/>
            </a:pPr>
            <a:r>
              <a:rPr lang="it-IT" sz="2400"/>
              <a:t>Si riconoscono una trentina di divinità comuni, fra cui Zeus, Era, Poseidone, DIoniso</a:t>
            </a:r>
          </a:p>
        </p:txBody>
      </p:sp>
    </p:spTree>
    <p:extLst>
      <p:ext uri="{BB962C8B-B14F-4D97-AF65-F5344CB8AC3E}">
        <p14:creationId xmlns:p14="http://schemas.microsoft.com/office/powerpoint/2010/main" val="390024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49FC1255-00B2-4682-AA45-8CA0884B2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5"/>
          <a:stretch/>
        </p:blipFill>
        <p:spPr>
          <a:xfrm>
            <a:off x="7326086" y="0"/>
            <a:ext cx="4626409" cy="6841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77D8BD-CF2A-46A4-B470-81DF3798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6450244" cy="1400530"/>
          </a:xfrm>
        </p:spPr>
        <p:txBody>
          <a:bodyPr>
            <a:normAutofit/>
          </a:bodyPr>
          <a:lstStyle/>
          <a:p>
            <a:r>
              <a:rPr lang="it-IT" sz="3800" u="sng" dirty="0">
                <a:solidFill>
                  <a:schemeClr val="accent1"/>
                </a:solidFill>
              </a:rPr>
              <a:t>Scrittura sillabica</a:t>
            </a:r>
            <a:br>
              <a:rPr lang="it-IT" sz="4400" u="sng" dirty="0">
                <a:solidFill>
                  <a:schemeClr val="accent1"/>
                </a:solidFill>
              </a:rPr>
            </a:br>
            <a:r>
              <a:rPr lang="it-IT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lineare b</a:t>
            </a:r>
            <a:endParaRPr lang="it-IT" u="sng" dirty="0">
              <a:solidFill>
                <a:schemeClr val="accent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7F91437-3BC5-4CF1-8196-13FAD8E57C6C}"/>
              </a:ext>
            </a:extLst>
          </p:cNvPr>
          <p:cNvSpPr/>
          <p:nvPr/>
        </p:nvSpPr>
        <p:spPr>
          <a:xfrm>
            <a:off x="1058395" y="5491627"/>
            <a:ext cx="349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lingua greca arcaica</a:t>
            </a:r>
            <a:endParaRPr lang="it-IT" sz="2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C245E1E-F41D-4425-AD3D-6581A911D309}"/>
              </a:ext>
            </a:extLst>
          </p:cNvPr>
          <p:cNvSpPr/>
          <p:nvPr/>
        </p:nvSpPr>
        <p:spPr>
          <a:xfrm>
            <a:off x="7457028" y="1328049"/>
            <a:ext cx="42291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tavolette del XIV e XIII secolo a.C. 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7CC98B1-FF3F-4860-AD45-B031286CA205}"/>
              </a:ext>
            </a:extLst>
          </p:cNvPr>
          <p:cNvSpPr/>
          <p:nvPr/>
        </p:nvSpPr>
        <p:spPr>
          <a:xfrm>
            <a:off x="4381814" y="1169521"/>
            <a:ext cx="2939142" cy="96338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PRIME TESTIMONIANZE</a:t>
            </a:r>
            <a:endParaRPr lang="it-IT" sz="20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548B81F-83EF-44AA-A5B3-DD9510A65F18}"/>
              </a:ext>
            </a:extLst>
          </p:cNvPr>
          <p:cNvSpPr/>
          <p:nvPr/>
        </p:nvSpPr>
        <p:spPr>
          <a:xfrm>
            <a:off x="7096355" y="2503414"/>
            <a:ext cx="458977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derivata da quella minoica, detta 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Lineare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utilizzata a Creta tra il XVII ed il XV secolo a.C.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37EB0B1-7D1C-4C71-B3C0-5B9227D80812}"/>
              </a:ext>
            </a:extLst>
          </p:cNvPr>
          <p:cNvSpPr/>
          <p:nvPr/>
        </p:nvSpPr>
        <p:spPr>
          <a:xfrm>
            <a:off x="4621299" y="2503414"/>
            <a:ext cx="2345871" cy="96338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/>
              <a:t>ORIGINE</a:t>
            </a:r>
            <a:endParaRPr lang="it-IT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D83FD99-C0F5-488B-A6F9-548E31086A40}"/>
              </a:ext>
            </a:extLst>
          </p:cNvPr>
          <p:cNvSpPr/>
          <p:nvPr/>
        </p:nvSpPr>
        <p:spPr>
          <a:xfrm>
            <a:off x="7096355" y="3837305"/>
            <a:ext cx="472825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dall'archeologo britannico </a:t>
            </a:r>
            <a:r>
              <a:rPr lang="it-IT" b="1" u="sng" dirty="0">
                <a:solidFill>
                  <a:schemeClr val="bg1"/>
                </a:solidFill>
              </a:rPr>
              <a:t>Arthur Evans</a:t>
            </a:r>
            <a:r>
              <a:rPr lang="it-IT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nel </a:t>
            </a:r>
            <a:r>
              <a:rPr lang="it-IT" b="1" dirty="0">
                <a:solidFill>
                  <a:schemeClr val="bg1"/>
                </a:solidFill>
              </a:rPr>
              <a:t>1900</a:t>
            </a:r>
            <a:r>
              <a:rPr lang="it-IT" dirty="0">
                <a:solidFill>
                  <a:schemeClr val="bg1"/>
                </a:solidFill>
              </a:rPr>
              <a:t> a Creta, nel Palazzo di </a:t>
            </a:r>
            <a:r>
              <a:rPr lang="it-IT" b="1" dirty="0">
                <a:solidFill>
                  <a:schemeClr val="bg1"/>
                </a:solidFill>
              </a:rPr>
              <a:t>Cnosso</a:t>
            </a:r>
            <a:r>
              <a:rPr lang="it-IT" dirty="0">
                <a:solidFill>
                  <a:schemeClr val="bg1"/>
                </a:solidFill>
              </a:rPr>
              <a:t>;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altri esemplari furono rinvenuti in Grecia, a Pilo, Micene, Tebe. 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2ABDD1A-F59C-4663-99C2-2068F99BE2E4}"/>
              </a:ext>
            </a:extLst>
          </p:cNvPr>
          <p:cNvSpPr/>
          <p:nvPr/>
        </p:nvSpPr>
        <p:spPr>
          <a:xfrm>
            <a:off x="4621299" y="3955777"/>
            <a:ext cx="2345871" cy="96338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SCOPERTA</a:t>
            </a:r>
            <a:endParaRPr lang="it-IT" sz="20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7C0BBD2-DD36-4F88-9D92-0DF588470143}"/>
              </a:ext>
            </a:extLst>
          </p:cNvPr>
          <p:cNvSpPr/>
          <p:nvPr/>
        </p:nvSpPr>
        <p:spPr>
          <a:xfrm>
            <a:off x="7096355" y="5573022"/>
            <a:ext cx="458977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da </a:t>
            </a:r>
            <a:r>
              <a:rPr lang="it-IT" b="1" dirty="0">
                <a:solidFill>
                  <a:schemeClr val="bg1"/>
                </a:solidFill>
              </a:rPr>
              <a:t>Michael Ventris e John Chadwick</a:t>
            </a:r>
            <a:r>
              <a:rPr lang="it-IT" dirty="0">
                <a:solidFill>
                  <a:schemeClr val="bg1"/>
                </a:solidFill>
              </a:rPr>
              <a:t>, tra il 1952 e il 1953.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481A742-B6F9-44B1-9511-2D13EA064C5C}"/>
              </a:ext>
            </a:extLst>
          </p:cNvPr>
          <p:cNvSpPr/>
          <p:nvPr/>
        </p:nvSpPr>
        <p:spPr>
          <a:xfrm>
            <a:off x="4621299" y="5353908"/>
            <a:ext cx="2345871" cy="96338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DECIFRATA</a:t>
            </a:r>
            <a:endParaRPr lang="it-IT" sz="20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D87BBF-6C6E-4C1F-BC27-61D1DBE530C7}"/>
              </a:ext>
            </a:extLst>
          </p:cNvPr>
          <p:cNvSpPr txBox="1"/>
          <p:nvPr/>
        </p:nvSpPr>
        <p:spPr>
          <a:xfrm>
            <a:off x="367393" y="2442296"/>
            <a:ext cx="37719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 grafemi corrispondono a sillabe (segni fonetici) e segni ideografici</a:t>
            </a:r>
          </a:p>
        </p:txBody>
      </p:sp>
    </p:spTree>
    <p:extLst>
      <p:ext uri="{BB962C8B-B14F-4D97-AF65-F5344CB8AC3E}">
        <p14:creationId xmlns:p14="http://schemas.microsoft.com/office/powerpoint/2010/main" val="1716138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49FC1255-00B2-4682-AA45-8CA0884B2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5"/>
          <a:stretch/>
        </p:blipFill>
        <p:spPr>
          <a:xfrm>
            <a:off x="7326086" y="0"/>
            <a:ext cx="4626409" cy="6841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77D8BD-CF2A-46A4-B470-81DF3798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6450244" cy="1400530"/>
          </a:xfrm>
        </p:spPr>
        <p:txBody>
          <a:bodyPr>
            <a:normAutofit/>
          </a:bodyPr>
          <a:lstStyle/>
          <a:p>
            <a:r>
              <a:rPr lang="it-IT" sz="3800" u="sng" dirty="0">
                <a:solidFill>
                  <a:schemeClr val="accent1"/>
                </a:solidFill>
              </a:rPr>
              <a:t>Scrittura sillabica</a:t>
            </a:r>
            <a:br>
              <a:rPr lang="it-IT" sz="4400" u="sng" dirty="0">
                <a:solidFill>
                  <a:schemeClr val="accent1"/>
                </a:solidFill>
              </a:rPr>
            </a:br>
            <a:r>
              <a:rPr lang="it-IT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lineare b</a:t>
            </a:r>
            <a:endParaRPr lang="it-IT" u="sng" dirty="0">
              <a:solidFill>
                <a:schemeClr val="accent1"/>
              </a:solidFill>
            </a:endParaRPr>
          </a:p>
        </p:txBody>
      </p:sp>
      <p:sp>
        <p:nvSpPr>
          <p:cNvPr id="8" name="Callout: freccia in giù 7">
            <a:extLst>
              <a:ext uri="{FF2B5EF4-FFF2-40B4-BE49-F238E27FC236}">
                <a16:creationId xmlns:a16="http://schemas.microsoft.com/office/drawing/2014/main" id="{44E3E133-7C52-4085-8F7C-81257FB35715}"/>
              </a:ext>
            </a:extLst>
          </p:cNvPr>
          <p:cNvSpPr/>
          <p:nvPr/>
        </p:nvSpPr>
        <p:spPr>
          <a:xfrm>
            <a:off x="646112" y="3386239"/>
            <a:ext cx="2635931" cy="1189730"/>
          </a:xfrm>
          <a:prstGeom prst="down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Tavolette scritte da scribi diversi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808ED0B-D7B0-42D9-A076-D6C08B75D3C4}"/>
              </a:ext>
            </a:extLst>
          </p:cNvPr>
          <p:cNvSpPr/>
          <p:nvPr/>
        </p:nvSpPr>
        <p:spPr>
          <a:xfrm>
            <a:off x="646112" y="4575969"/>
            <a:ext cx="2635931" cy="923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burocrazia era piuttosto sviluppata</a:t>
            </a:r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578222E5-AB55-43B0-BF53-85C5B1DC95EB}"/>
              </a:ext>
            </a:extLst>
          </p:cNvPr>
          <p:cNvSpPr/>
          <p:nvPr/>
        </p:nvSpPr>
        <p:spPr>
          <a:xfrm>
            <a:off x="3756368" y="1691103"/>
            <a:ext cx="2635931" cy="118973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TAVOLETTE D’ARGILLA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723A700-EE39-4C6C-A4E8-90E32E52E291}"/>
              </a:ext>
            </a:extLst>
          </p:cNvPr>
          <p:cNvSpPr/>
          <p:nvPr/>
        </p:nvSpPr>
        <p:spPr>
          <a:xfrm>
            <a:off x="3756368" y="2880832"/>
            <a:ext cx="2635931" cy="14692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contabili, registri di magazzini, elenchi di lavoratori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AADA7E24-49BE-47A7-889C-CE427EA3AFCF}"/>
              </a:ext>
            </a:extLst>
          </p:cNvPr>
          <p:cNvSpPr/>
          <p:nvPr/>
        </p:nvSpPr>
        <p:spPr>
          <a:xfrm>
            <a:off x="6225955" y="4350073"/>
            <a:ext cx="4278086" cy="146924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 più recenti, a Pilo) pericoli dal mare e mobilitazione di truppe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6E18D5F0-DAB7-46DF-88F6-583D22680C0B}"/>
              </a:ext>
            </a:extLst>
          </p:cNvPr>
          <p:cNvSpPr/>
          <p:nvPr/>
        </p:nvSpPr>
        <p:spPr>
          <a:xfrm>
            <a:off x="6749143" y="3033232"/>
            <a:ext cx="4278086" cy="1469241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Insufficienti per ricostruire vicende storiche</a:t>
            </a:r>
          </a:p>
        </p:txBody>
      </p:sp>
    </p:spTree>
    <p:extLst>
      <p:ext uri="{BB962C8B-B14F-4D97-AF65-F5344CB8AC3E}">
        <p14:creationId xmlns:p14="http://schemas.microsoft.com/office/powerpoint/2010/main" val="241025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4FEE191-AA61-4BA3-8B00-DA8C8AE0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921932" cy="1400530"/>
          </a:xfrm>
        </p:spPr>
        <p:txBody>
          <a:bodyPr/>
          <a:lstStyle/>
          <a:p>
            <a:r>
              <a:rPr lang="it-IT" dirty="0"/>
              <a:t>Espansione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656256-31F7-4D0D-A738-21B41E51D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307" t="30950" r="35003" b="8074"/>
          <a:stretch/>
        </p:blipFill>
        <p:spPr>
          <a:xfrm>
            <a:off x="5732071" y="629266"/>
            <a:ext cx="6381748" cy="5714998"/>
          </a:xfrm>
          <a:prstGeom prst="rect">
            <a:avLst/>
          </a:prstGeom>
        </p:spPr>
      </p:pic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62E67D4B-BC38-41A4-B0C9-88DA2B78F6F8}"/>
              </a:ext>
            </a:extLst>
          </p:cNvPr>
          <p:cNvSpPr/>
          <p:nvPr/>
        </p:nvSpPr>
        <p:spPr>
          <a:xfrm>
            <a:off x="2449286" y="1404257"/>
            <a:ext cx="3004457" cy="12409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I micenei prendono il posto dei Cretesi</a:t>
            </a:r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8ED80186-34D8-42E2-8D44-717DA6D53086}"/>
              </a:ext>
            </a:extLst>
          </p:cNvPr>
          <p:cNvSpPr/>
          <p:nvPr/>
        </p:nvSpPr>
        <p:spPr>
          <a:xfrm>
            <a:off x="2392135" y="2694784"/>
            <a:ext cx="3004457" cy="79198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Controllo dei commerci marittimi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9A9AD762-8865-494C-85D5-84A023F9FD0D}"/>
              </a:ext>
            </a:extLst>
          </p:cNvPr>
          <p:cNvSpPr/>
          <p:nvPr/>
        </p:nvSpPr>
        <p:spPr>
          <a:xfrm>
            <a:off x="469967" y="3709550"/>
            <a:ext cx="4693331" cy="791981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Si spingono oltre il Mediterraneo Orientale (Tirreno, Adriatico, Ionio)</a:t>
            </a:r>
          </a:p>
        </p:txBody>
      </p:sp>
      <p:sp>
        <p:nvSpPr>
          <p:cNvPr id="10" name="Callout: freccia in su 9">
            <a:extLst>
              <a:ext uri="{FF2B5EF4-FFF2-40B4-BE49-F238E27FC236}">
                <a16:creationId xmlns:a16="http://schemas.microsoft.com/office/drawing/2014/main" id="{F242334B-D4A4-4453-9E65-4D43C8D893C7}"/>
              </a:ext>
            </a:extLst>
          </p:cNvPr>
          <p:cNvSpPr/>
          <p:nvPr/>
        </p:nvSpPr>
        <p:spPr>
          <a:xfrm>
            <a:off x="3011351" y="5577482"/>
            <a:ext cx="3358243" cy="975323"/>
          </a:xfrm>
          <a:prstGeom prst="up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Acquistano materie prime (ambra, avorio, metalli)</a:t>
            </a:r>
          </a:p>
        </p:txBody>
      </p:sp>
      <p:sp>
        <p:nvSpPr>
          <p:cNvPr id="11" name="Freccia a pentagono 10">
            <a:extLst>
              <a:ext uri="{FF2B5EF4-FFF2-40B4-BE49-F238E27FC236}">
                <a16:creationId xmlns:a16="http://schemas.microsoft.com/office/drawing/2014/main" id="{1DEC7EFD-21B7-4F78-96DC-86BE267502C4}"/>
              </a:ext>
            </a:extLst>
          </p:cNvPr>
          <p:cNvSpPr/>
          <p:nvPr/>
        </p:nvSpPr>
        <p:spPr>
          <a:xfrm>
            <a:off x="3011351" y="4724292"/>
            <a:ext cx="3701144" cy="791981"/>
          </a:xfrm>
          <a:prstGeom prst="homePlat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Pregiati prodotti di artigianato (stoffe, vasellame, gioielli</a:t>
            </a:r>
          </a:p>
        </p:txBody>
      </p:sp>
      <p:sp>
        <p:nvSpPr>
          <p:cNvPr id="12" name="Freccia destra rientrata 11">
            <a:extLst>
              <a:ext uri="{FF2B5EF4-FFF2-40B4-BE49-F238E27FC236}">
                <a16:creationId xmlns:a16="http://schemas.microsoft.com/office/drawing/2014/main" id="{05A730CD-327C-4120-95DA-D8BD26814655}"/>
              </a:ext>
            </a:extLst>
          </p:cNvPr>
          <p:cNvSpPr/>
          <p:nvPr/>
        </p:nvSpPr>
        <p:spPr>
          <a:xfrm flipH="1">
            <a:off x="8922945" y="2024744"/>
            <a:ext cx="2074472" cy="1082360"/>
          </a:xfrm>
          <a:prstGeom prst="notched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ANATOLIA argento</a:t>
            </a:r>
          </a:p>
        </p:txBody>
      </p:sp>
      <p:sp>
        <p:nvSpPr>
          <p:cNvPr id="13" name="Freccia destra rientrata 12">
            <a:extLst>
              <a:ext uri="{FF2B5EF4-FFF2-40B4-BE49-F238E27FC236}">
                <a16:creationId xmlns:a16="http://schemas.microsoft.com/office/drawing/2014/main" id="{FA5E37F2-4186-4B88-923D-430D2E70DF8A}"/>
              </a:ext>
            </a:extLst>
          </p:cNvPr>
          <p:cNvSpPr/>
          <p:nvPr/>
        </p:nvSpPr>
        <p:spPr>
          <a:xfrm rot="1059725" flipH="1">
            <a:off x="9410820" y="3656850"/>
            <a:ext cx="2680151" cy="1082360"/>
          </a:xfrm>
          <a:prstGeom prst="notched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AFGHANISTAN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stagno</a:t>
            </a:r>
          </a:p>
        </p:txBody>
      </p:sp>
      <p:sp>
        <p:nvSpPr>
          <p:cNvPr id="14" name="Freccia destra rientrata 13">
            <a:extLst>
              <a:ext uri="{FF2B5EF4-FFF2-40B4-BE49-F238E27FC236}">
                <a16:creationId xmlns:a16="http://schemas.microsoft.com/office/drawing/2014/main" id="{BBA3CA83-EE40-4C7A-A209-5D77016F41C7}"/>
              </a:ext>
            </a:extLst>
          </p:cNvPr>
          <p:cNvSpPr/>
          <p:nvPr/>
        </p:nvSpPr>
        <p:spPr>
          <a:xfrm rot="2126894" flipH="1">
            <a:off x="8566826" y="4782428"/>
            <a:ext cx="2680151" cy="1082360"/>
          </a:xfrm>
          <a:prstGeom prst="notched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EGITTO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</a:t>
            </a:r>
          </a:p>
        </p:txBody>
      </p:sp>
      <p:sp>
        <p:nvSpPr>
          <p:cNvPr id="15" name="Freccia destra rientrata 14">
            <a:extLst>
              <a:ext uri="{FF2B5EF4-FFF2-40B4-BE49-F238E27FC236}">
                <a16:creationId xmlns:a16="http://schemas.microsoft.com/office/drawing/2014/main" id="{451453FE-0416-4842-B705-3C11EA8532A3}"/>
              </a:ext>
            </a:extLst>
          </p:cNvPr>
          <p:cNvSpPr/>
          <p:nvPr/>
        </p:nvSpPr>
        <p:spPr>
          <a:xfrm rot="2568017">
            <a:off x="5036472" y="910893"/>
            <a:ext cx="3115419" cy="1082360"/>
          </a:xfrm>
          <a:prstGeom prst="notched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BALTICO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ambra</a:t>
            </a:r>
          </a:p>
        </p:txBody>
      </p:sp>
      <p:sp>
        <p:nvSpPr>
          <p:cNvPr id="16" name="Callout: freccia in su 15">
            <a:extLst>
              <a:ext uri="{FF2B5EF4-FFF2-40B4-BE49-F238E27FC236}">
                <a16:creationId xmlns:a16="http://schemas.microsoft.com/office/drawing/2014/main" id="{1A7EAFF4-8F53-4F27-B6FB-19E217D68F7C}"/>
              </a:ext>
            </a:extLst>
          </p:cNvPr>
          <p:cNvSpPr/>
          <p:nvPr/>
        </p:nvSpPr>
        <p:spPr>
          <a:xfrm>
            <a:off x="278687" y="5577482"/>
            <a:ext cx="1931294" cy="975323"/>
          </a:xfrm>
          <a:prstGeom prst="upArrow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Ceramica micenea</a:t>
            </a:r>
          </a:p>
        </p:txBody>
      </p:sp>
      <p:sp>
        <p:nvSpPr>
          <p:cNvPr id="17" name="Rettangolo con due angoli in diagonale ritagliati 16">
            <a:extLst>
              <a:ext uri="{FF2B5EF4-FFF2-40B4-BE49-F238E27FC236}">
                <a16:creationId xmlns:a16="http://schemas.microsoft.com/office/drawing/2014/main" id="{A5E8CF7C-2C63-4AC0-9FDE-5285CEF34B0B}"/>
              </a:ext>
            </a:extLst>
          </p:cNvPr>
          <p:cNvSpPr/>
          <p:nvPr/>
        </p:nvSpPr>
        <p:spPr>
          <a:xfrm>
            <a:off x="78180" y="4898571"/>
            <a:ext cx="2477981" cy="617702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Spagna, Sardegna, isole Eolie</a:t>
            </a:r>
          </a:p>
        </p:txBody>
      </p:sp>
    </p:spTree>
    <p:extLst>
      <p:ext uri="{BB962C8B-B14F-4D97-AF65-F5344CB8AC3E}">
        <p14:creationId xmlns:p14="http://schemas.microsoft.com/office/powerpoint/2010/main" val="82798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1F105-E3B2-4D34-AF4E-8A078614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D350597-7298-46DA-BF9F-45B79E11A3D7}"/>
              </a:ext>
            </a:extLst>
          </p:cNvPr>
          <p:cNvSpPr/>
          <p:nvPr/>
        </p:nvSpPr>
        <p:spPr>
          <a:xfrm>
            <a:off x="363230" y="1853290"/>
            <a:ext cx="3216728" cy="8164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Agricoltura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AB6E973-4679-479E-BCF7-51D0AFB64AD9}"/>
              </a:ext>
            </a:extLst>
          </p:cNvPr>
          <p:cNvSpPr/>
          <p:nvPr/>
        </p:nvSpPr>
        <p:spPr>
          <a:xfrm>
            <a:off x="363230" y="3011229"/>
            <a:ext cx="3216728" cy="8164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Allevamento ovini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659DA91-C2FD-45EC-BDF9-DC4CA9642A95}"/>
              </a:ext>
            </a:extLst>
          </p:cNvPr>
          <p:cNvSpPr/>
          <p:nvPr/>
        </p:nvSpPr>
        <p:spPr>
          <a:xfrm>
            <a:off x="363230" y="4239450"/>
            <a:ext cx="3216728" cy="8164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Lavorazione dei metalli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2588D0-595A-4D56-9AB8-10AB7112DE5E}"/>
              </a:ext>
            </a:extLst>
          </p:cNvPr>
          <p:cNvSpPr txBox="1"/>
          <p:nvPr/>
        </p:nvSpPr>
        <p:spPr>
          <a:xfrm>
            <a:off x="3596287" y="1876431"/>
            <a:ext cx="333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Orzo, grano, vino, alberi da frutto, </a:t>
            </a:r>
            <a:r>
              <a:rPr lang="it-IT" b="1" i="1" dirty="0"/>
              <a:t>lino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2F5725D-7649-4650-9AEE-DA856B0B6700}"/>
              </a:ext>
            </a:extLst>
          </p:cNvPr>
          <p:cNvSpPr txBox="1"/>
          <p:nvPr/>
        </p:nvSpPr>
        <p:spPr>
          <a:xfrm>
            <a:off x="3596287" y="3096277"/>
            <a:ext cx="333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Produzione </a:t>
            </a:r>
            <a:r>
              <a:rPr lang="it-IT" b="1" dirty="0"/>
              <a:t>casearia</a:t>
            </a:r>
          </a:p>
          <a:p>
            <a:r>
              <a:rPr lang="it-IT" dirty="0"/>
              <a:t>Tessuti di </a:t>
            </a:r>
            <a:r>
              <a:rPr lang="it-IT" b="1" dirty="0"/>
              <a:t>lana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3C5D66D-DB3F-4D5F-AED1-A27E98E25824}"/>
              </a:ext>
            </a:extLst>
          </p:cNvPr>
          <p:cNvSpPr txBox="1"/>
          <p:nvPr/>
        </p:nvSpPr>
        <p:spPr>
          <a:xfrm>
            <a:off x="3579958" y="4316123"/>
            <a:ext cx="27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Alto artigianato per l’</a:t>
            </a:r>
            <a:r>
              <a:rPr lang="it-IT" b="1" dirty="0"/>
              <a:t>oreficeria</a:t>
            </a:r>
          </a:p>
          <a:p>
            <a:r>
              <a:rPr lang="it-IT" dirty="0"/>
              <a:t>Elmi, corazze, spade in </a:t>
            </a:r>
            <a:r>
              <a:rPr lang="it-IT" b="1" dirty="0"/>
              <a:t>bronzo</a:t>
            </a:r>
          </a:p>
        </p:txBody>
      </p:sp>
      <p:pic>
        <p:nvPicPr>
          <p:cNvPr id="5" name="Immagine 4" descr="Immagine che contiene serbatoio, barattolo, sfondo, sedendo&#10;&#10;Descrizione generata automaticamente">
            <a:extLst>
              <a:ext uri="{FF2B5EF4-FFF2-40B4-BE49-F238E27FC236}">
                <a16:creationId xmlns:a16="http://schemas.microsoft.com/office/drawing/2014/main" id="{050E9EFF-08E5-4B3B-ABA6-F58BF448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6" y="1467259"/>
            <a:ext cx="5231913" cy="523191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2E22E2-B973-4558-96C8-76347B7B99DF}"/>
              </a:ext>
            </a:extLst>
          </p:cNvPr>
          <p:cNvSpPr txBox="1"/>
          <p:nvPr/>
        </p:nvSpPr>
        <p:spPr>
          <a:xfrm rot="5400000">
            <a:off x="10180042" y="334278"/>
            <a:ext cx="119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extra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llout: linea 13">
            <a:extLst>
              <a:ext uri="{FF2B5EF4-FFF2-40B4-BE49-F238E27FC236}">
                <a16:creationId xmlns:a16="http://schemas.microsoft.com/office/drawing/2014/main" id="{5EA53FF6-B0CD-411D-A616-D276A8E69644}"/>
              </a:ext>
            </a:extLst>
          </p:cNvPr>
          <p:cNvSpPr/>
          <p:nvPr/>
        </p:nvSpPr>
        <p:spPr>
          <a:xfrm flipH="1">
            <a:off x="6653892" y="5432380"/>
            <a:ext cx="1943100" cy="780384"/>
          </a:xfrm>
          <a:prstGeom prst="borderCallout1">
            <a:avLst>
              <a:gd name="adj1" fmla="val -1974"/>
              <a:gd name="adj2" fmla="val 80425"/>
              <a:gd name="adj3" fmla="val -126511"/>
              <a:gd name="adj4" fmla="val 1622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Europa occidentale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5C5838C6-BA31-4D58-BB66-C568A76CC446}"/>
              </a:ext>
            </a:extLst>
          </p:cNvPr>
          <p:cNvSpPr/>
          <p:nvPr/>
        </p:nvSpPr>
        <p:spPr>
          <a:xfrm flipH="1">
            <a:off x="8319406" y="4083216"/>
            <a:ext cx="1943100" cy="780384"/>
          </a:xfrm>
          <a:prstGeom prst="borderCallout1">
            <a:avLst>
              <a:gd name="adj1" fmla="val 46150"/>
              <a:gd name="adj2" fmla="val -247"/>
              <a:gd name="adj3" fmla="val 151775"/>
              <a:gd name="adj4" fmla="val -4595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Grecia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llout: linea 15">
            <a:extLst>
              <a:ext uri="{FF2B5EF4-FFF2-40B4-BE49-F238E27FC236}">
                <a16:creationId xmlns:a16="http://schemas.microsoft.com/office/drawing/2014/main" id="{9D19AC40-EA87-4BB1-AB42-3E680959EF8F}"/>
              </a:ext>
            </a:extLst>
          </p:cNvPr>
          <p:cNvSpPr/>
          <p:nvPr/>
        </p:nvSpPr>
        <p:spPr>
          <a:xfrm flipH="1">
            <a:off x="9542770" y="5354220"/>
            <a:ext cx="1943100" cy="780384"/>
          </a:xfrm>
          <a:prstGeom prst="borderCallout1">
            <a:avLst>
              <a:gd name="adj1" fmla="val 52428"/>
              <a:gd name="adj2" fmla="val 98072"/>
              <a:gd name="adj3" fmla="val 51341"/>
              <a:gd name="adj4" fmla="val 14564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Mediterraneo Orientale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FDB344E-5E09-4D94-8122-EEC78E5AECCE}"/>
              </a:ext>
            </a:extLst>
          </p:cNvPr>
          <p:cNvSpPr/>
          <p:nvPr/>
        </p:nvSpPr>
        <p:spPr>
          <a:xfrm>
            <a:off x="7850461" y="1214498"/>
            <a:ext cx="3216728" cy="8164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Scambi commerciali</a:t>
            </a:r>
          </a:p>
        </p:txBody>
      </p:sp>
    </p:spTree>
    <p:extLst>
      <p:ext uri="{BB962C8B-B14F-4D97-AF65-F5344CB8AC3E}">
        <p14:creationId xmlns:p14="http://schemas.microsoft.com/office/powerpoint/2010/main" val="2565087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4" grpId="0" animBg="1"/>
      <p:bldP spid="15" grpId="0" animBg="1"/>
      <p:bldP spid="1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sterni, edificio, largo, facciata&#10;&#10;Descrizione generata automaticamente">
            <a:extLst>
              <a:ext uri="{FF2B5EF4-FFF2-40B4-BE49-F238E27FC236}">
                <a16:creationId xmlns:a16="http://schemas.microsoft.com/office/drawing/2014/main" id="{A06B6A54-4ADD-4C0C-966C-083554471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9963" y="4004882"/>
            <a:ext cx="2891225" cy="233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9DD76C7-71D2-4E3B-B6E6-6B50C293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Espansione commerciale e militare</a:t>
            </a:r>
          </a:p>
        </p:txBody>
      </p:sp>
      <p:sp>
        <p:nvSpPr>
          <p:cNvPr id="3" name="Freccia a pentagono 2">
            <a:extLst>
              <a:ext uri="{FF2B5EF4-FFF2-40B4-BE49-F238E27FC236}">
                <a16:creationId xmlns:a16="http://schemas.microsoft.com/office/drawing/2014/main" id="{4F13A43C-FF55-469E-A019-399F3A3F550C}"/>
              </a:ext>
            </a:extLst>
          </p:cNvPr>
          <p:cNvSpPr/>
          <p:nvPr/>
        </p:nvSpPr>
        <p:spPr>
          <a:xfrm>
            <a:off x="179614" y="1518557"/>
            <a:ext cx="3510643" cy="14005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Le fonti parlano del popolo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AHHIYAWA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EEFFA9-5576-4F5C-83A6-727BB402CE31}"/>
              </a:ext>
            </a:extLst>
          </p:cNvPr>
          <p:cNvSpPr txBox="1"/>
          <p:nvPr/>
        </p:nvSpPr>
        <p:spPr>
          <a:xfrm>
            <a:off x="3690257" y="1618657"/>
            <a:ext cx="2808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1300 a.C. commercio e azioni di pirateria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1676489-D4A5-4E1A-A8EC-F1C523AE2152}"/>
              </a:ext>
            </a:extLst>
          </p:cNvPr>
          <p:cNvSpPr/>
          <p:nvPr/>
        </p:nvSpPr>
        <p:spPr>
          <a:xfrm>
            <a:off x="762734" y="3057832"/>
            <a:ext cx="5190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Achei/Micenei</a:t>
            </a:r>
          </a:p>
        </p:txBody>
      </p:sp>
      <p:sp>
        <p:nvSpPr>
          <p:cNvPr id="7" name="Esplosione: 8 punte 6">
            <a:extLst>
              <a:ext uri="{FF2B5EF4-FFF2-40B4-BE49-F238E27FC236}">
                <a16:creationId xmlns:a16="http://schemas.microsoft.com/office/drawing/2014/main" id="{198939F3-BA42-4155-B572-17B1FE9DAB26}"/>
              </a:ext>
            </a:extLst>
          </p:cNvPr>
          <p:cNvSpPr/>
          <p:nvPr/>
        </p:nvSpPr>
        <p:spPr>
          <a:xfrm>
            <a:off x="4975391" y="5078290"/>
            <a:ext cx="3953278" cy="1713823"/>
          </a:xfrm>
          <a:prstGeom prst="irregularSeal1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di Troia</a:t>
            </a:r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38EBF1B3-13CF-4F93-BA1E-A8D24D23D7A6}"/>
              </a:ext>
            </a:extLst>
          </p:cNvPr>
          <p:cNvSpPr/>
          <p:nvPr/>
        </p:nvSpPr>
        <p:spPr>
          <a:xfrm>
            <a:off x="9293399" y="2818986"/>
            <a:ext cx="2645229" cy="1436528"/>
          </a:xfrm>
          <a:prstGeom prst="borderCallout1">
            <a:avLst>
              <a:gd name="adj1" fmla="val 53649"/>
              <a:gd name="adj2" fmla="val -308"/>
              <a:gd name="adj3" fmla="val -13326"/>
              <a:gd name="adj4" fmla="val -130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</a:t>
            </a:r>
            <a:r>
              <a:rPr lang="it-IT" sz="2000" dirty="0">
                <a:solidFill>
                  <a:schemeClr val="bg1"/>
                </a:solidFill>
              </a:rPr>
              <a:t> di: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Creta,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Rodi,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isole dell’Egeo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ABEC1C09-F9CB-496E-B3A3-8E689FA09848}"/>
              </a:ext>
            </a:extLst>
          </p:cNvPr>
          <p:cNvSpPr/>
          <p:nvPr/>
        </p:nvSpPr>
        <p:spPr>
          <a:xfrm flipH="1">
            <a:off x="6890656" y="2902418"/>
            <a:ext cx="1979048" cy="1240072"/>
          </a:xfrm>
          <a:prstGeom prst="borderCallout1">
            <a:avLst>
              <a:gd name="adj1" fmla="val 49975"/>
              <a:gd name="adj2" fmla="val -1499"/>
              <a:gd name="adj3" fmla="val -23099"/>
              <a:gd name="adj4" fmla="val -159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Allarga i 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traffici commerciali</a:t>
            </a: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DD6C3A40-4BED-4B58-BDFB-F229ADB36C2C}"/>
              </a:ext>
            </a:extLst>
          </p:cNvPr>
          <p:cNvSpPr/>
          <p:nvPr/>
        </p:nvSpPr>
        <p:spPr>
          <a:xfrm>
            <a:off x="9416372" y="4839851"/>
            <a:ext cx="2645229" cy="888978"/>
          </a:xfrm>
          <a:prstGeom prst="borderCallout1">
            <a:avLst>
              <a:gd name="adj1" fmla="val 382"/>
              <a:gd name="adj2" fmla="val 50926"/>
              <a:gd name="adj3" fmla="val -57384"/>
              <a:gd name="adj4" fmla="val 443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</a:t>
            </a:r>
            <a:r>
              <a:rPr lang="it-IT" sz="2000" dirty="0">
                <a:solidFill>
                  <a:schemeClr val="bg1"/>
                </a:solidFill>
              </a:rPr>
              <a:t> città-stato in Asia Minore</a:t>
            </a: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CA331B84-5B1D-4D84-A4E0-B447C33DB277}"/>
              </a:ext>
            </a:extLst>
          </p:cNvPr>
          <p:cNvSpPr/>
          <p:nvPr/>
        </p:nvSpPr>
        <p:spPr>
          <a:xfrm>
            <a:off x="6734403" y="1590765"/>
            <a:ext cx="3736598" cy="1004042"/>
          </a:xfrm>
          <a:prstGeom prst="flowChartAlternateProcess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di espansione</a:t>
            </a:r>
          </a:p>
        </p:txBody>
      </p:sp>
      <p:sp>
        <p:nvSpPr>
          <p:cNvPr id="13" name="Rettangolo con angoli arrotondati 12">
            <a:hlinkClick r:id="rId4" tooltip="DOCUMENTARIO - La città di Troia (H. Schliemann) durata 1h"/>
            <a:extLst>
              <a:ext uri="{FF2B5EF4-FFF2-40B4-BE49-F238E27FC236}">
                <a16:creationId xmlns:a16="http://schemas.microsoft.com/office/drawing/2014/main" id="{8D4CD9A1-DE59-4A5E-9915-67530E7479A0}"/>
              </a:ext>
            </a:extLst>
          </p:cNvPr>
          <p:cNvSpPr/>
          <p:nvPr/>
        </p:nvSpPr>
        <p:spPr>
          <a:xfrm>
            <a:off x="10201542" y="191306"/>
            <a:ext cx="1228458" cy="830436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830E7A71-0051-48C6-8CF1-69206AA7C376}"/>
              </a:ext>
            </a:extLst>
          </p:cNvPr>
          <p:cNvSpPr/>
          <p:nvPr/>
        </p:nvSpPr>
        <p:spPr>
          <a:xfrm>
            <a:off x="5246289" y="4251388"/>
            <a:ext cx="3636603" cy="1136446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Controllo dei commerci sul Mar Nero</a:t>
            </a:r>
          </a:p>
        </p:txBody>
      </p:sp>
    </p:spTree>
    <p:extLst>
      <p:ext uri="{BB962C8B-B14F-4D97-AF65-F5344CB8AC3E}">
        <p14:creationId xmlns:p14="http://schemas.microsoft.com/office/powerpoint/2010/main" val="1991176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ccia circolare a destra 21">
            <a:extLst>
              <a:ext uri="{FF2B5EF4-FFF2-40B4-BE49-F238E27FC236}">
                <a16:creationId xmlns:a16="http://schemas.microsoft.com/office/drawing/2014/main" id="{AB3A42C4-2453-4153-AEDC-E487EB36997D}"/>
              </a:ext>
            </a:extLst>
          </p:cNvPr>
          <p:cNvSpPr/>
          <p:nvPr/>
        </p:nvSpPr>
        <p:spPr>
          <a:xfrm>
            <a:off x="6177637" y="4806367"/>
            <a:ext cx="1210279" cy="1721809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llout: linea 20">
            <a:extLst>
              <a:ext uri="{FF2B5EF4-FFF2-40B4-BE49-F238E27FC236}">
                <a16:creationId xmlns:a16="http://schemas.microsoft.com/office/drawing/2014/main" id="{7B031950-8C1B-41C9-ACC3-5B9633D53F72}"/>
              </a:ext>
            </a:extLst>
          </p:cNvPr>
          <p:cNvSpPr/>
          <p:nvPr/>
        </p:nvSpPr>
        <p:spPr>
          <a:xfrm flipH="1">
            <a:off x="5012869" y="4555671"/>
            <a:ext cx="3185589" cy="646331"/>
          </a:xfrm>
          <a:prstGeom prst="borderCallout1">
            <a:avLst>
              <a:gd name="adj1" fmla="val 459"/>
              <a:gd name="adj2" fmla="val 50367"/>
              <a:gd name="adj3" fmla="val -86174"/>
              <a:gd name="adj4" fmla="val 4972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1873 resti dell’</a:t>
            </a:r>
            <a:r>
              <a:rPr lang="it-IT" sz="2000" b="1" dirty="0">
                <a:solidFill>
                  <a:schemeClr val="bg1"/>
                </a:solidFill>
              </a:rPr>
              <a:t>antica Troia ?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llout: linea 19">
            <a:extLst>
              <a:ext uri="{FF2B5EF4-FFF2-40B4-BE49-F238E27FC236}">
                <a16:creationId xmlns:a16="http://schemas.microsoft.com/office/drawing/2014/main" id="{276198F3-D0D1-4CD2-97DC-DCCA5792594B}"/>
              </a:ext>
            </a:extLst>
          </p:cNvPr>
          <p:cNvSpPr/>
          <p:nvPr/>
        </p:nvSpPr>
        <p:spPr>
          <a:xfrm flipH="1">
            <a:off x="5176153" y="3184636"/>
            <a:ext cx="3022307" cy="923330"/>
          </a:xfrm>
          <a:prstGeom prst="borderCallout1">
            <a:avLst>
              <a:gd name="adj1" fmla="val 459"/>
              <a:gd name="adj2" fmla="val 50367"/>
              <a:gd name="adj3" fmla="val -63184"/>
              <a:gd name="adj4" fmla="val 5077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1871 scavi a </a:t>
            </a:r>
            <a:r>
              <a:rPr lang="it-IT" sz="2000" b="1" dirty="0" err="1">
                <a:solidFill>
                  <a:schemeClr val="bg1"/>
                </a:solidFill>
              </a:rPr>
              <a:t>Hissarlik</a:t>
            </a:r>
            <a:r>
              <a:rPr lang="it-IT" sz="2000" dirty="0">
                <a:solidFill>
                  <a:schemeClr val="bg1"/>
                </a:solidFill>
              </a:rPr>
              <a:t> sui Dardanelli (Turchia)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0B4D7-5853-4BD4-A953-AB61CB79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83424" cy="1400530"/>
          </a:xfrm>
        </p:spPr>
        <p:txBody>
          <a:bodyPr/>
          <a:lstStyle/>
          <a:p>
            <a:r>
              <a:rPr lang="it-IT" dirty="0"/>
              <a:t>Il mito della guerra di Troia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F3B419A9-C6F0-4448-8E98-827ACF1A7F04}"/>
              </a:ext>
            </a:extLst>
          </p:cNvPr>
          <p:cNvSpPr/>
          <p:nvPr/>
        </p:nvSpPr>
        <p:spPr>
          <a:xfrm flipH="1">
            <a:off x="5237542" y="328563"/>
            <a:ext cx="3022307" cy="523220"/>
          </a:xfrm>
          <a:prstGeom prst="borderCallout1">
            <a:avLst>
              <a:gd name="adj1" fmla="val 49975"/>
              <a:gd name="adj2" fmla="val -1499"/>
              <a:gd name="adj3" fmla="val 112412"/>
              <a:gd name="adj4" fmla="val -232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Commerciante tedesco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803F3C7-5228-4962-B237-EF3D47F6E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848" y="922470"/>
            <a:ext cx="3286039" cy="4173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0161D3-63F2-443A-9D5B-4231C733AC71}"/>
              </a:ext>
            </a:extLst>
          </p:cNvPr>
          <p:cNvSpPr txBox="1"/>
          <p:nvPr/>
        </p:nvSpPr>
        <p:spPr>
          <a:xfrm>
            <a:off x="8899071" y="4555671"/>
            <a:ext cx="282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Heinrich Schliemann (1822-1890)</a:t>
            </a:r>
          </a:p>
        </p:txBody>
      </p:sp>
      <p:sp>
        <p:nvSpPr>
          <p:cNvPr id="17" name="Callout: linea 16">
            <a:extLst>
              <a:ext uri="{FF2B5EF4-FFF2-40B4-BE49-F238E27FC236}">
                <a16:creationId xmlns:a16="http://schemas.microsoft.com/office/drawing/2014/main" id="{4D1209A6-198A-4780-8C2B-739AD68A898C}"/>
              </a:ext>
            </a:extLst>
          </p:cNvPr>
          <p:cNvSpPr/>
          <p:nvPr/>
        </p:nvSpPr>
        <p:spPr>
          <a:xfrm flipH="1">
            <a:off x="5237542" y="1095266"/>
            <a:ext cx="3022307" cy="523220"/>
          </a:xfrm>
          <a:prstGeom prst="borderCallout1">
            <a:avLst>
              <a:gd name="adj1" fmla="val 49975"/>
              <a:gd name="adj2" fmla="val -1499"/>
              <a:gd name="adj3" fmla="val 49996"/>
              <a:gd name="adj4" fmla="val -156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Archeologo dilettante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llout: linea 18">
            <a:extLst>
              <a:ext uri="{FF2B5EF4-FFF2-40B4-BE49-F238E27FC236}">
                <a16:creationId xmlns:a16="http://schemas.microsoft.com/office/drawing/2014/main" id="{E58F9174-D7F8-4547-BE72-D1F04609D8B6}"/>
              </a:ext>
            </a:extLst>
          </p:cNvPr>
          <p:cNvSpPr/>
          <p:nvPr/>
        </p:nvSpPr>
        <p:spPr>
          <a:xfrm flipH="1">
            <a:off x="5237539" y="1826705"/>
            <a:ext cx="3022307" cy="923330"/>
          </a:xfrm>
          <a:prstGeom prst="borderCallout1">
            <a:avLst>
              <a:gd name="adj1" fmla="val 49975"/>
              <a:gd name="adj2" fmla="val -1499"/>
              <a:gd name="adj3" fmla="val 49996"/>
              <a:gd name="adj4" fmla="val -156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è convinto che l’Iliade racconti un evento reale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CD652D62-120E-4B3D-9747-5CFAB8DB4782}"/>
              </a:ext>
            </a:extLst>
          </p:cNvPr>
          <p:cNvSpPr/>
          <p:nvPr/>
        </p:nvSpPr>
        <p:spPr>
          <a:xfrm>
            <a:off x="7387917" y="5568629"/>
            <a:ext cx="3895126" cy="92333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stratificazioni</a:t>
            </a:r>
            <a:endParaRPr lang="it-IT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Freccia destra rientrata 2">
            <a:extLst>
              <a:ext uri="{FF2B5EF4-FFF2-40B4-BE49-F238E27FC236}">
                <a16:creationId xmlns:a16="http://schemas.microsoft.com/office/drawing/2014/main" id="{A14E2328-8410-4308-9B60-9C297CAB49F0}"/>
              </a:ext>
            </a:extLst>
          </p:cNvPr>
          <p:cNvSpPr/>
          <p:nvPr/>
        </p:nvSpPr>
        <p:spPr>
          <a:xfrm rot="1545001">
            <a:off x="1226671" y="2227176"/>
            <a:ext cx="4183425" cy="1914919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Opere di geografi greci (Strabone 63 a.C. e Pausania (II sec d.C.</a:t>
            </a:r>
          </a:p>
        </p:txBody>
      </p:sp>
      <p:sp>
        <p:nvSpPr>
          <p:cNvPr id="16" name="Callout: linea 15">
            <a:extLst>
              <a:ext uri="{FF2B5EF4-FFF2-40B4-BE49-F238E27FC236}">
                <a16:creationId xmlns:a16="http://schemas.microsoft.com/office/drawing/2014/main" id="{D3E38F55-EEA0-42B4-9565-B7949FC001E6}"/>
              </a:ext>
            </a:extLst>
          </p:cNvPr>
          <p:cNvSpPr/>
          <p:nvPr/>
        </p:nvSpPr>
        <p:spPr>
          <a:xfrm flipH="1">
            <a:off x="1592585" y="4555670"/>
            <a:ext cx="3185589" cy="646331"/>
          </a:xfrm>
          <a:prstGeom prst="borderCallout1">
            <a:avLst>
              <a:gd name="adj1" fmla="val 459"/>
              <a:gd name="adj2" fmla="val 50367"/>
              <a:gd name="adj3" fmla="val 2248"/>
              <a:gd name="adj4" fmla="val 2921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1876 Micene - tomba di Agamennone?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llout: linea 17">
            <a:extLst>
              <a:ext uri="{FF2B5EF4-FFF2-40B4-BE49-F238E27FC236}">
                <a16:creationId xmlns:a16="http://schemas.microsoft.com/office/drawing/2014/main" id="{9F45A4D9-BBC3-4311-9A6A-D9F366B52C4D}"/>
              </a:ext>
            </a:extLst>
          </p:cNvPr>
          <p:cNvSpPr/>
          <p:nvPr/>
        </p:nvSpPr>
        <p:spPr>
          <a:xfrm flipH="1">
            <a:off x="1631755" y="5366900"/>
            <a:ext cx="3185589" cy="646331"/>
          </a:xfrm>
          <a:prstGeom prst="borderCallout1">
            <a:avLst>
              <a:gd name="adj1" fmla="val 459"/>
              <a:gd name="adj2" fmla="val 50367"/>
              <a:gd name="adj3" fmla="val 2248"/>
              <a:gd name="adj4" fmla="val 2921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1884 </a:t>
            </a:r>
            <a:r>
              <a:rPr lang="it-IT" sz="2000" dirty="0" err="1">
                <a:solidFill>
                  <a:schemeClr val="bg1"/>
                </a:solidFill>
              </a:rPr>
              <a:t>Tirinto</a:t>
            </a:r>
            <a:r>
              <a:rPr lang="it-IT" sz="2000" dirty="0">
                <a:solidFill>
                  <a:schemeClr val="bg1"/>
                </a:solidFill>
              </a:rPr>
              <a:t> – palazzo di Diomede?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718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3" grpId="0" animBg="1"/>
      <p:bldP spid="9" grpId="0"/>
      <p:bldP spid="17" grpId="0" animBg="1"/>
      <p:bldP spid="19" grpId="0" animBg="1"/>
      <p:bldP spid="10" grpId="0" animBg="1"/>
      <p:bldP spid="3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30796B0-68AD-4A43-AE6D-BDF921554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125" t="32560" r="3000" b="29389"/>
          <a:stretch/>
        </p:blipFill>
        <p:spPr>
          <a:xfrm>
            <a:off x="251591" y="1161822"/>
            <a:ext cx="11688817" cy="32528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EEF37E8-5F29-4589-A0ED-1E11B356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78" y="5839959"/>
            <a:ext cx="8825657" cy="56673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Linea del tempo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E324ABF-3B80-4B3E-9755-E748B0472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55671" y="4614781"/>
            <a:ext cx="4695164" cy="941387"/>
          </a:xfrm>
        </p:spPr>
        <p:txBody>
          <a:bodyPr>
            <a:noAutofit/>
          </a:bodyPr>
          <a:lstStyle/>
          <a:p>
            <a:pPr algn="r"/>
            <a:r>
              <a:rPr lang="it-IT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Civiltà Micenea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A02F620-2C9B-41AE-AC6F-FAE497743789}"/>
              </a:ext>
            </a:extLst>
          </p:cNvPr>
          <p:cNvSpPr/>
          <p:nvPr/>
        </p:nvSpPr>
        <p:spPr>
          <a:xfrm>
            <a:off x="5910943" y="1142255"/>
            <a:ext cx="1779814" cy="3292000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949A75D5-3D2B-4638-96BE-ADCEBD7E902B}"/>
              </a:ext>
            </a:extLst>
          </p:cNvPr>
          <p:cNvSpPr/>
          <p:nvPr/>
        </p:nvSpPr>
        <p:spPr>
          <a:xfrm flipV="1">
            <a:off x="10522226" y="617173"/>
            <a:ext cx="583095" cy="3445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49FF577-C7E5-478C-B70D-0AC5D07D2DF8}"/>
              </a:ext>
            </a:extLst>
          </p:cNvPr>
          <p:cNvSpPr/>
          <p:nvPr/>
        </p:nvSpPr>
        <p:spPr>
          <a:xfrm>
            <a:off x="10405241" y="-1"/>
            <a:ext cx="709449" cy="1227047"/>
          </a:xfrm>
          <a:prstGeom prst="rect">
            <a:avLst/>
          </a:prstGeom>
          <a:solidFill>
            <a:srgbClr val="C00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8AF9642-D153-4E35-8696-6906492529BC}"/>
              </a:ext>
            </a:extLst>
          </p:cNvPr>
          <p:cNvSpPr/>
          <p:nvPr/>
        </p:nvSpPr>
        <p:spPr>
          <a:xfrm>
            <a:off x="5139978" y="253843"/>
            <a:ext cx="3321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1500- 1200 a.C</a:t>
            </a:r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3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292 0.00555 L -0.31497 0.009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8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EEBC1-5289-4CEE-806C-680BF771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merito di Schliemann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BDD755C-9BCB-42C6-8981-9AB9BBAA1F96}"/>
              </a:ext>
            </a:extLst>
          </p:cNvPr>
          <p:cNvSpPr/>
          <p:nvPr/>
        </p:nvSpPr>
        <p:spPr>
          <a:xfrm>
            <a:off x="480418" y="3196047"/>
            <a:ext cx="3192425" cy="6735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trasfigurazioni in senso poetico-mitico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51A188B0-B379-4C63-9989-85E1590BE05A}"/>
              </a:ext>
            </a:extLst>
          </p:cNvPr>
          <p:cNvSpPr/>
          <p:nvPr/>
        </p:nvSpPr>
        <p:spPr>
          <a:xfrm>
            <a:off x="646111" y="1910445"/>
            <a:ext cx="3158446" cy="1200329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POEMI OMERICI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sono precisi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4E5EF8C-078A-4659-A85B-70602A2640C6}"/>
              </a:ext>
            </a:extLst>
          </p:cNvPr>
          <p:cNvSpPr/>
          <p:nvPr/>
        </p:nvSpPr>
        <p:spPr>
          <a:xfrm>
            <a:off x="480417" y="4116774"/>
            <a:ext cx="3192425" cy="6735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 per iscritto solo verso il VI secolo</a:t>
            </a: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0BC415A5-09C6-4457-BA37-696C3D6DE602}"/>
              </a:ext>
            </a:extLst>
          </p:cNvPr>
          <p:cNvSpPr/>
          <p:nvPr/>
        </p:nvSpPr>
        <p:spPr>
          <a:xfrm>
            <a:off x="7558540" y="1995718"/>
            <a:ext cx="3158446" cy="1200329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scavi di Schliemann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BD94F3C-DB6D-42D5-99D4-1AD0AEC39C91}"/>
              </a:ext>
            </a:extLst>
          </p:cNvPr>
          <p:cNvSpPr/>
          <p:nvPr/>
        </p:nvSpPr>
        <p:spPr>
          <a:xfrm>
            <a:off x="9388929" y="3242520"/>
            <a:ext cx="2567942" cy="12003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trovano la vera città di Troia o la tomba di Agamennone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F3D5A03-D1B5-4B68-A953-74DEAADAC36A}"/>
              </a:ext>
            </a:extLst>
          </p:cNvPr>
          <p:cNvSpPr/>
          <p:nvPr/>
        </p:nvSpPr>
        <p:spPr>
          <a:xfrm>
            <a:off x="7558540" y="4746520"/>
            <a:ext cx="2567942" cy="12003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Aprono gli studi decisivi per la conoscenza della cultura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micena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A9A992D-5FCF-427A-ABC8-A8B9723BA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814" y="1853248"/>
            <a:ext cx="3286039" cy="4173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214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CFA9A-0079-4EA7-8F0D-8A6B1896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fine dei Micenei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CC9529EB-6A0E-4E6F-8EBC-848ECF46AD58}"/>
              </a:ext>
            </a:extLst>
          </p:cNvPr>
          <p:cNvSpPr/>
          <p:nvPr/>
        </p:nvSpPr>
        <p:spPr>
          <a:xfrm>
            <a:off x="6503930" y="1844659"/>
            <a:ext cx="5445743" cy="1554917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DORI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Pop. indoeuropea Europa centrale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15B77EC-8FE9-4AE8-B4C8-360743E5E11E}"/>
              </a:ext>
            </a:extLst>
          </p:cNvPr>
          <p:cNvSpPr/>
          <p:nvPr/>
        </p:nvSpPr>
        <p:spPr>
          <a:xfrm rot="1577303">
            <a:off x="3597436" y="1959156"/>
            <a:ext cx="3801080" cy="1371601"/>
          </a:xfrm>
          <a:prstGeom prst="rightArrow">
            <a:avLst/>
          </a:prstGeom>
          <a:solidFill>
            <a:schemeClr val="accent3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</a:rPr>
              <a:t>Incursione dei popoli del mare</a:t>
            </a:r>
          </a:p>
        </p:txBody>
      </p:sp>
      <p:sp>
        <p:nvSpPr>
          <p:cNvPr id="6" name="Esplosione: 8 punte 5">
            <a:extLst>
              <a:ext uri="{FF2B5EF4-FFF2-40B4-BE49-F238E27FC236}">
                <a16:creationId xmlns:a16="http://schemas.microsoft.com/office/drawing/2014/main" id="{B671B330-F489-4D4F-9137-777C76161DDD}"/>
              </a:ext>
            </a:extLst>
          </p:cNvPr>
          <p:cNvSpPr/>
          <p:nvPr/>
        </p:nvSpPr>
        <p:spPr>
          <a:xfrm>
            <a:off x="7151913" y="2857499"/>
            <a:ext cx="4151455" cy="3282044"/>
          </a:xfrm>
          <a:prstGeom prst="irregularSeal1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rocche micenee abbandonate o distrutte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A2A9677-72F1-4B1F-BE78-23310AB499C3}"/>
              </a:ext>
            </a:extLst>
          </p:cNvPr>
          <p:cNvSpPr/>
          <p:nvPr/>
        </p:nvSpPr>
        <p:spPr>
          <a:xfrm>
            <a:off x="7951015" y="5626645"/>
            <a:ext cx="2637062" cy="96338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FINE XII secolo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«Età oscura»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FC1F348-6BA9-411D-9FA1-7B06BB02DB84}"/>
              </a:ext>
            </a:extLst>
          </p:cNvPr>
          <p:cNvSpPr/>
          <p:nvPr/>
        </p:nvSpPr>
        <p:spPr>
          <a:xfrm>
            <a:off x="7678395" y="931732"/>
            <a:ext cx="3140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1200/1100 a.C.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BE7B4D3-C3DE-422C-BC3A-02B5FBAE581E}"/>
              </a:ext>
            </a:extLst>
          </p:cNvPr>
          <p:cNvSpPr/>
          <p:nvPr/>
        </p:nvSpPr>
        <p:spPr>
          <a:xfrm>
            <a:off x="6803573" y="1439060"/>
            <a:ext cx="5683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Invasione o occupazione graduale? </a:t>
            </a:r>
          </a:p>
        </p:txBody>
      </p:sp>
      <p:sp>
        <p:nvSpPr>
          <p:cNvPr id="11" name="Callout: freccia a destra 10">
            <a:extLst>
              <a:ext uri="{FF2B5EF4-FFF2-40B4-BE49-F238E27FC236}">
                <a16:creationId xmlns:a16="http://schemas.microsoft.com/office/drawing/2014/main" id="{A218C0D4-7595-4DAF-AC43-919C3DB5D642}"/>
              </a:ext>
            </a:extLst>
          </p:cNvPr>
          <p:cNvSpPr/>
          <p:nvPr/>
        </p:nvSpPr>
        <p:spPr>
          <a:xfrm>
            <a:off x="3276603" y="3771530"/>
            <a:ext cx="3526970" cy="155491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15"/>
            </a:avLst>
          </a:prstGeom>
          <a:solidFill>
            <a:schemeClr val="accent3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Siccità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Carestie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Guerre con le città vicine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9FE74B0-244A-476F-B83F-7E739B492281}"/>
              </a:ext>
            </a:extLst>
          </p:cNvPr>
          <p:cNvSpPr/>
          <p:nvPr/>
        </p:nvSpPr>
        <p:spPr>
          <a:xfrm>
            <a:off x="494855" y="2480382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Varie cause</a:t>
            </a:r>
          </a:p>
        </p:txBody>
      </p:sp>
      <p:sp>
        <p:nvSpPr>
          <p:cNvPr id="19" name="Callout: freccia a destra 18">
            <a:extLst>
              <a:ext uri="{FF2B5EF4-FFF2-40B4-BE49-F238E27FC236}">
                <a16:creationId xmlns:a16="http://schemas.microsoft.com/office/drawing/2014/main" id="{4A5778E2-FC51-4709-9D6E-33DE54596F64}"/>
              </a:ext>
            </a:extLst>
          </p:cNvPr>
          <p:cNvSpPr/>
          <p:nvPr/>
        </p:nvSpPr>
        <p:spPr>
          <a:xfrm rot="20304230">
            <a:off x="4064598" y="5574667"/>
            <a:ext cx="3189446" cy="44398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15"/>
            </a:avLst>
          </a:prstGeom>
          <a:solidFill>
            <a:schemeClr val="accent3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Lotte dinastiche</a:t>
            </a:r>
            <a:endParaRPr lang="it-IT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7" grpId="0"/>
      <p:bldP spid="11" grpId="0" animBg="1"/>
      <p:bldP spid="14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94564-2F3D-46AC-96E9-15B19D96D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08" y="1454964"/>
            <a:ext cx="4802191" cy="3308840"/>
          </a:xfrm>
        </p:spPr>
        <p:txBody>
          <a:bodyPr>
            <a:normAutofit/>
          </a:bodyPr>
          <a:lstStyle/>
          <a:p>
            <a:r>
              <a:rPr lang="it-IT"/>
              <a:t>I Micenei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8F95D4-ECCD-4D77-AD90-0D1959791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08" y="4763803"/>
            <a:ext cx="4802191" cy="1464378"/>
          </a:xfrm>
        </p:spPr>
        <p:txBody>
          <a:bodyPr>
            <a:normAutofit/>
          </a:bodyPr>
          <a:lstStyle/>
          <a:p>
            <a:r>
              <a:rPr lang="it-IT"/>
              <a:t>Corso di storia 1</a:t>
            </a:r>
          </a:p>
        </p:txBody>
      </p:sp>
      <p:pic>
        <p:nvPicPr>
          <p:cNvPr id="5" name="Immagine 4" descr="Immagine che contiene maschera, occhiali&#10;&#10;Descrizione generata automaticamente">
            <a:extLst>
              <a:ext uri="{FF2B5EF4-FFF2-40B4-BE49-F238E27FC236}">
                <a16:creationId xmlns:a16="http://schemas.microsoft.com/office/drawing/2014/main" id="{F8B4652D-4D89-4079-A6E4-2C64E271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0" r="1948"/>
          <a:stretch/>
        </p:blipFill>
        <p:spPr>
          <a:xfrm>
            <a:off x="-1" y="10"/>
            <a:ext cx="6094407" cy="6857990"/>
          </a:xfrm>
          <a:prstGeom prst="rect">
            <a:avLst/>
          </a:prstGeom>
        </p:spPr>
      </p:pic>
      <p:sp>
        <p:nvSpPr>
          <p:cNvPr id="4" name="Rettangolo con due angoli in diagonale ritagliati 3">
            <a:extLst>
              <a:ext uri="{FF2B5EF4-FFF2-40B4-BE49-F238E27FC236}">
                <a16:creationId xmlns:a16="http://schemas.microsoft.com/office/drawing/2014/main" id="{F2CF25E4-1239-4ADE-8855-63E756DEA4E0}"/>
              </a:ext>
            </a:extLst>
          </p:cNvPr>
          <p:cNvSpPr/>
          <p:nvPr/>
        </p:nvSpPr>
        <p:spPr>
          <a:xfrm>
            <a:off x="6858000" y="5355771"/>
            <a:ext cx="2400300" cy="50618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Periplus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Zanichelli</a:t>
            </a:r>
          </a:p>
        </p:txBody>
      </p:sp>
    </p:spTree>
    <p:extLst>
      <p:ext uri="{BB962C8B-B14F-4D97-AF65-F5344CB8AC3E}">
        <p14:creationId xmlns:p14="http://schemas.microsoft.com/office/powerpoint/2010/main" val="3431462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CDAA771-062A-43AF-953E-D3FEA4A1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Origine dei Micenei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E253D5E-CE14-47ED-894D-2AC4C3F37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250596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Popolo indoeuropeo</a:t>
            </a:r>
          </a:p>
          <a:p>
            <a:r>
              <a:rPr lang="it-IT" dirty="0">
                <a:solidFill>
                  <a:srgbClr val="EBEBEB"/>
                </a:solidFill>
              </a:rPr>
              <a:t>Arriva dai Balcani</a:t>
            </a:r>
          </a:p>
          <a:p>
            <a:r>
              <a:rPr lang="it-IT" dirty="0">
                <a:solidFill>
                  <a:srgbClr val="EBEBEB"/>
                </a:solidFill>
              </a:rPr>
              <a:t>Si stanzia in Argolide (Peloponneso)</a:t>
            </a:r>
          </a:p>
        </p:txBody>
      </p:sp>
      <p:pic>
        <p:nvPicPr>
          <p:cNvPr id="19" name="Immagine 1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7DB5AAE-10A7-4462-931E-4305E555A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89542" y="1143000"/>
            <a:ext cx="5953527" cy="5522112"/>
          </a:xfrm>
          <a:prstGeom prst="rect">
            <a:avLst/>
          </a:prstGeom>
        </p:spPr>
      </p:pic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9F757F44-3C67-4BF3-A617-C9597E4817B0}"/>
              </a:ext>
            </a:extLst>
          </p:cNvPr>
          <p:cNvSpPr/>
          <p:nvPr/>
        </p:nvSpPr>
        <p:spPr>
          <a:xfrm rot="2193896">
            <a:off x="7695611" y="3727810"/>
            <a:ext cx="2008415" cy="6858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Argolide (Peloponneso)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AC3BFFA8-6CF4-4013-B9D3-CE7F2883F2E1}"/>
              </a:ext>
            </a:extLst>
          </p:cNvPr>
          <p:cNvSpPr/>
          <p:nvPr/>
        </p:nvSpPr>
        <p:spPr>
          <a:xfrm rot="19740771">
            <a:off x="5897534" y="501467"/>
            <a:ext cx="2008415" cy="2594469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 a.C. dai Balcani in Grecia</a:t>
            </a:r>
          </a:p>
        </p:txBody>
      </p:sp>
    </p:spTree>
    <p:extLst>
      <p:ext uri="{BB962C8B-B14F-4D97-AF65-F5344CB8AC3E}">
        <p14:creationId xmlns:p14="http://schemas.microsoft.com/office/powerpoint/2010/main" val="152761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CDAA771-062A-43AF-953E-D3FEA4A1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EBEBEB"/>
                </a:solidFill>
              </a:rPr>
              <a:t>Organizzati in piccoli regni indipendenti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Immagine 1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7DB5AAE-10A7-4462-931E-4305E555A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89542" y="1143000"/>
            <a:ext cx="5953527" cy="552211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DC5BBC7-79CA-400C-ADD3-86F051FBF264}"/>
              </a:ext>
            </a:extLst>
          </p:cNvPr>
          <p:cNvSpPr txBox="1"/>
          <p:nvPr/>
        </p:nvSpPr>
        <p:spPr>
          <a:xfrm>
            <a:off x="2699109" y="7158000"/>
            <a:ext cx="7393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s://en.m.wikipedia.org/wiki/File:Mycenaean_Palace_States.svg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sa/3.0/"/>
              </a:rPr>
              <a:t>CC BY-SA</a:t>
            </a:r>
            <a:endParaRPr lang="it-IT" sz="900"/>
          </a:p>
        </p:txBody>
      </p:sp>
      <p:sp>
        <p:nvSpPr>
          <p:cNvPr id="22" name="Nastro curvo e inclinato in basso 21">
            <a:extLst>
              <a:ext uri="{FF2B5EF4-FFF2-40B4-BE49-F238E27FC236}">
                <a16:creationId xmlns:a16="http://schemas.microsoft.com/office/drawing/2014/main" id="{AE8A4309-3719-45D3-B1A8-97C27A43E579}"/>
              </a:ext>
            </a:extLst>
          </p:cNvPr>
          <p:cNvSpPr/>
          <p:nvPr/>
        </p:nvSpPr>
        <p:spPr>
          <a:xfrm>
            <a:off x="6325988" y="192888"/>
            <a:ext cx="3380014" cy="903298"/>
          </a:xfrm>
          <a:prstGeom prst="ellipseRibb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1450 a.C.</a:t>
            </a:r>
          </a:p>
        </p:txBody>
      </p:sp>
      <p:sp>
        <p:nvSpPr>
          <p:cNvPr id="23" name="Segnaposto contenuto 4">
            <a:extLst>
              <a:ext uri="{FF2B5EF4-FFF2-40B4-BE49-F238E27FC236}">
                <a16:creationId xmlns:a16="http://schemas.microsoft.com/office/drawing/2014/main" id="{52916103-D7EA-4C59-90A7-5ACC07BEC8D3}"/>
              </a:ext>
            </a:extLst>
          </p:cNvPr>
          <p:cNvSpPr txBox="1">
            <a:spLocks/>
          </p:cNvSpPr>
          <p:nvPr/>
        </p:nvSpPr>
        <p:spPr>
          <a:xfrm>
            <a:off x="615854" y="2880853"/>
            <a:ext cx="4166509" cy="2396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it-IT" dirty="0">
                <a:solidFill>
                  <a:srgbClr val="EBEBEB"/>
                </a:solidFill>
              </a:rPr>
              <a:t>PELOPONNESO: Micene, </a:t>
            </a:r>
            <a:r>
              <a:rPr lang="it-IT" dirty="0" err="1">
                <a:solidFill>
                  <a:srgbClr val="EBEBEB"/>
                </a:solidFill>
              </a:rPr>
              <a:t>Tirinto</a:t>
            </a:r>
            <a:r>
              <a:rPr lang="it-IT" dirty="0">
                <a:solidFill>
                  <a:srgbClr val="EBEBEB"/>
                </a:solidFill>
              </a:rPr>
              <a:t>, Pilo</a:t>
            </a:r>
          </a:p>
          <a:p>
            <a:r>
              <a:rPr lang="it-IT" dirty="0">
                <a:solidFill>
                  <a:srgbClr val="EBEBEB"/>
                </a:solidFill>
              </a:rPr>
              <a:t>BEOZIA: Tebe e </a:t>
            </a:r>
            <a:r>
              <a:rPr lang="it-IT" dirty="0" err="1">
                <a:solidFill>
                  <a:srgbClr val="EBEBEB"/>
                </a:solidFill>
              </a:rPr>
              <a:t>Orcòmeno</a:t>
            </a:r>
            <a:endParaRPr lang="it-IT" dirty="0">
              <a:solidFill>
                <a:srgbClr val="EBEBEB"/>
              </a:solidFill>
            </a:endParaRPr>
          </a:p>
          <a:p>
            <a:r>
              <a:rPr lang="it-IT" dirty="0">
                <a:solidFill>
                  <a:srgbClr val="EBEBEB"/>
                </a:solidFill>
              </a:rPr>
              <a:t>ATTICA: Atene (insediamento miceneo)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AEF7984-392E-4B56-A9B4-AA1E57E47BFB}"/>
              </a:ext>
            </a:extLst>
          </p:cNvPr>
          <p:cNvSpPr/>
          <p:nvPr/>
        </p:nvSpPr>
        <p:spPr>
          <a:xfrm rot="2603698">
            <a:off x="7707086" y="3429000"/>
            <a:ext cx="1616528" cy="112667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C30DF8EA-CB4A-42BE-AC1D-D0F980EBC1ED}"/>
              </a:ext>
            </a:extLst>
          </p:cNvPr>
          <p:cNvSpPr/>
          <p:nvPr/>
        </p:nvSpPr>
        <p:spPr>
          <a:xfrm rot="2603698">
            <a:off x="8257145" y="2333144"/>
            <a:ext cx="1491524" cy="112667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E0B3CC62-9CEC-4980-A4AB-D2C78A15E276}"/>
              </a:ext>
            </a:extLst>
          </p:cNvPr>
          <p:cNvSpPr/>
          <p:nvPr/>
        </p:nvSpPr>
        <p:spPr>
          <a:xfrm rot="2603698">
            <a:off x="9222117" y="3146305"/>
            <a:ext cx="1491524" cy="112667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02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8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CDAA771-062A-43AF-953E-D3FEA4A1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EBEBEB"/>
                </a:solidFill>
              </a:rPr>
              <a:t>Insediamenti micenei fuori dalla Grecia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egnaposto contenuto 4">
            <a:extLst>
              <a:ext uri="{FF2B5EF4-FFF2-40B4-BE49-F238E27FC236}">
                <a16:creationId xmlns:a16="http://schemas.microsoft.com/office/drawing/2014/main" id="{52916103-D7EA-4C59-90A7-5ACC07BEC8D3}"/>
              </a:ext>
            </a:extLst>
          </p:cNvPr>
          <p:cNvSpPr txBox="1">
            <a:spLocks/>
          </p:cNvSpPr>
          <p:nvPr/>
        </p:nvSpPr>
        <p:spPr>
          <a:xfrm>
            <a:off x="615854" y="2880853"/>
            <a:ext cx="4166509" cy="23967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CRETA</a:t>
            </a:r>
          </a:p>
          <a:p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</a:t>
            </a:r>
          </a:p>
          <a:p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CIPRO</a:t>
            </a:r>
          </a:p>
          <a:p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 MINORE </a:t>
            </a:r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(Mileto)</a:t>
            </a:r>
          </a:p>
          <a:p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 </a:t>
            </a:r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(golfo di Napoli, coste ioniche, isole Eolie)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9E9CFF2-BFDC-4CC4-8A99-CBD969B47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307" t="30950" r="35003" b="8074"/>
          <a:stretch/>
        </p:blipFill>
        <p:spPr>
          <a:xfrm>
            <a:off x="5732071" y="629266"/>
            <a:ext cx="6381748" cy="571499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86CDC46B-BB87-4ABD-89B2-2C8E7DFBD227}"/>
              </a:ext>
            </a:extLst>
          </p:cNvPr>
          <p:cNvSpPr/>
          <p:nvPr/>
        </p:nvSpPr>
        <p:spPr>
          <a:xfrm>
            <a:off x="9176657" y="2880853"/>
            <a:ext cx="812925" cy="433847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881FA1E-3D72-4620-AED3-10247853AAEB}"/>
              </a:ext>
            </a:extLst>
          </p:cNvPr>
          <p:cNvSpPr/>
          <p:nvPr/>
        </p:nvSpPr>
        <p:spPr>
          <a:xfrm>
            <a:off x="8204488" y="3709641"/>
            <a:ext cx="1347726" cy="715402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8A16275-1162-4CAD-AEAD-4C16A1DA7B60}"/>
              </a:ext>
            </a:extLst>
          </p:cNvPr>
          <p:cNvSpPr/>
          <p:nvPr/>
        </p:nvSpPr>
        <p:spPr>
          <a:xfrm>
            <a:off x="9242284" y="3360087"/>
            <a:ext cx="812925" cy="433847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B7D6BE91-2CF4-4DEE-9A6F-3B3E13A8CB08}"/>
              </a:ext>
            </a:extLst>
          </p:cNvPr>
          <p:cNvSpPr/>
          <p:nvPr/>
        </p:nvSpPr>
        <p:spPr>
          <a:xfrm>
            <a:off x="10233788" y="3338378"/>
            <a:ext cx="812925" cy="715402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BFC9B4-C2DE-4F3D-98A2-DA9F338207BB}"/>
              </a:ext>
            </a:extLst>
          </p:cNvPr>
          <p:cNvSpPr/>
          <p:nvPr/>
        </p:nvSpPr>
        <p:spPr>
          <a:xfrm>
            <a:off x="5340294" y="1567543"/>
            <a:ext cx="1501378" cy="53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Golfo di Napoli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CAB2D5C-7673-46E6-87C7-CD845E80CB46}"/>
              </a:ext>
            </a:extLst>
          </p:cNvPr>
          <p:cNvSpPr/>
          <p:nvPr/>
        </p:nvSpPr>
        <p:spPr>
          <a:xfrm>
            <a:off x="5340294" y="3374907"/>
            <a:ext cx="1347726" cy="419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Isole Eolie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ADC3F09-1D5A-492D-80E9-7CE3793853EB}"/>
              </a:ext>
            </a:extLst>
          </p:cNvPr>
          <p:cNvSpPr/>
          <p:nvPr/>
        </p:nvSpPr>
        <p:spPr>
          <a:xfrm>
            <a:off x="6423423" y="2284302"/>
            <a:ext cx="1347726" cy="419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Mar Ionio</a:t>
            </a:r>
          </a:p>
        </p:txBody>
      </p:sp>
      <p:sp>
        <p:nvSpPr>
          <p:cNvPr id="28" name="Rettangolo con angoli arrotondati 27">
            <a:hlinkClick r:id="rId5"/>
            <a:extLst>
              <a:ext uri="{FF2B5EF4-FFF2-40B4-BE49-F238E27FC236}">
                <a16:creationId xmlns:a16="http://schemas.microsoft.com/office/drawing/2014/main" id="{F9573FC8-70FB-4BE9-A031-F4C20E7A37CD}"/>
              </a:ext>
            </a:extLst>
          </p:cNvPr>
          <p:cNvSpPr/>
          <p:nvPr/>
        </p:nvSpPr>
        <p:spPr>
          <a:xfrm>
            <a:off x="5731651" y="5474461"/>
            <a:ext cx="767444" cy="751114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LINK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54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1" grpId="0" animBg="1"/>
      <p:bldP spid="24" grpId="0" animBg="1"/>
      <p:bldP spid="25" grpId="0" animBg="1"/>
      <p:bldP spid="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723DA2-58BE-46B7-BDD2-C3AD94B6D7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1161" t="27608" r="18572" b="13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DE426D-7085-45E8-A3F3-88C0F53AB488}"/>
              </a:ext>
            </a:extLst>
          </p:cNvPr>
          <p:cNvSpPr txBox="1"/>
          <p:nvPr/>
        </p:nvSpPr>
        <p:spPr>
          <a:xfrm>
            <a:off x="7625443" y="261258"/>
            <a:ext cx="42944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Amerini, Zanette, </a:t>
            </a:r>
            <a:r>
              <a:rPr lang="it-IT" sz="1200" dirty="0" err="1"/>
              <a:t>Tincati</a:t>
            </a:r>
            <a:r>
              <a:rPr lang="it-IT" sz="1200" dirty="0"/>
              <a:t>, </a:t>
            </a:r>
            <a:r>
              <a:rPr lang="it-IT" sz="1200" i="1" dirty="0" err="1"/>
              <a:t>Metropolis</a:t>
            </a:r>
            <a:r>
              <a:rPr lang="it-IT" sz="1200" dirty="0"/>
              <a:t>, vol. 1, </a:t>
            </a:r>
            <a:r>
              <a:rPr lang="it-IT" sz="1200" dirty="0" err="1"/>
              <a:t>Pearson</a:t>
            </a:r>
            <a:r>
              <a:rPr lang="it-IT" sz="1200" dirty="0"/>
              <a:t>, p.115</a:t>
            </a:r>
          </a:p>
        </p:txBody>
      </p:sp>
      <p:sp>
        <p:nvSpPr>
          <p:cNvPr id="4" name="Rettangolo con angoli arrotondati 3">
            <a:hlinkClick r:id="rId5"/>
            <a:extLst>
              <a:ext uri="{FF2B5EF4-FFF2-40B4-BE49-F238E27FC236}">
                <a16:creationId xmlns:a16="http://schemas.microsoft.com/office/drawing/2014/main" id="{A03F57E9-D9B1-41D5-B18F-85D497C68303}"/>
              </a:ext>
            </a:extLst>
          </p:cNvPr>
          <p:cNvSpPr/>
          <p:nvPr/>
        </p:nvSpPr>
        <p:spPr>
          <a:xfrm>
            <a:off x="65316" y="6074229"/>
            <a:ext cx="832757" cy="71845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LINK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5939856-64ED-44B0-B917-F1967AE72968}"/>
              </a:ext>
            </a:extLst>
          </p:cNvPr>
          <p:cNvSpPr/>
          <p:nvPr/>
        </p:nvSpPr>
        <p:spPr>
          <a:xfrm>
            <a:off x="152402" y="65313"/>
            <a:ext cx="3260269" cy="1208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Civiltà palaziale dei Micenei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BC895BD-19D0-4C8E-BCFB-B2FF1DADE39A}"/>
              </a:ext>
            </a:extLst>
          </p:cNvPr>
          <p:cNvSpPr/>
          <p:nvPr/>
        </p:nvSpPr>
        <p:spPr>
          <a:xfrm>
            <a:off x="8229600" y="734784"/>
            <a:ext cx="3086100" cy="10858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È simile a quella cretese?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5D88016-D5BC-46CC-8CF8-93A7F571FACC}"/>
              </a:ext>
            </a:extLst>
          </p:cNvPr>
          <p:cNvSpPr/>
          <p:nvPr/>
        </p:nvSpPr>
        <p:spPr>
          <a:xfrm>
            <a:off x="3238501" y="2759529"/>
            <a:ext cx="1643741" cy="66947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Mura ciclopiche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DBEBBFA-5CCD-4DF6-B77F-BD505685AB13}"/>
              </a:ext>
            </a:extLst>
          </p:cNvPr>
          <p:cNvSpPr/>
          <p:nvPr/>
        </p:nvSpPr>
        <p:spPr>
          <a:xfrm>
            <a:off x="7244443" y="5263243"/>
            <a:ext cx="1643741" cy="66947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 dei Leoni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10A4D16-F3B4-48DA-9816-D9F319BCF67D}"/>
              </a:ext>
            </a:extLst>
          </p:cNvPr>
          <p:cNvSpPr/>
          <p:nvPr/>
        </p:nvSpPr>
        <p:spPr>
          <a:xfrm>
            <a:off x="5551714" y="261258"/>
            <a:ext cx="1366156" cy="66947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Palazzo del re</a:t>
            </a:r>
          </a:p>
        </p:txBody>
      </p:sp>
      <p:sp>
        <p:nvSpPr>
          <p:cNvPr id="10" name="Segno di moltiplicazione 9">
            <a:extLst>
              <a:ext uri="{FF2B5EF4-FFF2-40B4-BE49-F238E27FC236}">
                <a16:creationId xmlns:a16="http://schemas.microsoft.com/office/drawing/2014/main" id="{FF9D2A2F-2519-4DF1-9381-059A5B0E2B87}"/>
              </a:ext>
            </a:extLst>
          </p:cNvPr>
          <p:cNvSpPr/>
          <p:nvPr/>
        </p:nvSpPr>
        <p:spPr>
          <a:xfrm>
            <a:off x="8229600" y="583744"/>
            <a:ext cx="2906486" cy="1387930"/>
          </a:xfrm>
          <a:prstGeom prst="mathMultiply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679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3311B92-4FE7-4BB5-A47D-4ED7A6B0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Popolo guerriero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091597A-D4A9-4FB1-858C-B3BDBD2C425A}"/>
              </a:ext>
            </a:extLst>
          </p:cNvPr>
          <p:cNvSpPr/>
          <p:nvPr/>
        </p:nvSpPr>
        <p:spPr>
          <a:xfrm>
            <a:off x="424543" y="1620022"/>
            <a:ext cx="3037115" cy="913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Civiltà palaziale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</a:rPr>
              <a:t>micenea</a:t>
            </a:r>
          </a:p>
        </p:txBody>
      </p:sp>
      <p:sp>
        <p:nvSpPr>
          <p:cNvPr id="6" name="Callout: linea 5">
            <a:extLst>
              <a:ext uri="{FF2B5EF4-FFF2-40B4-BE49-F238E27FC236}">
                <a16:creationId xmlns:a16="http://schemas.microsoft.com/office/drawing/2014/main" id="{9F6B1A3C-4389-4707-9C6E-FF13B457BAE5}"/>
              </a:ext>
            </a:extLst>
          </p:cNvPr>
          <p:cNvSpPr/>
          <p:nvPr/>
        </p:nvSpPr>
        <p:spPr>
          <a:xfrm flipH="1">
            <a:off x="4954903" y="3119468"/>
            <a:ext cx="2823594" cy="1240072"/>
          </a:xfrm>
          <a:prstGeom prst="borderCallout1">
            <a:avLst>
              <a:gd name="adj1" fmla="val 60509"/>
              <a:gd name="adj2" fmla="val 101437"/>
              <a:gd name="adj3" fmla="val 30887"/>
              <a:gd name="adj4" fmla="val 15614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difeso da mura ciclopiche 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(grandi massi incastrati a secco)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F034C3-D6A1-4033-B861-7FF55BC243B5}"/>
              </a:ext>
            </a:extLst>
          </p:cNvPr>
          <p:cNvSpPr txBox="1"/>
          <p:nvPr/>
        </p:nvSpPr>
        <p:spPr>
          <a:xfrm>
            <a:off x="8278471" y="4199232"/>
            <a:ext cx="205451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Civiltà guerriera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CA7388E-605B-42BE-B7FB-E747CA37CEC9}"/>
              </a:ext>
            </a:extLst>
          </p:cNvPr>
          <p:cNvGrpSpPr/>
          <p:nvPr/>
        </p:nvGrpSpPr>
        <p:grpSpPr>
          <a:xfrm>
            <a:off x="531303" y="2658767"/>
            <a:ext cx="2823594" cy="1540465"/>
            <a:chOff x="6807380" y="1156562"/>
            <a:chExt cx="2823594" cy="1540465"/>
          </a:xfr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Callout: linea 8">
              <a:extLst>
                <a:ext uri="{FF2B5EF4-FFF2-40B4-BE49-F238E27FC236}">
                  <a16:creationId xmlns:a16="http://schemas.microsoft.com/office/drawing/2014/main" id="{DB5FF1D8-5BC2-4704-AC07-AA65ECFA08E0}"/>
                </a:ext>
              </a:extLst>
            </p:cNvPr>
            <p:cNvSpPr/>
            <p:nvPr/>
          </p:nvSpPr>
          <p:spPr>
            <a:xfrm flipH="1">
              <a:off x="6807380" y="1456955"/>
              <a:ext cx="2823594" cy="1240072"/>
            </a:xfrm>
            <a:prstGeom prst="borderCallout1">
              <a:avLst>
                <a:gd name="adj1" fmla="val -61"/>
                <a:gd name="adj2" fmla="val 50547"/>
                <a:gd name="adj3" fmla="val -20466"/>
                <a:gd name="adj4" fmla="val 7461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bg1"/>
                  </a:solidFill>
                </a:rPr>
                <a:t>Palazzo: centro politico e amministrativo</a:t>
              </a:r>
              <a:endPara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9E8D1A77-A789-4BC8-BD5B-8F1A2A71AF64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8219177" y="1156562"/>
              <a:ext cx="647237" cy="300393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llout: linea con bordo e barra in risalto 10">
            <a:extLst>
              <a:ext uri="{FF2B5EF4-FFF2-40B4-BE49-F238E27FC236}">
                <a16:creationId xmlns:a16="http://schemas.microsoft.com/office/drawing/2014/main" id="{2BC806DB-E420-44AF-BD57-4C9DF7C5040A}"/>
              </a:ext>
            </a:extLst>
          </p:cNvPr>
          <p:cNvSpPr/>
          <p:nvPr/>
        </p:nvSpPr>
        <p:spPr>
          <a:xfrm>
            <a:off x="3630385" y="4729840"/>
            <a:ext cx="3788228" cy="1341804"/>
          </a:xfrm>
          <a:prstGeom prst="accentBorderCallout1">
            <a:avLst>
              <a:gd name="adj1" fmla="val 20332"/>
              <a:gd name="adj2" fmla="val 104524"/>
              <a:gd name="adj3" fmla="val 20744"/>
              <a:gd name="adj4" fmla="val 120785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Numerose armi nelle tombe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Arredi funebri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Decorazioni parietali</a:t>
            </a: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C3EF4E53-790F-44EC-BAA2-2ADA8861CC62}"/>
              </a:ext>
            </a:extLst>
          </p:cNvPr>
          <p:cNvSpPr/>
          <p:nvPr/>
        </p:nvSpPr>
        <p:spPr>
          <a:xfrm flipH="1">
            <a:off x="4954903" y="1636351"/>
            <a:ext cx="2823594" cy="491810"/>
          </a:xfrm>
          <a:prstGeom prst="borderCallout1">
            <a:avLst>
              <a:gd name="adj1" fmla="val 60509"/>
              <a:gd name="adj2" fmla="val 101437"/>
              <a:gd name="adj3" fmla="val 372857"/>
              <a:gd name="adj4" fmla="val 15788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su alture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1871B6C4-38A9-49B5-A046-228958F1A97E}"/>
              </a:ext>
            </a:extLst>
          </p:cNvPr>
          <p:cNvSpPr/>
          <p:nvPr/>
        </p:nvSpPr>
        <p:spPr>
          <a:xfrm flipH="1">
            <a:off x="4954903" y="2288054"/>
            <a:ext cx="2823594" cy="671106"/>
          </a:xfrm>
          <a:prstGeom prst="borderCallout1">
            <a:avLst>
              <a:gd name="adj1" fmla="val 60509"/>
              <a:gd name="adj2" fmla="val 101437"/>
              <a:gd name="adj3" fmla="val 177908"/>
              <a:gd name="adj4" fmla="val 1567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In cittadelle fortificate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A2E10A7-00A2-4E33-B05E-37BF1380E44E}"/>
              </a:ext>
            </a:extLst>
          </p:cNvPr>
          <p:cNvGrpSpPr/>
          <p:nvPr/>
        </p:nvGrpSpPr>
        <p:grpSpPr>
          <a:xfrm>
            <a:off x="531303" y="4466779"/>
            <a:ext cx="2823594" cy="1540465"/>
            <a:chOff x="6807380" y="1156562"/>
            <a:chExt cx="2823594" cy="1540465"/>
          </a:xfr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Callout: linea 14">
              <a:extLst>
                <a:ext uri="{FF2B5EF4-FFF2-40B4-BE49-F238E27FC236}">
                  <a16:creationId xmlns:a16="http://schemas.microsoft.com/office/drawing/2014/main" id="{2F9EA4F5-5E2D-46B1-9350-CC2095D5EA69}"/>
                </a:ext>
              </a:extLst>
            </p:cNvPr>
            <p:cNvSpPr/>
            <p:nvPr/>
          </p:nvSpPr>
          <p:spPr>
            <a:xfrm flipH="1">
              <a:off x="6807380" y="1456955"/>
              <a:ext cx="2823594" cy="1240072"/>
            </a:xfrm>
            <a:prstGeom prst="borderCallout1">
              <a:avLst>
                <a:gd name="adj1" fmla="val -61"/>
                <a:gd name="adj2" fmla="val 50547"/>
                <a:gd name="adj3" fmla="val -20466"/>
                <a:gd name="adj4" fmla="val 7461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bg1"/>
                  </a:solidFill>
                </a:rPr>
                <a:t>Sepolture dell’aristocrazia guerriera (1650 a.C.)</a:t>
              </a:r>
              <a:endPara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A8F61929-DDFB-4D7A-A373-54AA5FBC940A}"/>
                </a:ext>
              </a:extLst>
            </p:cNvPr>
            <p:cNvCxnSpPr>
              <a:stCxn id="15" idx="3"/>
            </p:cNvCxnSpPr>
            <p:nvPr/>
          </p:nvCxnSpPr>
          <p:spPr>
            <a:xfrm flipV="1">
              <a:off x="8219177" y="1156562"/>
              <a:ext cx="647237" cy="300393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co 16">
            <a:extLst>
              <a:ext uri="{FF2B5EF4-FFF2-40B4-BE49-F238E27FC236}">
                <a16:creationId xmlns:a16="http://schemas.microsoft.com/office/drawing/2014/main" id="{82C498EB-D01C-42C4-94BB-759A8F4417BA}"/>
              </a:ext>
            </a:extLst>
          </p:cNvPr>
          <p:cNvSpPr/>
          <p:nvPr/>
        </p:nvSpPr>
        <p:spPr>
          <a:xfrm rot="19378543">
            <a:off x="7551284" y="1636351"/>
            <a:ext cx="2054517" cy="3081064"/>
          </a:xfrm>
          <a:prstGeom prst="arc">
            <a:avLst>
              <a:gd name="adj1" fmla="val 16363861"/>
              <a:gd name="adj2" fmla="val 47432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560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581E7-0755-49F9-A829-DD8D0E7C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Tombe a </a:t>
            </a:r>
            <a:r>
              <a:rPr lang="it-IT" i="1" dirty="0"/>
              <a:t>tholos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8E0843-4E46-49D0-B2B0-8C19CD70A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080" t="26417" r="23856" b="21892"/>
          <a:stretch/>
        </p:blipFill>
        <p:spPr>
          <a:xfrm>
            <a:off x="222455" y="1845129"/>
            <a:ext cx="9591016" cy="4800599"/>
          </a:xfrm>
          <a:prstGeom prst="rect">
            <a:avLst/>
          </a:prstGeom>
        </p:spPr>
      </p:pic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9374B917-CE9C-4E20-974F-073F6B519451}"/>
              </a:ext>
            </a:extLst>
          </p:cNvPr>
          <p:cNvSpPr/>
          <p:nvPr/>
        </p:nvSpPr>
        <p:spPr>
          <a:xfrm>
            <a:off x="5453743" y="1016100"/>
            <a:ext cx="4082143" cy="140053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Schliemann 1876 scopre le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tombe a fossa</a:t>
            </a:r>
            <a:r>
              <a:rPr lang="it-IT" sz="2000" dirty="0">
                <a:solidFill>
                  <a:schemeClr val="bg1"/>
                </a:solidFill>
              </a:rPr>
              <a:t> dei re di Micene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2A9A877C-3EB6-46D1-B7D3-970DF90E0155}"/>
              </a:ext>
            </a:extLst>
          </p:cNvPr>
          <p:cNvSpPr/>
          <p:nvPr/>
        </p:nvSpPr>
        <p:spPr>
          <a:xfrm>
            <a:off x="1061357" y="1371600"/>
            <a:ext cx="2931845" cy="1045029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Tombe a </a:t>
            </a:r>
            <a:r>
              <a:rPr lang="it-IT" sz="2400" b="1" i="1" dirty="0">
                <a:solidFill>
                  <a:schemeClr val="tx1"/>
                </a:solidFill>
              </a:rPr>
              <a:t>tholos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AA7F913-6983-4CC9-87FD-C26CBED66D22}"/>
              </a:ext>
            </a:extLst>
          </p:cNvPr>
          <p:cNvSpPr/>
          <p:nvPr/>
        </p:nvSpPr>
        <p:spPr>
          <a:xfrm>
            <a:off x="244929" y="2416629"/>
            <a:ext cx="5208814" cy="12246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 a pianta circolare sormontata da una cupola di pietra (</a:t>
            </a:r>
            <a:r>
              <a:rPr lang="it-IT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tholos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ad essa si accedeva tramite un lungo corridoio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71FE808-1100-441A-B43A-81F0BDDEB34F}"/>
              </a:ext>
            </a:extLst>
          </p:cNvPr>
          <p:cNvSpPr/>
          <p:nvPr/>
        </p:nvSpPr>
        <p:spPr>
          <a:xfrm>
            <a:off x="8850086" y="2326777"/>
            <a:ext cx="2847583" cy="1314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Oggetti d’oro, d’argento, gioielli, armi, maschere funerarie</a:t>
            </a:r>
          </a:p>
        </p:txBody>
      </p:sp>
    </p:spTree>
    <p:extLst>
      <p:ext uri="{BB962C8B-B14F-4D97-AF65-F5344CB8AC3E}">
        <p14:creationId xmlns:p14="http://schemas.microsoft.com/office/powerpoint/2010/main" val="1086744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A3C43-9F97-4298-892D-8C14262B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palazzi micenei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0871B18-58D9-4D54-AF74-F993820BED81}"/>
              </a:ext>
            </a:extLst>
          </p:cNvPr>
          <p:cNvSpPr/>
          <p:nvPr/>
        </p:nvSpPr>
        <p:spPr>
          <a:xfrm>
            <a:off x="424543" y="1620022"/>
            <a:ext cx="3037115" cy="913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Civiltà palaziale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</a:rPr>
              <a:t>micenea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3BDD7F4-FD75-43E6-86A5-DCF36D14A186}"/>
              </a:ext>
            </a:extLst>
          </p:cNvPr>
          <p:cNvGrpSpPr/>
          <p:nvPr/>
        </p:nvGrpSpPr>
        <p:grpSpPr>
          <a:xfrm>
            <a:off x="531303" y="2658767"/>
            <a:ext cx="2823594" cy="1540465"/>
            <a:chOff x="6807380" y="1156562"/>
            <a:chExt cx="2823594" cy="1540465"/>
          </a:xfr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" name="Callout: linea 4">
              <a:extLst>
                <a:ext uri="{FF2B5EF4-FFF2-40B4-BE49-F238E27FC236}">
                  <a16:creationId xmlns:a16="http://schemas.microsoft.com/office/drawing/2014/main" id="{2E38AF5B-4659-4375-9C5C-7F2A89874826}"/>
                </a:ext>
              </a:extLst>
            </p:cNvPr>
            <p:cNvSpPr/>
            <p:nvPr/>
          </p:nvSpPr>
          <p:spPr>
            <a:xfrm flipH="1">
              <a:off x="6807380" y="1456955"/>
              <a:ext cx="2823594" cy="1240072"/>
            </a:xfrm>
            <a:prstGeom prst="borderCallout1">
              <a:avLst>
                <a:gd name="adj1" fmla="val -61"/>
                <a:gd name="adj2" fmla="val 50547"/>
                <a:gd name="adj3" fmla="val -20466"/>
                <a:gd name="adj4" fmla="val 7461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bg1"/>
                  </a:solidFill>
                </a:rPr>
                <a:t>Palazzo è il centro politico, economico e religioso</a:t>
              </a:r>
              <a:endPara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6C33BEE1-E2FA-4599-BEC5-59C097369178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8219177" y="1156562"/>
              <a:ext cx="647237" cy="300393"/>
            </a:xfrm>
            <a:prstGeom prst="lin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magine 7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5D82AADF-D89F-4FD3-9CF0-A105F560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75" y="1404434"/>
            <a:ext cx="6970128" cy="434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95E56314-84D2-4623-8B29-0370374A7D87}"/>
              </a:ext>
            </a:extLst>
          </p:cNvPr>
          <p:cNvSpPr/>
          <p:nvPr/>
        </p:nvSpPr>
        <p:spPr>
          <a:xfrm>
            <a:off x="5891295" y="800100"/>
            <a:ext cx="3750129" cy="1219695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MÉGARON</a:t>
            </a:r>
          </a:p>
          <a:p>
            <a:pPr algn="ctr"/>
            <a:r>
              <a:rPr lang="it-IT" sz="2400" dirty="0"/>
              <a:t>Centro del palazzo</a:t>
            </a:r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1E5AAA16-8C5B-4C58-810F-715B16276EAA}"/>
              </a:ext>
            </a:extLst>
          </p:cNvPr>
          <p:cNvSpPr/>
          <p:nvPr/>
        </p:nvSpPr>
        <p:spPr>
          <a:xfrm>
            <a:off x="5845629" y="2200629"/>
            <a:ext cx="3739242" cy="1219695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del trono con focolare centrale circondata da colonne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3A2F69E-92F7-4048-888F-04E684A9398C}"/>
              </a:ext>
            </a:extLst>
          </p:cNvPr>
          <p:cNvSpPr/>
          <p:nvPr/>
        </p:nvSpPr>
        <p:spPr>
          <a:xfrm>
            <a:off x="3778428" y="4404697"/>
            <a:ext cx="1420586" cy="56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magazzini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3B097C5-4520-47FF-B128-594FE81AD36F}"/>
              </a:ext>
            </a:extLst>
          </p:cNvPr>
          <p:cNvSpPr/>
          <p:nvPr/>
        </p:nvSpPr>
        <p:spPr>
          <a:xfrm>
            <a:off x="5381399" y="4404697"/>
            <a:ext cx="1004159" cy="56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archivi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8F242FA-36FD-401B-86F7-FC3471CFDD20}"/>
              </a:ext>
            </a:extLst>
          </p:cNvPr>
          <p:cNvSpPr/>
          <p:nvPr/>
        </p:nvSpPr>
        <p:spPr>
          <a:xfrm>
            <a:off x="6499906" y="4404697"/>
            <a:ext cx="1542890" cy="56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Edifici per il culto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9D8CAFE-A6A6-46F5-9FC8-EB09BAAC8B9C}"/>
              </a:ext>
            </a:extLst>
          </p:cNvPr>
          <p:cNvSpPr/>
          <p:nvPr/>
        </p:nvSpPr>
        <p:spPr>
          <a:xfrm>
            <a:off x="8157144" y="4404697"/>
            <a:ext cx="1542890" cy="56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Quartieri residenziali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98211A2-CD1C-41A8-A4B2-DFF693EF970B}"/>
              </a:ext>
            </a:extLst>
          </p:cNvPr>
          <p:cNvSpPr/>
          <p:nvPr/>
        </p:nvSpPr>
        <p:spPr>
          <a:xfrm>
            <a:off x="9823863" y="4404697"/>
            <a:ext cx="1876042" cy="56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Laboratori degli artigiani</a:t>
            </a:r>
          </a:p>
        </p:txBody>
      </p:sp>
      <p:sp>
        <p:nvSpPr>
          <p:cNvPr id="16" name="Callout: freccia in giù 15">
            <a:extLst>
              <a:ext uri="{FF2B5EF4-FFF2-40B4-BE49-F238E27FC236}">
                <a16:creationId xmlns:a16="http://schemas.microsoft.com/office/drawing/2014/main" id="{887D719F-EA6D-4028-A0F0-C18DDA209EE5}"/>
              </a:ext>
            </a:extLst>
          </p:cNvPr>
          <p:cNvSpPr/>
          <p:nvPr/>
        </p:nvSpPr>
        <p:spPr>
          <a:xfrm>
            <a:off x="386558" y="4921200"/>
            <a:ext cx="2423660" cy="767443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Nelle campagne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253E1F4-4D87-4498-A98E-691F76D8DDE4}"/>
              </a:ext>
            </a:extLst>
          </p:cNvPr>
          <p:cNvSpPr/>
          <p:nvPr/>
        </p:nvSpPr>
        <p:spPr>
          <a:xfrm>
            <a:off x="310243" y="5753957"/>
            <a:ext cx="2823594" cy="793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/>
              <a:t>Villaggi abitati dalle popolazioni locali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29342F4D-458F-4CF9-8CD0-9FC4C685FB5F}"/>
              </a:ext>
            </a:extLst>
          </p:cNvPr>
          <p:cNvSpPr/>
          <p:nvPr/>
        </p:nvSpPr>
        <p:spPr>
          <a:xfrm>
            <a:off x="7282543" y="3752960"/>
            <a:ext cx="692162" cy="56147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509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1321</Words>
  <Application>Microsoft Office PowerPoint</Application>
  <PresentationFormat>Widescreen</PresentationFormat>
  <Paragraphs>250</Paragraphs>
  <Slides>22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Ione</vt:lpstr>
      <vt:lpstr>I Micenei</vt:lpstr>
      <vt:lpstr>Linea del tempo</vt:lpstr>
      <vt:lpstr>Origine dei Micenei</vt:lpstr>
      <vt:lpstr>Organizzati in piccoli regni indipendenti</vt:lpstr>
      <vt:lpstr>Insediamenti micenei fuori dalla Grecia</vt:lpstr>
      <vt:lpstr>Presentazione standard di PowerPoint</vt:lpstr>
      <vt:lpstr>Popolo guerriero</vt:lpstr>
      <vt:lpstr>Tombe a tholos</vt:lpstr>
      <vt:lpstr>I palazzi micenei</vt:lpstr>
      <vt:lpstr>Civiltà palaziali a confronto</vt:lpstr>
      <vt:lpstr>Società gerarchizzata</vt:lpstr>
      <vt:lpstr>Società gerarchizzata</vt:lpstr>
      <vt:lpstr>La religione</vt:lpstr>
      <vt:lpstr>Scrittura sillabica lineare b</vt:lpstr>
      <vt:lpstr>Scrittura sillabica lineare b</vt:lpstr>
      <vt:lpstr>Espansione</vt:lpstr>
      <vt:lpstr>Economia</vt:lpstr>
      <vt:lpstr>Espansione commerciale e militare</vt:lpstr>
      <vt:lpstr>Il mito della guerra di Troia</vt:lpstr>
      <vt:lpstr>Il merito di Schliemann</vt:lpstr>
      <vt:lpstr>La fine dei Micenei</vt:lpstr>
      <vt:lpstr>I Micenei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Micenei</dc:title>
  <dc:creator>JesCen</dc:creator>
  <cp:lastModifiedBy>JesCen</cp:lastModifiedBy>
  <cp:revision>2</cp:revision>
  <dcterms:created xsi:type="dcterms:W3CDTF">2019-11-12T17:27:41Z</dcterms:created>
  <dcterms:modified xsi:type="dcterms:W3CDTF">2019-11-13T09:05:40Z</dcterms:modified>
</cp:coreProperties>
</file>