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6" r:id="rId2"/>
    <p:sldId id="277" r:id="rId3"/>
    <p:sldId id="278" r:id="rId4"/>
    <p:sldId id="279" r:id="rId5"/>
    <p:sldId id="280" r:id="rId6"/>
    <p:sldId id="281" r:id="rId7"/>
    <p:sldId id="258" r:id="rId8"/>
    <p:sldId id="261" r:id="rId9"/>
    <p:sldId id="262" r:id="rId10"/>
    <p:sldId id="260" r:id="rId11"/>
    <p:sldId id="259" r:id="rId12"/>
    <p:sldId id="263" r:id="rId13"/>
    <p:sldId id="265" r:id="rId14"/>
    <p:sldId id="266" r:id="rId15"/>
    <p:sldId id="285" r:id="rId16"/>
    <p:sldId id="268" r:id="rId17"/>
    <p:sldId id="264" r:id="rId18"/>
    <p:sldId id="269" r:id="rId19"/>
    <p:sldId id="267" r:id="rId20"/>
    <p:sldId id="272" r:id="rId21"/>
    <p:sldId id="273" r:id="rId22"/>
    <p:sldId id="274" r:id="rId23"/>
    <p:sldId id="283" r:id="rId24"/>
    <p:sldId id="282" r:id="rId25"/>
    <p:sldId id="275" r:id="rId26"/>
    <p:sldId id="28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Cen" initials="JC" lastIdx="1" clrIdx="0">
    <p:extLst>
      <p:ext uri="{19B8F6BF-5375-455C-9EA6-DF929625EA0E}">
        <p15:presenceInfo xmlns:p15="http://schemas.microsoft.com/office/powerpoint/2012/main" userId="JesC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1243" autoAdjust="0"/>
  </p:normalViewPr>
  <p:slideViewPr>
    <p:cSldViewPr snapToGrid="0">
      <p:cViewPr varScale="1">
        <p:scale>
          <a:sx n="51" d="100"/>
          <a:sy n="51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4EE61-D5A3-4BD9-B288-940AB97F8740}" type="datetimeFigureOut">
              <a:rPr lang="it-IT" smtClean="0"/>
              <a:t>29/10/2019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6F97E-71B7-4D41-8933-E3FC207999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78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Ittiti" TargetMode="External"/><Relationship Id="rId13" Type="http://schemas.openxmlformats.org/officeDocument/2006/relationships/hyperlink" Target="https://it.wikipedia.org/wiki/Antico_Egitto" TargetMode="External"/><Relationship Id="rId18" Type="http://schemas.openxmlformats.org/officeDocument/2006/relationships/hyperlink" Target="https://it.wikipedia.org/wiki/Popoli_del_Mare" TargetMode="External"/><Relationship Id="rId3" Type="http://schemas.openxmlformats.org/officeDocument/2006/relationships/hyperlink" Target="https://it.wikipedia.org/wiki/Vicino_Oriente" TargetMode="External"/><Relationship Id="rId7" Type="http://schemas.openxmlformats.org/officeDocument/2006/relationships/hyperlink" Target="https://it.wikipedia.org/wiki/Mesopotamia" TargetMode="External"/><Relationship Id="rId12" Type="http://schemas.openxmlformats.org/officeDocument/2006/relationships/hyperlink" Target="https://it.wikipedia.org/wiki/XIII_secolo_a.C." TargetMode="External"/><Relationship Id="rId17" Type="http://schemas.openxmlformats.org/officeDocument/2006/relationships/hyperlink" Target="https://it.wikipedia.org/wiki/%C5%A0uppiluliuma_II" TargetMode="External"/><Relationship Id="rId2" Type="http://schemas.openxmlformats.org/officeDocument/2006/relationships/slide" Target="../slides/slide20.xml"/><Relationship Id="rId16" Type="http://schemas.openxmlformats.org/officeDocument/2006/relationships/hyperlink" Target="https://it.wikipedia.org/wiki/Ammurapi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it.wikipedia.org/wiki/Mar_Mediterraneo" TargetMode="External"/><Relationship Id="rId11" Type="http://schemas.openxmlformats.org/officeDocument/2006/relationships/hyperlink" Target="https://it.wikipedia.org/wiki/XVI_secolo_a.C." TargetMode="External"/><Relationship Id="rId5" Type="http://schemas.openxmlformats.org/officeDocument/2006/relationships/hyperlink" Target="https://it.wikipedia.org/wiki/Siria" TargetMode="External"/><Relationship Id="rId15" Type="http://schemas.openxmlformats.org/officeDocument/2006/relationships/hyperlink" Target="https://it.wikipedia.org/wiki/Et%C3%A0_del_bronzo" TargetMode="External"/><Relationship Id="rId10" Type="http://schemas.openxmlformats.org/officeDocument/2006/relationships/hyperlink" Target="https://it.wikipedia.org/wiki/Hyksos" TargetMode="External"/><Relationship Id="rId4" Type="http://schemas.openxmlformats.org/officeDocument/2006/relationships/hyperlink" Target="https://it.wikipedia.org/wiki/Latakia" TargetMode="External"/><Relationship Id="rId9" Type="http://schemas.openxmlformats.org/officeDocument/2006/relationships/hyperlink" Target="https://it.wikipedia.org/wiki/Egitto" TargetMode="External"/><Relationship Id="rId14" Type="http://schemas.openxmlformats.org/officeDocument/2006/relationships/hyperlink" Target="https://it.wikipedia.org/wiki/Cipro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6F97E-71B7-4D41-8933-E3FC207999D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725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6F97E-71B7-4D41-8933-E3FC207999DF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971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EL: Essere supremo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BAAL: Signore del Mondo (indentificato spesso con Zeus)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MELQART: Eracle/Ercole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ASTARTE: la grande madre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BALAAT: moglie di Baal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TANIT: dea cartaginese della fecondità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Diade di forze vitali e generative della natura e dell’essere umano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6F97E-71B7-4D41-8933-E3FC207999DF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328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FILISTEI: sono l’unico popolo del mare ad essersi insediato stabilmente nella regione  siro-palestinese. Occupano la zona fra l’attuale Gaza e </a:t>
            </a:r>
            <a:r>
              <a:rPr lang="it-IT" dirty="0" err="1"/>
              <a:t>Ashkalon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6F97E-71B7-4D41-8933-E3FC207999D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8311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FENICI hanno il 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Nome delle città di appartenenza come gli Aramei.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>
                <a:solidFill>
                  <a:schemeClr val="tx1"/>
                </a:solidFill>
              </a:rPr>
              <a:t>Kěna’an</a:t>
            </a:r>
            <a:r>
              <a:rPr lang="it-IT" dirty="0">
                <a:solidFill>
                  <a:schemeClr val="tx1"/>
                </a:solidFill>
              </a:rPr>
              <a:t>: (</a:t>
            </a:r>
            <a:r>
              <a:rPr lang="it-IT" dirty="0" err="1">
                <a:solidFill>
                  <a:schemeClr val="tx1"/>
                </a:solidFill>
              </a:rPr>
              <a:t>ebr</a:t>
            </a:r>
            <a:r>
              <a:rPr lang="it-IT" dirty="0">
                <a:solidFill>
                  <a:schemeClr val="tx1"/>
                </a:solidFill>
              </a:rPr>
              <a:t>.) colore rosso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chemeClr val="tx1"/>
                </a:solidFill>
              </a:rPr>
              <a:t>Canaan*: figlio di </a:t>
            </a:r>
            <a:r>
              <a:rPr lang="it-IT" dirty="0" err="1">
                <a:solidFill>
                  <a:schemeClr val="tx1"/>
                </a:solidFill>
              </a:rPr>
              <a:t>Cam</a:t>
            </a:r>
            <a:r>
              <a:rPr lang="it-IT" dirty="0">
                <a:solidFill>
                  <a:schemeClr val="tx1"/>
                </a:solidFill>
              </a:rPr>
              <a:t> e nipote di Noè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6F97E-71B7-4D41-8933-E3FC207999DF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1357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Secondo alcune fonti antiche, </a:t>
            </a:r>
            <a:r>
              <a:rPr lang="it-IT" dirty="0" err="1"/>
              <a:t>Nekao</a:t>
            </a:r>
            <a:r>
              <a:rPr lang="it-IT" dirty="0"/>
              <a:t> II (610-591 a.C.) avrebbe circumnavigato l’Africa.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6F97E-71B7-4D41-8933-E3FC207999DF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3750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/>
              <a:t>Timone: </a:t>
            </a:r>
            <a:r>
              <a:rPr lang="it-IT" sz="1200" b="0" dirty="0"/>
              <a:t>coppia di lunghi remi collocati a poppa, sui lati della nave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/>
              <a:t>Chiglia: </a:t>
            </a:r>
            <a:r>
              <a:rPr lang="it-IT" sz="1200" b="0" dirty="0"/>
              <a:t>barra affilata che corre sotto lo scafo per tutta la lunghezza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/>
              <a:t>Giornale di bordo </a:t>
            </a:r>
            <a:r>
              <a:rPr lang="it-IT" sz="1200" dirty="0"/>
              <a:t>(computo tempi di navigazione e registrazione delle operazioni commerciali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6F97E-71B7-4D41-8933-E3FC207999DF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8158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Cartagine</a:t>
            </a:r>
            <a:r>
              <a:rPr lang="it-IT" dirty="0"/>
              <a:t> (colonia di Tiro come Cadice in Spagna) a sua volta </a:t>
            </a:r>
            <a:r>
              <a:rPr lang="it-IT" b="1" dirty="0"/>
              <a:t>fonderà colonie </a:t>
            </a:r>
            <a:r>
              <a:rPr lang="it-IT" dirty="0"/>
              <a:t>di seconda generazione come Siviglia e Trapani</a:t>
            </a:r>
          </a:p>
          <a:p>
            <a:r>
              <a:rPr lang="it-IT" b="1" dirty="0"/>
              <a:t>Cadice</a:t>
            </a:r>
            <a:r>
              <a:rPr lang="it-IT" dirty="0"/>
              <a:t>: fondata per il commercio dell’argento spagnolo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6F97E-71B7-4D41-8933-E3FC207999DF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6501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VETRO: fondendo in appositi forni una </a:t>
            </a:r>
            <a:r>
              <a:rPr lang="it-IT" b="1" dirty="0"/>
              <a:t>sabbia silicea </a:t>
            </a:r>
            <a:r>
              <a:rPr lang="it-IT" dirty="0"/>
              <a:t>ad alte temperature su formava una pasta opalescente che poteva essere plasmata nelle forme volute e poi, raffreddandosi diventata durissima. </a:t>
            </a:r>
            <a:r>
              <a:rPr lang="it-IT" u="sng" dirty="0"/>
              <a:t>Già gli </a:t>
            </a:r>
            <a:r>
              <a:rPr lang="it-IT" b="1" u="sng" dirty="0"/>
              <a:t>Egizi</a:t>
            </a:r>
            <a:r>
              <a:rPr lang="it-IT" u="sng" dirty="0"/>
              <a:t> avevano imparato a lavorare la pasta vitrea</a:t>
            </a:r>
            <a:r>
              <a:rPr lang="it-IT" dirty="0"/>
              <a:t>, ma i </a:t>
            </a:r>
            <a:r>
              <a:rPr lang="it-IT" b="1" dirty="0"/>
              <a:t>Fenici furono i primi ad ottenere un vetro trasparente; inoltre sono i primi a soffiare il vetro con  una canna per </a:t>
            </a:r>
            <a:r>
              <a:rPr lang="it-IT" b="0" dirty="0"/>
              <a:t>ottenere </a:t>
            </a:r>
            <a:r>
              <a:rPr lang="it-IT" b="1" dirty="0"/>
              <a:t>recipienti di vetro sottile e trasparente </a:t>
            </a:r>
            <a:r>
              <a:rPr lang="it-IT" b="0" dirty="0"/>
              <a:t>destinati a unguenti e profumi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6F97E-71B7-4D41-8933-E3FC207999DF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635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 semitiche occidente siro-palestinese (UGARITI - ARAMEI)</a:t>
            </a:r>
          </a:p>
          <a:p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Ugarit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è un'antica città del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Vicino Oriente"/>
              </a:rPr>
              <a:t>Vicino Oriente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attuale 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 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Shamra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pochi chilometri a nord della città moderna di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Latakia"/>
              </a:rPr>
              <a:t>Latakia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Siria"/>
              </a:rPr>
              <a:t>Siria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 la capitale dell'antico regno di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Ugarit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ed era situata allo sbocco sul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Mar Mediterraneo"/>
              </a:rPr>
              <a:t>Mar Mediterraneo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di un'antica via proveniente dalla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Mesopotamia"/>
              </a:rPr>
              <a:t>Mesopotamia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corrispondenza dei confini tra la potenza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Ittiti"/>
              </a:rPr>
              <a:t>ittita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nord e la sfera d'influenza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Egitto"/>
              </a:rPr>
              <a:t>egiziana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cui appartenne, a sud. Cadde sotto il controllo degli 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Hyksos"/>
              </a:rPr>
              <a:t>Hyksos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(probabilmente urriti o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mitanni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Durante il periodo della sua massima fioritura, tra il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XVI secolo a.C."/>
              </a:rPr>
              <a:t>XVI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 il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XIII secolo a.C."/>
              </a:rPr>
              <a:t>XIII secolo a.C.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città ebbe contatti costanti con l'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Antico Egitto"/>
              </a:rPr>
              <a:t>Egitto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 con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Cipro"/>
              </a:rPr>
              <a:t>Cipro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L'ultimo re di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Ugarit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dell'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 tooltip="Età del bronzo"/>
              </a:rPr>
              <a:t>età del bronzo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 tooltip="Ammurapi"/>
              </a:rPr>
              <a:t>Hammurapi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 tooltip="Ammurapi"/>
              </a:rPr>
              <a:t> o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 tooltip="Ammurapi"/>
              </a:rPr>
              <a:t>Amurapi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fu un contemporaneo del re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Ittiti"/>
              </a:rPr>
              <a:t>ittita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 tooltip="Šuppiluliuma II"/>
              </a:rPr>
              <a:t>Šuppiluliuma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 tooltip="Šuppiluliuma II"/>
              </a:rPr>
              <a:t> II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 la data esatta del suo regno è ignota. In quest'epoca la città venne distrutta, forse in seguito all'invasione dei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8" tooltip="Popoli del Mare"/>
              </a:rPr>
              <a:t>popoli del Mare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6F97E-71B7-4D41-8933-E3FC207999DF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852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REGISTRARE </a:t>
            </a:r>
            <a:r>
              <a:rPr lang="it-IT" dirty="0">
                <a:solidFill>
                  <a:schemeClr val="bg1"/>
                </a:solidFill>
              </a:rPr>
              <a:t>le transazioni commerciali, gli ordini, le giacenze dei magazzini</a:t>
            </a:r>
          </a:p>
          <a:p>
            <a:r>
              <a:rPr lang="it-IT" dirty="0">
                <a:solidFill>
                  <a:schemeClr val="bg1"/>
                </a:solidFill>
              </a:rPr>
              <a:t>LE VOCALI erano aggiunte in fase di lettura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6F97E-71B7-4D41-8933-E3FC207999DF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625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7687"/>
          </a:xfrm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191DA25-4F55-4BD4-8503-B68966AD8949}"/>
              </a:ext>
            </a:extLst>
          </p:cNvPr>
          <p:cNvSpPr txBox="1"/>
          <p:nvPr userDrawn="1"/>
        </p:nvSpPr>
        <p:spPr>
          <a:xfrm>
            <a:off x="5003276" y="112731"/>
            <a:ext cx="2185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latin typeface="+mj-lt"/>
              </a:rPr>
              <a:t>www.jessicacenciarelli.it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transition spd="slow">
    <p:push dir="u"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giornaledeimarinai.it/le-conchiglie-tra-arte-e-natura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giornaledeimarinai.it/le-conchiglie-tra-arte-e-natura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giornaledeimarinai.it/le-conchiglie-tra-arte-e-natura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7">
            <a:extLst>
              <a:ext uri="{FF2B5EF4-FFF2-40B4-BE49-F238E27FC236}">
                <a16:creationId xmlns:a16="http://schemas.microsoft.com/office/drawing/2014/main" id="{A924AD04-41FF-4E35-9103-0683663378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091" r="191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4FEAF7F-5E0A-4358-8ED1-A9D5DB83A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Il popolo dei Fenici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200FFE5-E3F7-4D52-B366-D5CDED006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SIRIA, PALESTINA E VICINO ORIENTE NELL’Età DEL FERRO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1C7226A-25DB-4C2B-A067-0ACC0C36AD8C}"/>
              </a:ext>
            </a:extLst>
          </p:cNvPr>
          <p:cNvSpPr txBox="1"/>
          <p:nvPr/>
        </p:nvSpPr>
        <p:spPr>
          <a:xfrm>
            <a:off x="8777283" y="6657945"/>
            <a:ext cx="34147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3" tooltip="https://www.ilgiornaledeimarinai.it/le-conchiglie-tra-arte-e-natur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it-IT" sz="700">
              <a:solidFill>
                <a:srgbClr val="FFFFFF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01E2C5E-A828-40E3-AF3B-B842F7215613}"/>
              </a:ext>
            </a:extLst>
          </p:cNvPr>
          <p:cNvSpPr txBox="1"/>
          <p:nvPr/>
        </p:nvSpPr>
        <p:spPr>
          <a:xfrm>
            <a:off x="1272209" y="5269469"/>
            <a:ext cx="1651414" cy="276999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it-IT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Periplus</a:t>
            </a:r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ZANICHELLI</a:t>
            </a:r>
          </a:p>
        </p:txBody>
      </p:sp>
    </p:spTree>
    <p:extLst>
      <p:ext uri="{BB962C8B-B14F-4D97-AF65-F5344CB8AC3E}">
        <p14:creationId xmlns:p14="http://schemas.microsoft.com/office/powerpoint/2010/main" val="1484679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488BF3-38FC-43E6-8F31-B8A0DE071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fenici</a:t>
            </a: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3AF0F89E-8224-45FE-8D3F-C98973E342F9}"/>
              </a:ext>
            </a:extLst>
          </p:cNvPr>
          <p:cNvSpPr/>
          <p:nvPr/>
        </p:nvSpPr>
        <p:spPr>
          <a:xfrm flipH="1">
            <a:off x="2562213" y="245007"/>
            <a:ext cx="3740112" cy="1182757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i GRECI</a:t>
            </a:r>
          </a:p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sono «mercanti di porpora»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6CB26A35-7458-47CD-8CF0-42C2F7F180B3}"/>
              </a:ext>
            </a:extLst>
          </p:cNvPr>
          <p:cNvSpPr/>
          <p:nvPr/>
        </p:nvSpPr>
        <p:spPr>
          <a:xfrm>
            <a:off x="6127159" y="521289"/>
            <a:ext cx="1814733" cy="604317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Phoìnix</a:t>
            </a:r>
            <a:r>
              <a:rPr lang="it-IT" dirty="0"/>
              <a:t> = PORPORA</a:t>
            </a:r>
          </a:p>
        </p:txBody>
      </p:sp>
      <p:pic>
        <p:nvPicPr>
          <p:cNvPr id="5" name="Segnaposto contenuto 7">
            <a:extLst>
              <a:ext uri="{FF2B5EF4-FFF2-40B4-BE49-F238E27FC236}">
                <a16:creationId xmlns:a16="http://schemas.microsoft.com/office/drawing/2014/main" id="{CACA41A7-8919-41F4-BEF6-5FA34DEC99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091" r="19192"/>
          <a:stretch/>
        </p:blipFill>
        <p:spPr>
          <a:xfrm>
            <a:off x="6127159" y="2555411"/>
            <a:ext cx="5239622" cy="2947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5CB59EC-C24F-4712-91F3-0E265EB61A82}"/>
              </a:ext>
            </a:extLst>
          </p:cNvPr>
          <p:cNvSpPr txBox="1"/>
          <p:nvPr/>
        </p:nvSpPr>
        <p:spPr>
          <a:xfrm>
            <a:off x="6624147" y="3613556"/>
            <a:ext cx="2404630" cy="830997"/>
          </a:xfrm>
          <a:prstGeom prst="rect">
            <a:avLst/>
          </a:prstGeom>
          <a:solidFill>
            <a:srgbClr val="C0000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Porpora sostanza che si estrae da alcuni molluschi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3C4236E-CFB9-4F33-B514-9E54270DD1B6}"/>
              </a:ext>
            </a:extLst>
          </p:cNvPr>
          <p:cNvSpPr/>
          <p:nvPr/>
        </p:nvSpPr>
        <p:spPr>
          <a:xfrm>
            <a:off x="646111" y="1635475"/>
            <a:ext cx="3740112" cy="118275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Attitudine commerciale e marittima</a:t>
            </a:r>
          </a:p>
        </p:txBody>
      </p:sp>
      <p:sp>
        <p:nvSpPr>
          <p:cNvPr id="8" name="Callout: freccia in su 7">
            <a:extLst>
              <a:ext uri="{FF2B5EF4-FFF2-40B4-BE49-F238E27FC236}">
                <a16:creationId xmlns:a16="http://schemas.microsoft.com/office/drawing/2014/main" id="{FBA78A27-BD76-4F2E-A764-85DCCE3456EC}"/>
              </a:ext>
            </a:extLst>
          </p:cNvPr>
          <p:cNvSpPr/>
          <p:nvPr/>
        </p:nvSpPr>
        <p:spPr>
          <a:xfrm>
            <a:off x="646111" y="2901407"/>
            <a:ext cx="3740112" cy="1842868"/>
          </a:xfrm>
          <a:prstGeom prst="upArrowCallout">
            <a:avLst/>
          </a:prstGeom>
          <a:solidFill>
            <a:schemeClr val="accent4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Costretto a navigare per necessità geopolitiche</a:t>
            </a:r>
          </a:p>
        </p:txBody>
      </p:sp>
      <p:sp>
        <p:nvSpPr>
          <p:cNvPr id="9" name="Rettangolo con due angoli in diagonale ritagliati 8">
            <a:extLst>
              <a:ext uri="{FF2B5EF4-FFF2-40B4-BE49-F238E27FC236}">
                <a16:creationId xmlns:a16="http://schemas.microsoft.com/office/drawing/2014/main" id="{0E22CF21-BDCD-4DF2-A15E-D6EF0E822379}"/>
              </a:ext>
            </a:extLst>
          </p:cNvPr>
          <p:cNvSpPr/>
          <p:nvPr/>
        </p:nvSpPr>
        <p:spPr>
          <a:xfrm>
            <a:off x="692157" y="4827450"/>
            <a:ext cx="3740112" cy="701153"/>
          </a:xfrm>
          <a:prstGeom prst="snip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Presenza di stati grandi e potenti</a:t>
            </a:r>
          </a:p>
        </p:txBody>
      </p:sp>
    </p:spTree>
    <p:extLst>
      <p:ext uri="{BB962C8B-B14F-4D97-AF65-F5344CB8AC3E}">
        <p14:creationId xmlns:p14="http://schemas.microsoft.com/office/powerpoint/2010/main" val="1134234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7AAEBE-727A-4B1A-889F-0F88E6C75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fenici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41A4DE8-3EAC-4478-84E7-07B49DDB9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577" y="1619686"/>
            <a:ext cx="5307469" cy="4587435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76473C13-FB1B-4F53-A6EC-8B87C069540F}"/>
              </a:ext>
            </a:extLst>
          </p:cNvPr>
          <p:cNvSpPr/>
          <p:nvPr/>
        </p:nvSpPr>
        <p:spPr>
          <a:xfrm>
            <a:off x="3008243" y="1997610"/>
            <a:ext cx="2168260" cy="7676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Popolo di origine 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semitica</a:t>
            </a: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93CB604B-3B1F-4ED2-B0C4-25DDD5016535}"/>
              </a:ext>
            </a:extLst>
          </p:cNvPr>
          <p:cNvSpPr/>
          <p:nvPr/>
        </p:nvSpPr>
        <p:spPr>
          <a:xfrm>
            <a:off x="424070" y="1790076"/>
            <a:ext cx="2584173" cy="118275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Parlano una lingua simile all’aramaico</a:t>
            </a: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A22369A9-CD37-4BE4-91F2-BFEFFB093519}"/>
              </a:ext>
            </a:extLst>
          </p:cNvPr>
          <p:cNvSpPr/>
          <p:nvPr/>
        </p:nvSpPr>
        <p:spPr>
          <a:xfrm>
            <a:off x="424070" y="2951123"/>
            <a:ext cx="2584173" cy="1182757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Identificano sé stessi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2546FB0A-45D7-48D6-A924-3F3972B71F8E}"/>
              </a:ext>
            </a:extLst>
          </p:cNvPr>
          <p:cNvSpPr/>
          <p:nvPr/>
        </p:nvSpPr>
        <p:spPr>
          <a:xfrm>
            <a:off x="3008243" y="3180367"/>
            <a:ext cx="2168260" cy="76768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Nome delle città di appartenenza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F1438F6F-8C2F-4461-9F72-C97B8E6F8C56}"/>
              </a:ext>
            </a:extLst>
          </p:cNvPr>
          <p:cNvCxnSpPr>
            <a:stCxn id="12" idx="3"/>
          </p:cNvCxnSpPr>
          <p:nvPr/>
        </p:nvCxnSpPr>
        <p:spPr>
          <a:xfrm>
            <a:off x="5176503" y="3564211"/>
            <a:ext cx="3297808" cy="5284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>
            <a:extLst>
              <a:ext uri="{FF2B5EF4-FFF2-40B4-BE49-F238E27FC236}">
                <a16:creationId xmlns:a16="http://schemas.microsoft.com/office/drawing/2014/main" id="{8579DCA2-21CB-41CF-BD3E-67DACA88F7EE}"/>
              </a:ext>
            </a:extLst>
          </p:cNvPr>
          <p:cNvSpPr/>
          <p:nvPr/>
        </p:nvSpPr>
        <p:spPr>
          <a:xfrm rot="17318038">
            <a:off x="7430920" y="3418104"/>
            <a:ext cx="2881230" cy="990599"/>
          </a:xfrm>
          <a:prstGeom prst="ellipse">
            <a:avLst/>
          </a:prstGeom>
          <a:solidFill>
            <a:srgbClr val="E74B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i="1" dirty="0">
                <a:solidFill>
                  <a:schemeClr val="tx1"/>
                </a:solidFill>
              </a:rPr>
              <a:t>Terra di Canaan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FD28067-EF58-46D0-853A-4F7494953551}"/>
              </a:ext>
            </a:extLst>
          </p:cNvPr>
          <p:cNvSpPr/>
          <p:nvPr/>
        </p:nvSpPr>
        <p:spPr>
          <a:xfrm>
            <a:off x="1430900" y="4087285"/>
            <a:ext cx="2983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cananei</a:t>
            </a:r>
            <a:endParaRPr lang="it-IT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11F4A62-A7C8-4625-981D-7604389B4945}"/>
              </a:ext>
            </a:extLst>
          </p:cNvPr>
          <p:cNvSpPr txBox="1"/>
          <p:nvPr/>
        </p:nvSpPr>
        <p:spPr>
          <a:xfrm rot="16200000">
            <a:off x="10226510" y="356414"/>
            <a:ext cx="108216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4000324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C55B3F-F673-4BD7-8758-63F93727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Fitta rete di commerci marittimi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1C3A0B3-2C41-4E44-A5CB-57081844EB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75" t="26433" r="30249" b="13760"/>
          <a:stretch/>
        </p:blipFill>
        <p:spPr>
          <a:xfrm>
            <a:off x="49010" y="1528515"/>
            <a:ext cx="7813790" cy="5215657"/>
          </a:xfrm>
          <a:prstGeom prst="rect">
            <a:avLst/>
          </a:prstGeom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F74888F0-F2D5-46CC-A0FE-0C631D30EA1D}"/>
              </a:ext>
            </a:extLst>
          </p:cNvPr>
          <p:cNvSpPr/>
          <p:nvPr/>
        </p:nvSpPr>
        <p:spPr>
          <a:xfrm>
            <a:off x="4680929" y="1573456"/>
            <a:ext cx="3181871" cy="119681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solidFill>
                  <a:schemeClr val="bg1">
                    <a:lumMod val="95000"/>
                  </a:schemeClr>
                </a:solidFill>
              </a:rPr>
              <a:t>La fortuna dei Fenici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Rettangolo con due angoli in diagonale ritagliati 18">
            <a:extLst>
              <a:ext uri="{FF2B5EF4-FFF2-40B4-BE49-F238E27FC236}">
                <a16:creationId xmlns:a16="http://schemas.microsoft.com/office/drawing/2014/main" id="{D39DB354-9371-45FF-AB50-5C402F0F43AE}"/>
              </a:ext>
            </a:extLst>
          </p:cNvPr>
          <p:cNvSpPr/>
          <p:nvPr/>
        </p:nvSpPr>
        <p:spPr>
          <a:xfrm>
            <a:off x="8313932" y="4576866"/>
            <a:ext cx="3181871" cy="767687"/>
          </a:xfrm>
          <a:prstGeom prst="snip2Diag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Scafi di cedro (grandi quantità di merci)</a:t>
            </a:r>
          </a:p>
        </p:txBody>
      </p:sp>
      <p:sp>
        <p:nvSpPr>
          <p:cNvPr id="20" name="Callout: freccia in giù 19">
            <a:extLst>
              <a:ext uri="{FF2B5EF4-FFF2-40B4-BE49-F238E27FC236}">
                <a16:creationId xmlns:a16="http://schemas.microsoft.com/office/drawing/2014/main" id="{5D6CD728-7F44-4610-8DF7-09AF33B32EE8}"/>
              </a:ext>
            </a:extLst>
          </p:cNvPr>
          <p:cNvSpPr/>
          <p:nvPr/>
        </p:nvSpPr>
        <p:spPr>
          <a:xfrm>
            <a:off x="8293618" y="3429000"/>
            <a:ext cx="3181871" cy="1032654"/>
          </a:xfrm>
          <a:prstGeom prst="down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Abilità dei costruttori di navi</a:t>
            </a:r>
          </a:p>
        </p:txBody>
      </p:sp>
      <p:sp>
        <p:nvSpPr>
          <p:cNvPr id="9" name="Callout: freccia in giù 8">
            <a:extLst>
              <a:ext uri="{FF2B5EF4-FFF2-40B4-BE49-F238E27FC236}">
                <a16:creationId xmlns:a16="http://schemas.microsoft.com/office/drawing/2014/main" id="{403ECD9F-A13D-40B0-8D8E-7A0F7B5019E5}"/>
              </a:ext>
            </a:extLst>
          </p:cNvPr>
          <p:cNvSpPr/>
          <p:nvPr/>
        </p:nvSpPr>
        <p:spPr>
          <a:xfrm>
            <a:off x="8552838" y="2310766"/>
            <a:ext cx="2663429" cy="1032654"/>
          </a:xfrm>
          <a:prstGeom prst="downArrowCallou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BOSCHI DI CEDRI, PINI E CIPRESSI</a:t>
            </a:r>
          </a:p>
        </p:txBody>
      </p:sp>
      <p:sp>
        <p:nvSpPr>
          <p:cNvPr id="10" name="Callout: freccia in giù 9">
            <a:extLst>
              <a:ext uri="{FF2B5EF4-FFF2-40B4-BE49-F238E27FC236}">
                <a16:creationId xmlns:a16="http://schemas.microsoft.com/office/drawing/2014/main" id="{7672EBD9-335B-4F11-964A-0EB730E24A9D}"/>
              </a:ext>
            </a:extLst>
          </p:cNvPr>
          <p:cNvSpPr/>
          <p:nvPr/>
        </p:nvSpPr>
        <p:spPr>
          <a:xfrm>
            <a:off x="8001000" y="5459765"/>
            <a:ext cx="1598701" cy="1032654"/>
          </a:xfrm>
          <a:prstGeom prst="downArrowCallou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Marineria</a:t>
            </a:r>
          </a:p>
        </p:txBody>
      </p:sp>
      <p:sp>
        <p:nvSpPr>
          <p:cNvPr id="11" name="Callout: freccia in giù 10">
            <a:extLst>
              <a:ext uri="{FF2B5EF4-FFF2-40B4-BE49-F238E27FC236}">
                <a16:creationId xmlns:a16="http://schemas.microsoft.com/office/drawing/2014/main" id="{D3D805E2-A683-47DE-A5C6-E007949C584C}"/>
              </a:ext>
            </a:extLst>
          </p:cNvPr>
          <p:cNvSpPr/>
          <p:nvPr/>
        </p:nvSpPr>
        <p:spPr>
          <a:xfrm>
            <a:off x="9758902" y="5446180"/>
            <a:ext cx="2185448" cy="1032654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Commercio marittimo</a:t>
            </a:r>
          </a:p>
        </p:txBody>
      </p:sp>
    </p:spTree>
    <p:extLst>
      <p:ext uri="{BB962C8B-B14F-4D97-AF65-F5344CB8AC3E}">
        <p14:creationId xmlns:p14="http://schemas.microsoft.com/office/powerpoint/2010/main" val="4117696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C55B3F-F673-4BD7-8758-63F93727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1C3A0B3-2C41-4E44-A5CB-57081844EB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75" t="26433" r="30249" b="13760"/>
          <a:stretch/>
        </p:blipFill>
        <p:spPr>
          <a:xfrm>
            <a:off x="49009" y="113829"/>
            <a:ext cx="10248542" cy="6630344"/>
          </a:xfrm>
          <a:prstGeom prst="rect">
            <a:avLst/>
          </a:prstGeom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F74888F0-F2D5-46CC-A0FE-0C631D30EA1D}"/>
              </a:ext>
            </a:extLst>
          </p:cNvPr>
          <p:cNvSpPr/>
          <p:nvPr/>
        </p:nvSpPr>
        <p:spPr>
          <a:xfrm>
            <a:off x="8859015" y="1902648"/>
            <a:ext cx="3181871" cy="119681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solidFill>
                  <a:schemeClr val="bg1">
                    <a:lumMod val="95000"/>
                  </a:schemeClr>
                </a:solidFill>
              </a:rPr>
              <a:t>FENICI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it-IT" dirty="0"/>
              <a:t>Scali e colonie fenicie </a:t>
            </a:r>
          </a:p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 - VII sec. a.C.</a:t>
            </a:r>
          </a:p>
        </p:txBody>
      </p:sp>
      <p:sp>
        <p:nvSpPr>
          <p:cNvPr id="10" name="Callout: linea 9">
            <a:extLst>
              <a:ext uri="{FF2B5EF4-FFF2-40B4-BE49-F238E27FC236}">
                <a16:creationId xmlns:a16="http://schemas.microsoft.com/office/drawing/2014/main" id="{4594AC9F-520C-4030-959F-54D27C7447B1}"/>
              </a:ext>
            </a:extLst>
          </p:cNvPr>
          <p:cNvSpPr/>
          <p:nvPr/>
        </p:nvSpPr>
        <p:spPr>
          <a:xfrm>
            <a:off x="3455870" y="1502061"/>
            <a:ext cx="3181212" cy="496373"/>
          </a:xfrm>
          <a:prstGeom prst="borderCallout1">
            <a:avLst>
              <a:gd name="adj1" fmla="val 51415"/>
              <a:gd name="adj2" fmla="val -668"/>
              <a:gd name="adj3" fmla="val 468107"/>
              <a:gd name="adj4" fmla="val -86211"/>
            </a:avLst>
          </a:prstGeom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Oltrepassano Gibilterra </a:t>
            </a:r>
          </a:p>
        </p:txBody>
      </p:sp>
      <p:sp>
        <p:nvSpPr>
          <p:cNvPr id="11" name="Callout: linea 10">
            <a:extLst>
              <a:ext uri="{FF2B5EF4-FFF2-40B4-BE49-F238E27FC236}">
                <a16:creationId xmlns:a16="http://schemas.microsoft.com/office/drawing/2014/main" id="{81C7581A-05D0-4AFF-AF20-7BE0CF7367CF}"/>
              </a:ext>
            </a:extLst>
          </p:cNvPr>
          <p:cNvSpPr/>
          <p:nvPr/>
        </p:nvSpPr>
        <p:spPr>
          <a:xfrm>
            <a:off x="183477" y="4326368"/>
            <a:ext cx="2244484" cy="781385"/>
          </a:xfrm>
          <a:prstGeom prst="borderCallout1">
            <a:avLst>
              <a:gd name="adj1" fmla="val 2655"/>
              <a:gd name="adj2" fmla="val 30736"/>
              <a:gd name="adj3" fmla="val -64359"/>
              <a:gd name="adj4" fmla="val 4848"/>
            </a:avLst>
          </a:prstGeom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 600 a.C. circumnavigazione Africa? </a:t>
            </a:r>
          </a:p>
        </p:txBody>
      </p:sp>
      <p:sp>
        <p:nvSpPr>
          <p:cNvPr id="12" name="Callout: linea 11">
            <a:extLst>
              <a:ext uri="{FF2B5EF4-FFF2-40B4-BE49-F238E27FC236}">
                <a16:creationId xmlns:a16="http://schemas.microsoft.com/office/drawing/2014/main" id="{B0E7DE7A-F836-4A0B-B9BF-43BEE54DA41F}"/>
              </a:ext>
            </a:extLst>
          </p:cNvPr>
          <p:cNvSpPr/>
          <p:nvPr/>
        </p:nvSpPr>
        <p:spPr>
          <a:xfrm>
            <a:off x="2427961" y="724032"/>
            <a:ext cx="4209121" cy="496373"/>
          </a:xfrm>
          <a:prstGeom prst="borderCallout1">
            <a:avLst>
              <a:gd name="adj1" fmla="val 51415"/>
              <a:gd name="adj2" fmla="val -668"/>
              <a:gd name="adj3" fmla="val -26974"/>
              <a:gd name="adj4" fmla="val -13344"/>
            </a:avLst>
          </a:prstGeom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ysClr val="windowText" lastClr="000000"/>
                </a:solidFill>
              </a:rPr>
              <a:t>ROTTE v</a:t>
            </a:r>
            <a:r>
              <a:rPr lang="it-IT" dirty="0">
                <a:solidFill>
                  <a:sysClr val="windowText" lastClr="000000"/>
                </a:solidFill>
              </a:rPr>
              <a:t>erso l’Atlantico del nord alla ricerca di stagno</a:t>
            </a:r>
          </a:p>
        </p:txBody>
      </p:sp>
    </p:spTree>
    <p:extLst>
      <p:ext uri="{BB962C8B-B14F-4D97-AF65-F5344CB8AC3E}">
        <p14:creationId xmlns:p14="http://schemas.microsoft.com/office/powerpoint/2010/main" val="115953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28F0DD-DD8F-4A9E-B215-BFD207203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Abili navigatori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9CC63160-CE52-43DC-93CC-4A15B8E482A8}"/>
              </a:ext>
            </a:extLst>
          </p:cNvPr>
          <p:cNvSpPr txBox="1">
            <a:spLocks/>
          </p:cNvSpPr>
          <p:nvPr/>
        </p:nvSpPr>
        <p:spPr>
          <a:xfrm>
            <a:off x="638040" y="1607839"/>
            <a:ext cx="1114560" cy="48766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2000" b="1" dirty="0">
                <a:solidFill>
                  <a:schemeClr val="bg1"/>
                </a:solidFill>
              </a:rPr>
              <a:t>Àncora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3B4E037-5F11-412B-BDA1-AD80ABAE4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989" y="374318"/>
            <a:ext cx="5973758" cy="3701444"/>
          </a:xfrm>
          <a:prstGeom prst="rect">
            <a:avLst/>
          </a:prstGeom>
        </p:spPr>
      </p:pic>
      <p:sp>
        <p:nvSpPr>
          <p:cNvPr id="6" name="Callout: linea 5">
            <a:extLst>
              <a:ext uri="{FF2B5EF4-FFF2-40B4-BE49-F238E27FC236}">
                <a16:creationId xmlns:a16="http://schemas.microsoft.com/office/drawing/2014/main" id="{D1AAFA52-1245-4733-8331-55F5916788C4}"/>
              </a:ext>
            </a:extLst>
          </p:cNvPr>
          <p:cNvSpPr/>
          <p:nvPr/>
        </p:nvSpPr>
        <p:spPr>
          <a:xfrm>
            <a:off x="3435230" y="4450270"/>
            <a:ext cx="1777068" cy="1119718"/>
          </a:xfrm>
          <a:prstGeom prst="borderCallout1">
            <a:avLst>
              <a:gd name="adj1" fmla="val 1018"/>
              <a:gd name="adj2" fmla="val 50671"/>
              <a:gd name="adj3" fmla="val -52558"/>
              <a:gd name="adj4" fmla="val 2412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Navigano ancora sottocosta</a:t>
            </a:r>
          </a:p>
        </p:txBody>
      </p:sp>
      <p:sp>
        <p:nvSpPr>
          <p:cNvPr id="7" name="Callout: linea 6">
            <a:extLst>
              <a:ext uri="{FF2B5EF4-FFF2-40B4-BE49-F238E27FC236}">
                <a16:creationId xmlns:a16="http://schemas.microsoft.com/office/drawing/2014/main" id="{10CF56E6-C1F1-47A6-A57B-AE5635C3F4AB}"/>
              </a:ext>
            </a:extLst>
          </p:cNvPr>
          <p:cNvSpPr/>
          <p:nvPr/>
        </p:nvSpPr>
        <p:spPr>
          <a:xfrm>
            <a:off x="1785132" y="5885224"/>
            <a:ext cx="2538632" cy="843204"/>
          </a:xfrm>
          <a:prstGeom prst="borderCallout1">
            <a:avLst>
              <a:gd name="adj1" fmla="val -3824"/>
              <a:gd name="adj2" fmla="val 47746"/>
              <a:gd name="adj3" fmla="val -238252"/>
              <a:gd name="adj4" fmla="val 42313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Combinano uso di vele e remi</a:t>
            </a:r>
          </a:p>
        </p:txBody>
      </p:sp>
      <p:sp>
        <p:nvSpPr>
          <p:cNvPr id="8" name="Callout: linea 7">
            <a:extLst>
              <a:ext uri="{FF2B5EF4-FFF2-40B4-BE49-F238E27FC236}">
                <a16:creationId xmlns:a16="http://schemas.microsoft.com/office/drawing/2014/main" id="{EF602DC0-EAC1-4AF1-AC7A-7745E3885B64}"/>
              </a:ext>
            </a:extLst>
          </p:cNvPr>
          <p:cNvSpPr/>
          <p:nvPr/>
        </p:nvSpPr>
        <p:spPr>
          <a:xfrm>
            <a:off x="513753" y="4286750"/>
            <a:ext cx="2231620" cy="1334523"/>
          </a:xfrm>
          <a:prstGeom prst="borderCallout1">
            <a:avLst>
              <a:gd name="adj1" fmla="val 3569"/>
              <a:gd name="adj2" fmla="val 49338"/>
              <a:gd name="adj3" fmla="val -33720"/>
              <a:gd name="adj4" fmla="val 60436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Navigano di notte</a:t>
            </a:r>
          </a:p>
          <a:p>
            <a:pPr algn="ctr"/>
            <a:r>
              <a:rPr lang="it-IT" sz="2000" dirty="0"/>
              <a:t> (Stella polare- stella fenicia)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3E4A3AF3-04C9-4C9C-868A-B7EDF7DBD080}"/>
              </a:ext>
            </a:extLst>
          </p:cNvPr>
          <p:cNvSpPr/>
          <p:nvPr/>
        </p:nvSpPr>
        <p:spPr>
          <a:xfrm>
            <a:off x="6571081" y="5085346"/>
            <a:ext cx="4635573" cy="156666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assiri si servono delle navi fenicie per trasportare i soldati lungo i fiumi navigabili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ECB1B11-9772-4831-BE22-C6A27CDFA8A9}"/>
              </a:ext>
            </a:extLst>
          </p:cNvPr>
          <p:cNvSpPr/>
          <p:nvPr/>
        </p:nvSpPr>
        <p:spPr>
          <a:xfrm>
            <a:off x="7190008" y="4154162"/>
            <a:ext cx="32111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Ruolo militare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FB5E0FD9-4A07-4720-AA68-FA4488CCF61B}"/>
              </a:ext>
            </a:extLst>
          </p:cNvPr>
          <p:cNvSpPr txBox="1">
            <a:spLocks/>
          </p:cNvSpPr>
          <p:nvPr/>
        </p:nvSpPr>
        <p:spPr>
          <a:xfrm>
            <a:off x="1945381" y="1615478"/>
            <a:ext cx="1114560" cy="48766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2000" b="1" dirty="0">
                <a:solidFill>
                  <a:schemeClr val="bg1"/>
                </a:solidFill>
              </a:rPr>
              <a:t>Timone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06564A66-3B36-43C0-9C3E-64FAAC04C295}"/>
              </a:ext>
            </a:extLst>
          </p:cNvPr>
          <p:cNvSpPr txBox="1">
            <a:spLocks/>
          </p:cNvSpPr>
          <p:nvPr/>
        </p:nvSpPr>
        <p:spPr>
          <a:xfrm>
            <a:off x="3252722" y="1615478"/>
            <a:ext cx="1114560" cy="48766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2000" b="1" dirty="0">
                <a:solidFill>
                  <a:schemeClr val="bg1"/>
                </a:solidFill>
              </a:rPr>
              <a:t>Chiglia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9628ED09-9CD4-4BE2-A958-04532973A648}"/>
              </a:ext>
            </a:extLst>
          </p:cNvPr>
          <p:cNvSpPr txBox="1">
            <a:spLocks/>
          </p:cNvSpPr>
          <p:nvPr/>
        </p:nvSpPr>
        <p:spPr>
          <a:xfrm>
            <a:off x="952652" y="2276524"/>
            <a:ext cx="3171962" cy="48766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2000" b="1" dirty="0">
                <a:solidFill>
                  <a:schemeClr val="bg1"/>
                </a:solidFill>
              </a:rPr>
              <a:t>Giornale di bordo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263C32B1-D32A-424E-9206-238D1BFB55EE}"/>
              </a:ext>
            </a:extLst>
          </p:cNvPr>
          <p:cNvSpPr/>
          <p:nvPr/>
        </p:nvSpPr>
        <p:spPr>
          <a:xfrm>
            <a:off x="513753" y="3197154"/>
            <a:ext cx="4438075" cy="711321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Fenici sono abilissimi navigatori</a:t>
            </a:r>
          </a:p>
        </p:txBody>
      </p:sp>
    </p:spTree>
    <p:extLst>
      <p:ext uri="{BB962C8B-B14F-4D97-AF65-F5344CB8AC3E}">
        <p14:creationId xmlns:p14="http://schemas.microsoft.com/office/powerpoint/2010/main" val="517619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3" grpId="0" animBg="1"/>
      <p:bldP spid="9" grpId="0"/>
      <p:bldP spid="11" grpId="0" animBg="1"/>
      <p:bldP spid="12" grpId="0" animBg="1"/>
      <p:bldP spid="1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2F0D05E-5CD3-443C-87A6-5E429A47A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47650"/>
            <a:ext cx="3702796" cy="1447800"/>
          </a:xfrm>
        </p:spPr>
        <p:txBody>
          <a:bodyPr/>
          <a:lstStyle/>
          <a:p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cosa significa…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93191355-73CE-4917-A9A5-115215F3C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8040" y="1463334"/>
            <a:ext cx="6749050" cy="4327866"/>
          </a:xfr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90E5CD-B28C-410D-B2C0-C0637005F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2329180"/>
            <a:ext cx="3401063" cy="2895599"/>
          </a:xfrm>
        </p:spPr>
        <p:txBody>
          <a:bodyPr>
            <a:normAutofit/>
          </a:bodyPr>
          <a:lstStyle/>
          <a:p>
            <a:r>
              <a:rPr lang="it-IT" sz="2800" dirty="0"/>
              <a:t>Per i fenici rappresentarono depositi per le merci e luoghi di mercato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7D88DAA-B56D-4F56-B8CA-6BCA5348D600}"/>
              </a:ext>
            </a:extLst>
          </p:cNvPr>
          <p:cNvSpPr/>
          <p:nvPr/>
        </p:nvSpPr>
        <p:spPr>
          <a:xfrm>
            <a:off x="4857750" y="247650"/>
            <a:ext cx="3316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Emporio?</a:t>
            </a:r>
          </a:p>
        </p:txBody>
      </p:sp>
    </p:spTree>
    <p:extLst>
      <p:ext uri="{BB962C8B-B14F-4D97-AF65-F5344CB8AC3E}">
        <p14:creationId xmlns:p14="http://schemas.microsoft.com/office/powerpoint/2010/main" val="493718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2A43E1B-7432-4E2B-9F5A-156C90FA6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450167"/>
            <a:ext cx="4289243" cy="773722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</a:rPr>
              <a:t>Che cosa significa…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63068DB-EECE-4129-9E53-F5513704A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3741" y="1739565"/>
            <a:ext cx="3036209" cy="3670635"/>
          </a:xfrm>
          <a:ln w="762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/>
          <a:p>
            <a:r>
              <a:rPr lang="it-IT" sz="2800" dirty="0"/>
              <a:t>Città fondata da un’altra città o regno (detto «madrepatria») a una certa distanza dai propri confini originari.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4CC046D-59E9-4344-9242-655F475B16E9}"/>
              </a:ext>
            </a:extLst>
          </p:cNvPr>
          <p:cNvSpPr/>
          <p:nvPr/>
        </p:nvSpPr>
        <p:spPr>
          <a:xfrm>
            <a:off x="4784616" y="375363"/>
            <a:ext cx="3206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Colonia?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71715CC-FBE5-423D-9B98-8E84E5956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19962" t="36301" r="18138" b="17933"/>
          <a:stretch/>
        </p:blipFill>
        <p:spPr>
          <a:xfrm>
            <a:off x="3604339" y="1351031"/>
            <a:ext cx="8280615" cy="3442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Segnaposto testo 4">
            <a:extLst>
              <a:ext uri="{FF2B5EF4-FFF2-40B4-BE49-F238E27FC236}">
                <a16:creationId xmlns:a16="http://schemas.microsoft.com/office/drawing/2014/main" id="{6AB7C4F9-0748-4879-A8C8-3B5181D10B83}"/>
              </a:ext>
            </a:extLst>
          </p:cNvPr>
          <p:cNvSpPr txBox="1">
            <a:spLocks/>
          </p:cNvSpPr>
          <p:nvPr/>
        </p:nvSpPr>
        <p:spPr>
          <a:xfrm>
            <a:off x="3805821" y="5081175"/>
            <a:ext cx="7455844" cy="11291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colonie fenicie potevano conservare diversi gradi di dipendenza dal centro di potere che le aveva fondate e in alcuni casi divenire indipendenti</a:t>
            </a:r>
          </a:p>
        </p:txBody>
      </p:sp>
    </p:spTree>
    <p:extLst>
      <p:ext uri="{BB962C8B-B14F-4D97-AF65-F5344CB8AC3E}">
        <p14:creationId xmlns:p14="http://schemas.microsoft.com/office/powerpoint/2010/main" val="4274517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  <p:bldP spid="6" grpId="0"/>
      <p:bldP spid="8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85AC4187-EA3B-47CE-AD93-CEF98A1C11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19962" t="36301" r="18138" b="17933"/>
          <a:stretch/>
        </p:blipFill>
        <p:spPr>
          <a:xfrm>
            <a:off x="152006" y="3026351"/>
            <a:ext cx="8585961" cy="3569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6512895-F884-4AEC-A37D-39FC15527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Colonie fenicie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18091E5-358A-4E6D-8064-8BBC2FF926A4}"/>
              </a:ext>
            </a:extLst>
          </p:cNvPr>
          <p:cNvSpPr/>
          <p:nvPr/>
        </p:nvSpPr>
        <p:spPr>
          <a:xfrm>
            <a:off x="1529111" y="1509105"/>
            <a:ext cx="4428097" cy="48685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Scali commerciali / </a:t>
            </a:r>
            <a:r>
              <a:rPr lang="it-IT" sz="2800" dirty="0">
                <a:solidFill>
                  <a:schemeClr val="bg1"/>
                </a:solidFill>
              </a:rPr>
              <a:t>empori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5A7A2CCD-DB86-4290-AEB3-6ECDDB7C3F5E}"/>
              </a:ext>
            </a:extLst>
          </p:cNvPr>
          <p:cNvSpPr/>
          <p:nvPr/>
        </p:nvSpPr>
        <p:spPr>
          <a:xfrm>
            <a:off x="8491898" y="3279657"/>
            <a:ext cx="3174119" cy="850355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814 a.C. Cartagine </a:t>
            </a:r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Qart</a:t>
            </a:r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Hadasht</a:t>
            </a:r>
            <a:r>
              <a:rPr 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«Città nuova»</a:t>
            </a:r>
            <a:endParaRPr lang="it-IT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ED623F4-2F67-4090-9D95-2D80393B6376}"/>
              </a:ext>
            </a:extLst>
          </p:cNvPr>
          <p:cNvSpPr txBox="1"/>
          <p:nvPr/>
        </p:nvSpPr>
        <p:spPr>
          <a:xfrm>
            <a:off x="646111" y="2044454"/>
            <a:ext cx="3137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Punti di appoggio con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santuario 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magazzini per le merci</a:t>
            </a: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B86ECEF3-4FD4-40D9-92E1-95F5800829A6}"/>
              </a:ext>
            </a:extLst>
          </p:cNvPr>
          <p:cNvSpPr/>
          <p:nvPr/>
        </p:nvSpPr>
        <p:spPr>
          <a:xfrm>
            <a:off x="4184130" y="622990"/>
            <a:ext cx="2848887" cy="957192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XI sec</a:t>
            </a:r>
          </a:p>
          <a:p>
            <a:pPr algn="ctr"/>
            <a:r>
              <a:rPr lang="it-IT" sz="2400" dirty="0"/>
              <a:t>FENICI</a:t>
            </a:r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DC4EA103-AD13-4CC3-AF48-21788E246FE5}"/>
              </a:ext>
            </a:extLst>
          </p:cNvPr>
          <p:cNvSpPr/>
          <p:nvPr/>
        </p:nvSpPr>
        <p:spPr>
          <a:xfrm>
            <a:off x="6445811" y="1620480"/>
            <a:ext cx="1896966" cy="646331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ysClr val="windowText" lastClr="000000"/>
                </a:solidFill>
              </a:rPr>
              <a:t>IX sec.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662D483-DBC6-43C1-A8B4-C92C32253F19}"/>
              </a:ext>
            </a:extLst>
          </p:cNvPr>
          <p:cNvSpPr txBox="1"/>
          <p:nvPr/>
        </p:nvSpPr>
        <p:spPr>
          <a:xfrm>
            <a:off x="8721357" y="2050886"/>
            <a:ext cx="3454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Porto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Emporio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Retroterra (rifornimenti alimentari)</a:t>
            </a: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6C02FA0C-04E1-47B7-94C6-365E0E15A207}"/>
              </a:ext>
            </a:extLst>
          </p:cNvPr>
          <p:cNvSpPr/>
          <p:nvPr/>
        </p:nvSpPr>
        <p:spPr>
          <a:xfrm>
            <a:off x="9515779" y="5039521"/>
            <a:ext cx="2047765" cy="646331"/>
          </a:xfrm>
          <a:prstGeom prst="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ysClr val="windowText" lastClr="000000"/>
                </a:solidFill>
              </a:rPr>
              <a:t>VII sec.</a:t>
            </a:r>
          </a:p>
        </p:txBody>
      </p:sp>
      <p:sp>
        <p:nvSpPr>
          <p:cNvPr id="10" name="Callout: linea 9">
            <a:extLst>
              <a:ext uri="{FF2B5EF4-FFF2-40B4-BE49-F238E27FC236}">
                <a16:creationId xmlns:a16="http://schemas.microsoft.com/office/drawing/2014/main" id="{F54DC68C-55F4-4E8B-AA2C-5CDE25C1EF42}"/>
              </a:ext>
            </a:extLst>
          </p:cNvPr>
          <p:cNvSpPr/>
          <p:nvPr/>
        </p:nvSpPr>
        <p:spPr>
          <a:xfrm>
            <a:off x="9172561" y="5803637"/>
            <a:ext cx="2734203" cy="765322"/>
          </a:xfrm>
          <a:prstGeom prst="borderCallout1">
            <a:avLst>
              <a:gd name="adj1" fmla="val 46685"/>
              <a:gd name="adj2" fmla="val 99498"/>
              <a:gd name="adj3" fmla="val 1683"/>
              <a:gd name="adj4" fmla="val 9971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ysClr val="windowText" lastClr="000000"/>
                </a:solidFill>
              </a:rPr>
              <a:t>Colonie in Sicilia, Sardegna e Corsica</a:t>
            </a:r>
            <a:endParaRPr lang="it-IT" sz="1400" dirty="0">
              <a:solidFill>
                <a:sysClr val="windowText" lastClr="000000"/>
              </a:solidFill>
            </a:endParaRPr>
          </a:p>
        </p:txBody>
      </p:sp>
      <p:sp>
        <p:nvSpPr>
          <p:cNvPr id="13" name="Rettangolo con angoli ritagliati in alto 3">
            <a:extLst>
              <a:ext uri="{FF2B5EF4-FFF2-40B4-BE49-F238E27FC236}">
                <a16:creationId xmlns:a16="http://schemas.microsoft.com/office/drawing/2014/main" id="{522F83EA-2DC0-4150-BB56-2108B6531EB5}"/>
              </a:ext>
            </a:extLst>
          </p:cNvPr>
          <p:cNvSpPr/>
          <p:nvPr/>
        </p:nvSpPr>
        <p:spPr>
          <a:xfrm>
            <a:off x="5889080" y="2250793"/>
            <a:ext cx="2848888" cy="59328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Colonie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C51A82C5-0B6E-4B5B-8D8B-D6BC2FCF45FB}"/>
              </a:ext>
            </a:extLst>
          </p:cNvPr>
          <p:cNvSpPr/>
          <p:nvPr/>
        </p:nvSpPr>
        <p:spPr>
          <a:xfrm rot="19331197" flipH="1">
            <a:off x="2984791" y="3725027"/>
            <a:ext cx="1169412" cy="444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Etruschi</a:t>
            </a:r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5EB65B23-2F35-4841-A0D9-263EA8CBA136}"/>
              </a:ext>
            </a:extLst>
          </p:cNvPr>
          <p:cNvSpPr/>
          <p:nvPr/>
        </p:nvSpPr>
        <p:spPr>
          <a:xfrm rot="20614835" flipH="1">
            <a:off x="4058367" y="4602590"/>
            <a:ext cx="1169412" cy="44407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Greci</a:t>
            </a: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F7C263CF-26AC-43BB-8640-ADCF4774B574}"/>
              </a:ext>
            </a:extLst>
          </p:cNvPr>
          <p:cNvGrpSpPr/>
          <p:nvPr/>
        </p:nvGrpSpPr>
        <p:grpSpPr>
          <a:xfrm>
            <a:off x="597293" y="3998172"/>
            <a:ext cx="931818" cy="320177"/>
            <a:chOff x="2405252" y="2596664"/>
            <a:chExt cx="931818" cy="320177"/>
          </a:xfrm>
        </p:grpSpPr>
        <p:sp>
          <p:nvSpPr>
            <p:cNvPr id="23" name="Ovale 22">
              <a:extLst>
                <a:ext uri="{FF2B5EF4-FFF2-40B4-BE49-F238E27FC236}">
                  <a16:creationId xmlns:a16="http://schemas.microsoft.com/office/drawing/2014/main" id="{A95FF775-7A8D-40C9-9295-B9166EBD6A07}"/>
                </a:ext>
              </a:extLst>
            </p:cNvPr>
            <p:cNvSpPr/>
            <p:nvPr/>
          </p:nvSpPr>
          <p:spPr>
            <a:xfrm>
              <a:off x="2607075" y="2826392"/>
              <a:ext cx="57213" cy="90449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D3E821E2-CE41-41DB-B263-62AF71F55506}"/>
                </a:ext>
              </a:extLst>
            </p:cNvPr>
            <p:cNvSpPr txBox="1"/>
            <p:nvPr/>
          </p:nvSpPr>
          <p:spPr>
            <a:xfrm>
              <a:off x="2405252" y="2596664"/>
              <a:ext cx="931818" cy="2616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it-IT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Siviglia</a:t>
              </a:r>
              <a:endPara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92CE186B-2C04-4D75-8B08-70E73CBAE919}"/>
              </a:ext>
            </a:extLst>
          </p:cNvPr>
          <p:cNvGrpSpPr/>
          <p:nvPr/>
        </p:nvGrpSpPr>
        <p:grpSpPr>
          <a:xfrm>
            <a:off x="3426895" y="4646116"/>
            <a:ext cx="713178" cy="252723"/>
            <a:chOff x="3426895" y="4646116"/>
            <a:chExt cx="713178" cy="252723"/>
          </a:xfrm>
        </p:grpSpPr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3BDB83AF-E48E-4C39-9380-0B1CA8BD731D}"/>
                </a:ext>
              </a:extLst>
            </p:cNvPr>
            <p:cNvSpPr txBox="1"/>
            <p:nvPr/>
          </p:nvSpPr>
          <p:spPr>
            <a:xfrm>
              <a:off x="3426895" y="4646116"/>
              <a:ext cx="713178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it-IT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Trapani</a:t>
              </a:r>
              <a:endParaRPr lang="it-IT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Ovale 25">
              <a:extLst>
                <a:ext uri="{FF2B5EF4-FFF2-40B4-BE49-F238E27FC236}">
                  <a16:creationId xmlns:a16="http://schemas.microsoft.com/office/drawing/2014/main" id="{61DF8EDE-5F11-4E3C-A5F2-10C2F6F9A798}"/>
                </a:ext>
              </a:extLst>
            </p:cNvPr>
            <p:cNvSpPr/>
            <p:nvPr/>
          </p:nvSpPr>
          <p:spPr>
            <a:xfrm>
              <a:off x="3652071" y="4808390"/>
              <a:ext cx="57213" cy="90449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" name="Esplosione: 14 punte 10">
            <a:extLst>
              <a:ext uri="{FF2B5EF4-FFF2-40B4-BE49-F238E27FC236}">
                <a16:creationId xmlns:a16="http://schemas.microsoft.com/office/drawing/2014/main" id="{945537FB-B270-4917-B052-F93EFBC81834}"/>
              </a:ext>
            </a:extLst>
          </p:cNvPr>
          <p:cNvSpPr/>
          <p:nvPr/>
        </p:nvSpPr>
        <p:spPr>
          <a:xfrm rot="19940364">
            <a:off x="2369264" y="4211803"/>
            <a:ext cx="1949132" cy="666308"/>
          </a:xfrm>
          <a:prstGeom prst="irregularSeal2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conflitto</a:t>
            </a:r>
            <a:endParaRPr lang="it-IT" dirty="0"/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DFB6EE20-DBC3-4D15-89FB-F3BEAF051A91}"/>
              </a:ext>
            </a:extLst>
          </p:cNvPr>
          <p:cNvSpPr/>
          <p:nvPr/>
        </p:nvSpPr>
        <p:spPr>
          <a:xfrm rot="20614835" flipH="1">
            <a:off x="3643653" y="4090641"/>
            <a:ext cx="1169412" cy="444070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Romani</a:t>
            </a:r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1ACD0F15-1662-4DAF-B968-1CD4AB9340AD}"/>
              </a:ext>
            </a:extLst>
          </p:cNvPr>
          <p:cNvSpPr/>
          <p:nvPr/>
        </p:nvSpPr>
        <p:spPr>
          <a:xfrm rot="19353936">
            <a:off x="1734940" y="5114946"/>
            <a:ext cx="1644037" cy="44119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Cartaginesi</a:t>
            </a:r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C9C222AD-8E23-4625-8460-0BFD61810626}"/>
              </a:ext>
            </a:extLst>
          </p:cNvPr>
          <p:cNvCxnSpPr>
            <a:stCxn id="4" idx="1"/>
          </p:cNvCxnSpPr>
          <p:nvPr/>
        </p:nvCxnSpPr>
        <p:spPr>
          <a:xfrm flipH="1">
            <a:off x="1529111" y="3704835"/>
            <a:ext cx="6962787" cy="42414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F4EBEF5B-D43B-4D9B-ABF5-02B1DD4283CE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3743160" y="3704835"/>
            <a:ext cx="4748738" cy="115668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734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 animBg="1"/>
      <p:bldP spid="8" grpId="0"/>
      <p:bldP spid="9" grpId="0" animBg="1"/>
      <p:bldP spid="10" grpId="0" animBg="1"/>
      <p:bldP spid="13" grpId="0" animBg="1"/>
      <p:bldP spid="17" grpId="0" animBg="1"/>
      <p:bldP spid="20" grpId="0" animBg="1"/>
      <p:bldP spid="11" grpId="0" animBg="1"/>
      <p:bldP spid="19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C55B3F-F673-4BD7-8758-63F93727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1C3A0B3-2C41-4E44-A5CB-57081844EB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75" t="26433" r="30249" b="13760"/>
          <a:stretch/>
        </p:blipFill>
        <p:spPr>
          <a:xfrm>
            <a:off x="49009" y="113829"/>
            <a:ext cx="10248542" cy="6630344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0C53498-D7BC-40FB-9F7C-E27B1BDF7EE0}"/>
              </a:ext>
            </a:extLst>
          </p:cNvPr>
          <p:cNvSpPr txBox="1"/>
          <p:nvPr/>
        </p:nvSpPr>
        <p:spPr>
          <a:xfrm rot="5400000">
            <a:off x="10933983" y="3527171"/>
            <a:ext cx="21564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latin typeface="+mj-lt"/>
              </a:rPr>
              <a:t>www.jessicacenciarelli.it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28F32262-C21E-477B-94BA-210B332F1C5F}"/>
              </a:ext>
            </a:extLst>
          </p:cNvPr>
          <p:cNvGrpSpPr/>
          <p:nvPr/>
        </p:nvGrpSpPr>
        <p:grpSpPr>
          <a:xfrm>
            <a:off x="2141166" y="2579773"/>
            <a:ext cx="931818" cy="366540"/>
            <a:chOff x="2141166" y="2579773"/>
            <a:chExt cx="931818" cy="366540"/>
          </a:xfrm>
        </p:grpSpPr>
        <p:sp>
          <p:nvSpPr>
            <p:cNvPr id="4" name="Ovale 3">
              <a:extLst>
                <a:ext uri="{FF2B5EF4-FFF2-40B4-BE49-F238E27FC236}">
                  <a16:creationId xmlns:a16="http://schemas.microsoft.com/office/drawing/2014/main" id="{5CB8F444-FF20-441E-AD48-800E1D36AB77}"/>
                </a:ext>
              </a:extLst>
            </p:cNvPr>
            <p:cNvSpPr/>
            <p:nvPr/>
          </p:nvSpPr>
          <p:spPr>
            <a:xfrm>
              <a:off x="2607075" y="2826392"/>
              <a:ext cx="119921" cy="119921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2B42359B-525E-4E23-9F55-3478013996FD}"/>
                </a:ext>
              </a:extLst>
            </p:cNvPr>
            <p:cNvSpPr txBox="1"/>
            <p:nvPr/>
          </p:nvSpPr>
          <p:spPr>
            <a:xfrm>
              <a:off x="2141166" y="2579773"/>
              <a:ext cx="9318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Barcellona</a:t>
              </a:r>
              <a:endPara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Ovale 7">
            <a:extLst>
              <a:ext uri="{FF2B5EF4-FFF2-40B4-BE49-F238E27FC236}">
                <a16:creationId xmlns:a16="http://schemas.microsoft.com/office/drawing/2014/main" id="{9B6CDDAA-EF06-4950-9688-F7F3F183C401}"/>
              </a:ext>
            </a:extLst>
          </p:cNvPr>
          <p:cNvSpPr/>
          <p:nvPr/>
        </p:nvSpPr>
        <p:spPr>
          <a:xfrm>
            <a:off x="2023672" y="2413416"/>
            <a:ext cx="1049312" cy="76768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B4BA4CB8-9554-406C-868A-6549782C3977}"/>
              </a:ext>
            </a:extLst>
          </p:cNvPr>
          <p:cNvSpPr/>
          <p:nvPr/>
        </p:nvSpPr>
        <p:spPr>
          <a:xfrm>
            <a:off x="3822492" y="3429000"/>
            <a:ext cx="871928" cy="528403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A6E65B3B-5906-47F6-87F1-FA3F914A7C1E}"/>
              </a:ext>
            </a:extLst>
          </p:cNvPr>
          <p:cNvSpPr/>
          <p:nvPr/>
        </p:nvSpPr>
        <p:spPr>
          <a:xfrm>
            <a:off x="4410856" y="3845601"/>
            <a:ext cx="871928" cy="528403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F5D644F5-C782-4903-ACEF-8963FDD840B5}"/>
              </a:ext>
            </a:extLst>
          </p:cNvPr>
          <p:cNvSpPr/>
          <p:nvPr/>
        </p:nvSpPr>
        <p:spPr>
          <a:xfrm>
            <a:off x="2548327" y="4031727"/>
            <a:ext cx="1603947" cy="76768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4119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E128FE-D419-4FFF-9228-ECAB4785D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Scambi</a:t>
            </a: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204C33BE-BABE-4E01-897A-2C5CC03C29A7}"/>
              </a:ext>
            </a:extLst>
          </p:cNvPr>
          <p:cNvSpPr/>
          <p:nvPr/>
        </p:nvSpPr>
        <p:spPr>
          <a:xfrm>
            <a:off x="4640605" y="2949186"/>
            <a:ext cx="2839455" cy="645278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FENICI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C1F604D-3326-4C84-B64C-CD7E9C035A84}"/>
              </a:ext>
            </a:extLst>
          </p:cNvPr>
          <p:cNvSpPr txBox="1"/>
          <p:nvPr/>
        </p:nvSpPr>
        <p:spPr>
          <a:xfrm>
            <a:off x="4640604" y="2480725"/>
            <a:ext cx="2839455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Prodotti </a:t>
            </a:r>
            <a:r>
              <a:rPr lang="it-IT" sz="2000" b="1" dirty="0">
                <a:solidFill>
                  <a:schemeClr val="bg1"/>
                </a:solidFill>
              </a:rPr>
              <a:t>artigianali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C1255BE-4F4A-4D6C-8049-5EE7083471E8}"/>
              </a:ext>
            </a:extLst>
          </p:cNvPr>
          <p:cNvSpPr txBox="1"/>
          <p:nvPr/>
        </p:nvSpPr>
        <p:spPr>
          <a:xfrm>
            <a:off x="7684466" y="1383913"/>
            <a:ext cx="2839455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Tessuti (lana/lino) tinti con la </a:t>
            </a:r>
            <a:r>
              <a:rPr lang="it-IT" sz="2400" b="1" dirty="0">
                <a:solidFill>
                  <a:schemeClr val="bg1"/>
                </a:solidFill>
              </a:rPr>
              <a:t>porpora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7A446C6-D98C-4CAB-80E5-1B9A28CE9DDF}"/>
              </a:ext>
            </a:extLst>
          </p:cNvPr>
          <p:cNvSpPr txBox="1"/>
          <p:nvPr/>
        </p:nvSpPr>
        <p:spPr>
          <a:xfrm>
            <a:off x="4696834" y="1383913"/>
            <a:ext cx="2839455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Contenitori, ciondoli, monili di </a:t>
            </a:r>
            <a:r>
              <a:rPr lang="it-IT" sz="2400" b="1" dirty="0">
                <a:solidFill>
                  <a:schemeClr val="bg1"/>
                </a:solidFill>
              </a:rPr>
              <a:t>vetro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" name="Freccia in su 7">
            <a:extLst>
              <a:ext uri="{FF2B5EF4-FFF2-40B4-BE49-F238E27FC236}">
                <a16:creationId xmlns:a16="http://schemas.microsoft.com/office/drawing/2014/main" id="{59B1589B-7E73-449E-8B8E-F4FBFE8D6D7D}"/>
              </a:ext>
            </a:extLst>
          </p:cNvPr>
          <p:cNvSpPr/>
          <p:nvPr/>
        </p:nvSpPr>
        <p:spPr>
          <a:xfrm>
            <a:off x="2577199" y="4376451"/>
            <a:ext cx="7287753" cy="580978"/>
          </a:xfrm>
          <a:prstGeom prst="up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Altri popoli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0FE63F-12CC-4D0F-85BC-C068E63909D4}"/>
              </a:ext>
            </a:extLst>
          </p:cNvPr>
          <p:cNvSpPr txBox="1"/>
          <p:nvPr/>
        </p:nvSpPr>
        <p:spPr>
          <a:xfrm>
            <a:off x="4696834" y="5237850"/>
            <a:ext cx="200016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Beni </a:t>
            </a:r>
            <a:r>
              <a:rPr lang="it-IT" sz="2000" b="1" dirty="0">
                <a:solidFill>
                  <a:schemeClr val="bg1"/>
                </a:solidFill>
              </a:rPr>
              <a:t>alimentari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it-IT" sz="1600" dirty="0">
                <a:solidFill>
                  <a:schemeClr val="bg1"/>
                </a:solidFill>
              </a:rPr>
              <a:t>(vino, cereali, olio)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83CC394-BED4-40A8-8C48-B38415AAB833}"/>
              </a:ext>
            </a:extLst>
          </p:cNvPr>
          <p:cNvSpPr txBox="1"/>
          <p:nvPr/>
        </p:nvSpPr>
        <p:spPr>
          <a:xfrm>
            <a:off x="7047799" y="5237850"/>
            <a:ext cx="3202959" cy="892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Metalli</a:t>
            </a:r>
          </a:p>
          <a:p>
            <a:pPr algn="ctr"/>
            <a:r>
              <a:rPr lang="it-IT" sz="1600" dirty="0">
                <a:solidFill>
                  <a:schemeClr val="bg1"/>
                </a:solidFill>
              </a:rPr>
              <a:t>(oro, argento, piombo, rame, ferro, stagno)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249CDE4-82D8-4C72-936D-E2C22C8BB471}"/>
              </a:ext>
            </a:extLst>
          </p:cNvPr>
          <p:cNvSpPr/>
          <p:nvPr/>
        </p:nvSpPr>
        <p:spPr>
          <a:xfrm>
            <a:off x="2467929" y="3457467"/>
            <a:ext cx="75062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Economia di scambio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6FC89D4-EC10-4BBE-BEAE-E653D9C27B16}"/>
              </a:ext>
            </a:extLst>
          </p:cNvPr>
          <p:cNvSpPr txBox="1"/>
          <p:nvPr/>
        </p:nvSpPr>
        <p:spPr>
          <a:xfrm>
            <a:off x="1941241" y="5281758"/>
            <a:ext cx="2348561" cy="892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Prodotti di </a:t>
            </a:r>
            <a:r>
              <a:rPr lang="it-IT" sz="2000" b="1" dirty="0">
                <a:solidFill>
                  <a:schemeClr val="bg1"/>
                </a:solidFill>
              </a:rPr>
              <a:t>pregio</a:t>
            </a:r>
          </a:p>
          <a:p>
            <a:pPr algn="ctr"/>
            <a:r>
              <a:rPr lang="it-IT" sz="1600" dirty="0">
                <a:solidFill>
                  <a:schemeClr val="bg1"/>
                </a:solidFill>
              </a:rPr>
              <a:t>(spezie, profumi, avorio)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3" name="Parentesi graffa aperta 12">
            <a:extLst>
              <a:ext uri="{FF2B5EF4-FFF2-40B4-BE49-F238E27FC236}">
                <a16:creationId xmlns:a16="http://schemas.microsoft.com/office/drawing/2014/main" id="{8FA058B7-1F3A-404A-A170-D2BF34CD76A9}"/>
              </a:ext>
            </a:extLst>
          </p:cNvPr>
          <p:cNvSpPr/>
          <p:nvPr/>
        </p:nvSpPr>
        <p:spPr>
          <a:xfrm rot="16200000">
            <a:off x="5898196" y="-1506787"/>
            <a:ext cx="395607" cy="755780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D3F1A12-7100-458D-BF60-50CDC24D3BD4}"/>
              </a:ext>
            </a:extLst>
          </p:cNvPr>
          <p:cNvSpPr txBox="1"/>
          <p:nvPr/>
        </p:nvSpPr>
        <p:spPr>
          <a:xfrm>
            <a:off x="717066" y="1398098"/>
            <a:ext cx="3831591" cy="6155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Lavorazione di prodotti di lusso </a:t>
            </a:r>
            <a:r>
              <a:rPr lang="it-IT" sz="1600" dirty="0">
                <a:solidFill>
                  <a:schemeClr val="bg1"/>
                </a:solidFill>
              </a:rPr>
              <a:t>(metalli preziosi, avorio, vetro)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884B95B-9C32-4ADD-AF50-A8EB73B0E1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64" t="29352" r="68573" b="23611"/>
          <a:stretch/>
        </p:blipFill>
        <p:spPr>
          <a:xfrm>
            <a:off x="495226" y="2625267"/>
            <a:ext cx="1821873" cy="2501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3777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A5774BE-012D-4F9D-949B-C94EE6636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Crisi del XII secolo</a:t>
            </a:r>
          </a:p>
        </p:txBody>
      </p:sp>
      <p:sp>
        <p:nvSpPr>
          <p:cNvPr id="5" name="Esplosione: 14 punte 4">
            <a:extLst>
              <a:ext uri="{FF2B5EF4-FFF2-40B4-BE49-F238E27FC236}">
                <a16:creationId xmlns:a16="http://schemas.microsoft.com/office/drawing/2014/main" id="{4BF9FCA7-134E-46EF-982A-2F3F9E2A9026}"/>
              </a:ext>
            </a:extLst>
          </p:cNvPr>
          <p:cNvSpPr/>
          <p:nvPr/>
        </p:nvSpPr>
        <p:spPr>
          <a:xfrm>
            <a:off x="2435228" y="1928813"/>
            <a:ext cx="6429376" cy="3000375"/>
          </a:xfrm>
          <a:prstGeom prst="irregularSeal2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CRISI NEL MEDITERRANEO ORIENTALE E VICINO ORIENTE</a:t>
            </a:r>
          </a:p>
        </p:txBody>
      </p:sp>
      <p:sp>
        <p:nvSpPr>
          <p:cNvPr id="6" name="Callout: freccia in su 5">
            <a:extLst>
              <a:ext uri="{FF2B5EF4-FFF2-40B4-BE49-F238E27FC236}">
                <a16:creationId xmlns:a16="http://schemas.microsoft.com/office/drawing/2014/main" id="{2E572207-8A49-4698-AD83-C20C01C01530}"/>
              </a:ext>
            </a:extLst>
          </p:cNvPr>
          <p:cNvSpPr/>
          <p:nvPr/>
        </p:nvSpPr>
        <p:spPr>
          <a:xfrm>
            <a:off x="4136416" y="4929187"/>
            <a:ext cx="2424112" cy="1190344"/>
          </a:xfrm>
          <a:prstGeom prst="upArrowCallou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TENSIONI</a:t>
            </a: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interne agli imperi</a:t>
            </a:r>
          </a:p>
        </p:txBody>
      </p:sp>
      <p:sp>
        <p:nvSpPr>
          <p:cNvPr id="7" name="Callout: freccia a sinistra 6">
            <a:extLst>
              <a:ext uri="{FF2B5EF4-FFF2-40B4-BE49-F238E27FC236}">
                <a16:creationId xmlns:a16="http://schemas.microsoft.com/office/drawing/2014/main" id="{B1364E7B-D396-4DA6-A5F2-B8EAEF2617AE}"/>
              </a:ext>
            </a:extLst>
          </p:cNvPr>
          <p:cNvSpPr/>
          <p:nvPr/>
        </p:nvSpPr>
        <p:spPr>
          <a:xfrm>
            <a:off x="7572374" y="2907505"/>
            <a:ext cx="3771901" cy="136445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12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movimenti </a:t>
            </a: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MIGRATORI</a:t>
            </a: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dell’area dell’Egeo e dell’Anatolia</a:t>
            </a:r>
          </a:p>
        </p:txBody>
      </p:sp>
      <p:sp>
        <p:nvSpPr>
          <p:cNvPr id="8" name="Callout: freccia a sinistra 7">
            <a:extLst>
              <a:ext uri="{FF2B5EF4-FFF2-40B4-BE49-F238E27FC236}">
                <a16:creationId xmlns:a16="http://schemas.microsoft.com/office/drawing/2014/main" id="{18F4AF68-5D77-4963-8A43-D8D0D1D67BE6}"/>
              </a:ext>
            </a:extLst>
          </p:cNvPr>
          <p:cNvSpPr/>
          <p:nvPr/>
        </p:nvSpPr>
        <p:spPr>
          <a:xfrm flipH="1">
            <a:off x="646111" y="2907504"/>
            <a:ext cx="2624136" cy="104298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12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Cambiamento </a:t>
            </a: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CLIMATICO</a:t>
            </a:r>
          </a:p>
        </p:txBody>
      </p:sp>
      <p:sp>
        <p:nvSpPr>
          <p:cNvPr id="9" name="Freccia a pentagono 8">
            <a:extLst>
              <a:ext uri="{FF2B5EF4-FFF2-40B4-BE49-F238E27FC236}">
                <a16:creationId xmlns:a16="http://schemas.microsoft.com/office/drawing/2014/main" id="{52034CDC-6C86-44FC-A6D1-129B9EC1F3C7}"/>
              </a:ext>
            </a:extLst>
          </p:cNvPr>
          <p:cNvSpPr/>
          <p:nvPr/>
        </p:nvSpPr>
        <p:spPr>
          <a:xfrm>
            <a:off x="3562345" y="1502846"/>
            <a:ext cx="1973266" cy="767687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Età del Bronzo</a:t>
            </a:r>
          </a:p>
        </p:txBody>
      </p:sp>
      <p:sp>
        <p:nvSpPr>
          <p:cNvPr id="10" name="Freccia a gallone 9">
            <a:extLst>
              <a:ext uri="{FF2B5EF4-FFF2-40B4-BE49-F238E27FC236}">
                <a16:creationId xmlns:a16="http://schemas.microsoft.com/office/drawing/2014/main" id="{13BD19B3-9E54-477F-9A6F-FBCEAB7EC21E}"/>
              </a:ext>
            </a:extLst>
          </p:cNvPr>
          <p:cNvSpPr/>
          <p:nvPr/>
        </p:nvSpPr>
        <p:spPr>
          <a:xfrm>
            <a:off x="5243513" y="1514474"/>
            <a:ext cx="2081215" cy="767687"/>
          </a:xfrm>
          <a:prstGeom prst="chevron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Età del Ferro</a:t>
            </a:r>
          </a:p>
        </p:txBody>
      </p:sp>
    </p:spTree>
    <p:extLst>
      <p:ext uri="{BB962C8B-B14F-4D97-AF65-F5344CB8AC3E}">
        <p14:creationId xmlns:p14="http://schemas.microsoft.com/office/powerpoint/2010/main" val="582308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6CE3560A-D4EA-41D2-8BDD-0878447DF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Invenzione dell’alfabeto</a:t>
            </a:r>
          </a:p>
        </p:txBody>
      </p:sp>
      <p:sp>
        <p:nvSpPr>
          <p:cNvPr id="6" name="Callout: freccia in giù 5">
            <a:extLst>
              <a:ext uri="{FF2B5EF4-FFF2-40B4-BE49-F238E27FC236}">
                <a16:creationId xmlns:a16="http://schemas.microsoft.com/office/drawing/2014/main" id="{3B26E424-41A4-4A5C-ACBA-F1E9584F555F}"/>
              </a:ext>
            </a:extLst>
          </p:cNvPr>
          <p:cNvSpPr/>
          <p:nvPr/>
        </p:nvSpPr>
        <p:spPr>
          <a:xfrm>
            <a:off x="646111" y="2403982"/>
            <a:ext cx="3508794" cy="120315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Cuneiforme alfabetico ugaritico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5507940-18FB-42F9-90DE-A8C3AF093F66}"/>
              </a:ext>
            </a:extLst>
          </p:cNvPr>
          <p:cNvSpPr/>
          <p:nvPr/>
        </p:nvSpPr>
        <p:spPr>
          <a:xfrm>
            <a:off x="220267" y="3494846"/>
            <a:ext cx="43604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Sistema </a:t>
            </a:r>
          </a:p>
          <a:p>
            <a:pPr algn="ctr"/>
            <a:r>
              <a:rPr lang="it-IT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proto-alfabetico</a:t>
            </a:r>
          </a:p>
        </p:txBody>
      </p:sp>
      <p:sp>
        <p:nvSpPr>
          <p:cNvPr id="9" name="Callout: linea 8">
            <a:extLst>
              <a:ext uri="{FF2B5EF4-FFF2-40B4-BE49-F238E27FC236}">
                <a16:creationId xmlns:a16="http://schemas.microsoft.com/office/drawing/2014/main" id="{D3A7297F-4283-4D1D-AAC6-46544B6CE6EF}"/>
              </a:ext>
            </a:extLst>
          </p:cNvPr>
          <p:cNvSpPr/>
          <p:nvPr/>
        </p:nvSpPr>
        <p:spPr>
          <a:xfrm>
            <a:off x="6882063" y="1636295"/>
            <a:ext cx="4299284" cy="767687"/>
          </a:xfrm>
          <a:prstGeom prst="borderCallout1">
            <a:avLst>
              <a:gd name="adj1" fmla="val 45916"/>
              <a:gd name="adj2" fmla="val 995"/>
              <a:gd name="adj3" fmla="val 175190"/>
              <a:gd name="adj4" fmla="val -27512"/>
            </a:avLst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IDEOGRAMMI</a:t>
            </a:r>
            <a:r>
              <a:rPr lang="it-IT" dirty="0"/>
              <a:t> </a:t>
            </a:r>
          </a:p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(notazione grafica di concetti)</a:t>
            </a:r>
          </a:p>
        </p:txBody>
      </p:sp>
      <p:sp>
        <p:nvSpPr>
          <p:cNvPr id="10" name="Callout: linea 9">
            <a:extLst>
              <a:ext uri="{FF2B5EF4-FFF2-40B4-BE49-F238E27FC236}">
                <a16:creationId xmlns:a16="http://schemas.microsoft.com/office/drawing/2014/main" id="{2B1C2669-F97B-462D-B193-16BFD995CBE6}"/>
              </a:ext>
            </a:extLst>
          </p:cNvPr>
          <p:cNvSpPr/>
          <p:nvPr/>
        </p:nvSpPr>
        <p:spPr>
          <a:xfrm>
            <a:off x="6882063" y="2556382"/>
            <a:ext cx="4299284" cy="767687"/>
          </a:xfrm>
          <a:prstGeom prst="borderCallout1">
            <a:avLst>
              <a:gd name="adj1" fmla="val 45916"/>
              <a:gd name="adj2" fmla="val 995"/>
              <a:gd name="adj3" fmla="val 139666"/>
              <a:gd name="adj4" fmla="val -31243"/>
            </a:avLst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LOGOGRAMMI</a:t>
            </a:r>
            <a:r>
              <a:rPr lang="it-IT" dirty="0"/>
              <a:t> </a:t>
            </a:r>
          </a:p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(notazione grafica di parole)</a:t>
            </a:r>
          </a:p>
        </p:txBody>
      </p:sp>
      <p:sp>
        <p:nvSpPr>
          <p:cNvPr id="11" name="Callout: linea 10">
            <a:extLst>
              <a:ext uri="{FF2B5EF4-FFF2-40B4-BE49-F238E27FC236}">
                <a16:creationId xmlns:a16="http://schemas.microsoft.com/office/drawing/2014/main" id="{9B0393A6-9C02-45A1-9EF3-70C4C73A2173}"/>
              </a:ext>
            </a:extLst>
          </p:cNvPr>
          <p:cNvSpPr/>
          <p:nvPr/>
        </p:nvSpPr>
        <p:spPr>
          <a:xfrm>
            <a:off x="6882063" y="3476469"/>
            <a:ext cx="4299284" cy="767687"/>
          </a:xfrm>
          <a:prstGeom prst="borderCallout1">
            <a:avLst>
              <a:gd name="adj1" fmla="val 45916"/>
              <a:gd name="adj2" fmla="val 995"/>
              <a:gd name="adj3" fmla="val 14286"/>
              <a:gd name="adj4" fmla="val -23034"/>
            </a:avLst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SILLABOGRAMMI</a:t>
            </a:r>
            <a:r>
              <a:rPr lang="it-IT" dirty="0"/>
              <a:t> </a:t>
            </a:r>
          </a:p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(notazione grafica di sillabe)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23D5DDE9-BD13-460C-A9AF-62F5717B2F0A}"/>
              </a:ext>
            </a:extLst>
          </p:cNvPr>
          <p:cNvSpPr/>
          <p:nvPr/>
        </p:nvSpPr>
        <p:spPr>
          <a:xfrm>
            <a:off x="4580756" y="2727159"/>
            <a:ext cx="1402949" cy="1323439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più duttile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2D19BF6-E841-4143-A205-94C0461DED09}"/>
              </a:ext>
            </a:extLst>
          </p:cNvPr>
          <p:cNvSpPr/>
          <p:nvPr/>
        </p:nvSpPr>
        <p:spPr>
          <a:xfrm>
            <a:off x="847854" y="1702844"/>
            <a:ext cx="3122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fine II millennio a.C.</a:t>
            </a:r>
            <a:endParaRPr lang="it-IT" sz="2400" dirty="0"/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CDF0FB06-2F50-4E89-9F55-341D45D06CA8}"/>
              </a:ext>
            </a:extLst>
          </p:cNvPr>
          <p:cNvGrpSpPr/>
          <p:nvPr/>
        </p:nvGrpSpPr>
        <p:grpSpPr>
          <a:xfrm>
            <a:off x="325276" y="4818285"/>
            <a:ext cx="4168129" cy="767687"/>
            <a:chOff x="325276" y="4818285"/>
            <a:chExt cx="4168129" cy="767687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80AAF154-C189-47FB-B0A8-FD7DDBDFAE51}"/>
                </a:ext>
              </a:extLst>
            </p:cNvPr>
            <p:cNvSpPr/>
            <p:nvPr/>
          </p:nvSpPr>
          <p:spPr>
            <a:xfrm>
              <a:off x="325276" y="5124307"/>
              <a:ext cx="41681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…nel corso I millennio a.C.</a:t>
              </a:r>
              <a:endParaRPr lang="it-IT" sz="2400" dirty="0"/>
            </a:p>
          </p:txBody>
        </p:sp>
        <p:sp>
          <p:nvSpPr>
            <p:cNvPr id="14" name="Freccia in giù 13">
              <a:extLst>
                <a:ext uri="{FF2B5EF4-FFF2-40B4-BE49-F238E27FC236}">
                  <a16:creationId xmlns:a16="http://schemas.microsoft.com/office/drawing/2014/main" id="{C3CD4855-DBC4-4216-8E76-6A5372328724}"/>
                </a:ext>
              </a:extLst>
            </p:cNvPr>
            <p:cNvSpPr/>
            <p:nvPr/>
          </p:nvSpPr>
          <p:spPr>
            <a:xfrm>
              <a:off x="1957137" y="4818285"/>
              <a:ext cx="753979" cy="34727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5" name="Callout: linea 14">
            <a:extLst>
              <a:ext uri="{FF2B5EF4-FFF2-40B4-BE49-F238E27FC236}">
                <a16:creationId xmlns:a16="http://schemas.microsoft.com/office/drawing/2014/main" id="{F7798EF5-B21C-4A47-BA0B-6D37C2804FD0}"/>
              </a:ext>
            </a:extLst>
          </p:cNvPr>
          <p:cNvSpPr/>
          <p:nvPr/>
        </p:nvSpPr>
        <p:spPr>
          <a:xfrm>
            <a:off x="259698" y="5878056"/>
            <a:ext cx="2307039" cy="767687"/>
          </a:xfrm>
          <a:prstGeom prst="borderCallout1">
            <a:avLst>
              <a:gd name="adj1" fmla="val -2146"/>
              <a:gd name="adj2" fmla="val 5846"/>
              <a:gd name="adj3" fmla="val -21239"/>
              <a:gd name="adj4" fmla="val 12040"/>
            </a:avLst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ALFABETO</a:t>
            </a:r>
            <a:endParaRPr lang="it-IT" dirty="0"/>
          </a:p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aramaico</a:t>
            </a:r>
          </a:p>
        </p:txBody>
      </p:sp>
      <p:sp>
        <p:nvSpPr>
          <p:cNvPr id="16" name="Callout: linea 15">
            <a:extLst>
              <a:ext uri="{FF2B5EF4-FFF2-40B4-BE49-F238E27FC236}">
                <a16:creationId xmlns:a16="http://schemas.microsoft.com/office/drawing/2014/main" id="{720709F0-F442-46D5-9611-ABACEE2750A6}"/>
              </a:ext>
            </a:extLst>
          </p:cNvPr>
          <p:cNvSpPr/>
          <p:nvPr/>
        </p:nvSpPr>
        <p:spPr>
          <a:xfrm>
            <a:off x="2711116" y="5876680"/>
            <a:ext cx="2307039" cy="767687"/>
          </a:xfrm>
          <a:prstGeom prst="borderCallout1">
            <a:avLst>
              <a:gd name="adj1" fmla="val -2146"/>
              <a:gd name="adj2" fmla="val 5846"/>
              <a:gd name="adj3" fmla="val -21239"/>
              <a:gd name="adj4" fmla="val 12040"/>
            </a:avLst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ALFABETO</a:t>
            </a:r>
            <a:endParaRPr lang="it-IT" dirty="0"/>
          </a:p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ebraico</a:t>
            </a:r>
          </a:p>
        </p:txBody>
      </p:sp>
      <p:sp>
        <p:nvSpPr>
          <p:cNvPr id="17" name="Callout: linea 16">
            <a:extLst>
              <a:ext uri="{FF2B5EF4-FFF2-40B4-BE49-F238E27FC236}">
                <a16:creationId xmlns:a16="http://schemas.microsoft.com/office/drawing/2014/main" id="{7A40641C-34D4-43E8-98E1-85D4980A482D}"/>
              </a:ext>
            </a:extLst>
          </p:cNvPr>
          <p:cNvSpPr/>
          <p:nvPr/>
        </p:nvSpPr>
        <p:spPr>
          <a:xfrm>
            <a:off x="5282230" y="5876679"/>
            <a:ext cx="2307039" cy="767687"/>
          </a:xfrm>
          <a:prstGeom prst="borderCallout1">
            <a:avLst>
              <a:gd name="adj1" fmla="val -2146"/>
              <a:gd name="adj2" fmla="val 5846"/>
              <a:gd name="adj3" fmla="val -52584"/>
              <a:gd name="adj4" fmla="val -35939"/>
            </a:avLst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ALFABETO</a:t>
            </a:r>
            <a:endParaRPr lang="it-IT" dirty="0"/>
          </a:p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fenicio</a:t>
            </a:r>
          </a:p>
        </p:txBody>
      </p:sp>
    </p:spTree>
    <p:extLst>
      <p:ext uri="{BB962C8B-B14F-4D97-AF65-F5344CB8AC3E}">
        <p14:creationId xmlns:p14="http://schemas.microsoft.com/office/powerpoint/2010/main" val="2977969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 animBg="1"/>
      <p:bldP spid="11" grpId="0" animBg="1"/>
      <p:bldP spid="8" grpId="0" animBg="1"/>
      <p:bldP spid="12" grpId="0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>
            <a:extLst>
              <a:ext uri="{FF2B5EF4-FFF2-40B4-BE49-F238E27FC236}">
                <a16:creationId xmlns:a16="http://schemas.microsoft.com/office/drawing/2014/main" id="{0AE69BDA-A796-447C-8EDC-E07F43CC9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940" y="1870049"/>
            <a:ext cx="2830572" cy="4586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BDBBF17-58A1-4307-8BF2-28AF68D3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Scrittura proto-alfabetica</a:t>
            </a:r>
          </a:p>
        </p:txBody>
      </p:sp>
      <p:sp>
        <p:nvSpPr>
          <p:cNvPr id="3" name="Parentesi graffa chiusa 2">
            <a:extLst>
              <a:ext uri="{FF2B5EF4-FFF2-40B4-BE49-F238E27FC236}">
                <a16:creationId xmlns:a16="http://schemas.microsoft.com/office/drawing/2014/main" id="{57D383E1-E769-4036-85AC-7866F8A1D067}"/>
              </a:ext>
            </a:extLst>
          </p:cNvPr>
          <p:cNvSpPr/>
          <p:nvPr/>
        </p:nvSpPr>
        <p:spPr>
          <a:xfrm rot="16200000">
            <a:off x="3659611" y="2421542"/>
            <a:ext cx="908854" cy="5215215"/>
          </a:xfrm>
          <a:prstGeom prst="rightBrace">
            <a:avLst>
              <a:gd name="adj1" fmla="val 24469"/>
              <a:gd name="adj2" fmla="val 50677"/>
            </a:avLst>
          </a:prstGeom>
          <a:noFill/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22A2AC47-93FE-48BD-A721-9433069983F4}"/>
              </a:ext>
            </a:extLst>
          </p:cNvPr>
          <p:cNvSpPr/>
          <p:nvPr/>
        </p:nvSpPr>
        <p:spPr>
          <a:xfrm>
            <a:off x="6596403" y="1333668"/>
            <a:ext cx="2018207" cy="8170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geroglifici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51D6F582-CA59-4434-BF92-5ED1E4FF609A}"/>
              </a:ext>
            </a:extLst>
          </p:cNvPr>
          <p:cNvSpPr/>
          <p:nvPr/>
        </p:nvSpPr>
        <p:spPr>
          <a:xfrm>
            <a:off x="6596403" y="2225485"/>
            <a:ext cx="2018207" cy="8170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Scrittura cuneiforme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CF981EAF-5C99-429C-984C-39629900F7C4}"/>
              </a:ext>
            </a:extLst>
          </p:cNvPr>
          <p:cNvSpPr/>
          <p:nvPr/>
        </p:nvSpPr>
        <p:spPr>
          <a:xfrm>
            <a:off x="6584234" y="3197019"/>
            <a:ext cx="2133002" cy="130446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Scrittura alfabetica 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XII secolo</a:t>
            </a:r>
            <a:endParaRPr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9932BFA-944B-42EA-BB32-A3803819C16E}"/>
              </a:ext>
            </a:extLst>
          </p:cNvPr>
          <p:cNvSpPr txBox="1"/>
          <p:nvPr/>
        </p:nvSpPr>
        <p:spPr>
          <a:xfrm>
            <a:off x="8923940" y="3134246"/>
            <a:ext cx="2830572" cy="20313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segni che rispecchiano i suoni</a:t>
            </a:r>
            <a:endParaRPr lang="it-IT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(grafemi = fonemi</a:t>
            </a:r>
          </a:p>
          <a:p>
            <a:pPr algn="ctr"/>
            <a:r>
              <a:rPr lang="it-IT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Solo consonanti e semiconsonanti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FB947F58-028B-4C46-B70E-E0616D934EC6}"/>
              </a:ext>
            </a:extLst>
          </p:cNvPr>
          <p:cNvSpPr/>
          <p:nvPr/>
        </p:nvSpPr>
        <p:spPr>
          <a:xfrm>
            <a:off x="1854060" y="5139693"/>
            <a:ext cx="1355884" cy="6877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Più semplice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D77F4FE5-09BF-438B-8CAB-5EA6D3A14320}"/>
              </a:ext>
            </a:extLst>
          </p:cNvPr>
          <p:cNvSpPr/>
          <p:nvPr/>
        </p:nvSpPr>
        <p:spPr>
          <a:xfrm>
            <a:off x="3347458" y="5139693"/>
            <a:ext cx="1600200" cy="6877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Più fedele al parlato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F13B48E4-4CCD-4D5D-A517-31E92FCC96B8}"/>
              </a:ext>
            </a:extLst>
          </p:cNvPr>
          <p:cNvSpPr/>
          <p:nvPr/>
        </p:nvSpPr>
        <p:spPr>
          <a:xfrm>
            <a:off x="5068162" y="5139693"/>
            <a:ext cx="1388366" cy="6877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Per tutti*</a:t>
            </a: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0DAEC75B-DE5A-4267-8A6F-C1858B18B500}"/>
              </a:ext>
            </a:extLst>
          </p:cNvPr>
          <p:cNvSpPr/>
          <p:nvPr/>
        </p:nvSpPr>
        <p:spPr>
          <a:xfrm>
            <a:off x="494703" y="1374423"/>
            <a:ext cx="2773358" cy="1265038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COMMERCIO</a:t>
            </a:r>
            <a:endParaRPr lang="it-I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86C564B6-D4BE-4A18-8000-B143688BBF5A}"/>
              </a:ext>
            </a:extLst>
          </p:cNvPr>
          <p:cNvSpPr/>
          <p:nvPr/>
        </p:nvSpPr>
        <p:spPr>
          <a:xfrm rot="3314214">
            <a:off x="2815123" y="1820009"/>
            <a:ext cx="12066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necessario</a:t>
            </a:r>
          </a:p>
        </p:txBody>
      </p:sp>
      <p:sp>
        <p:nvSpPr>
          <p:cNvPr id="18" name="Segno di moltiplicazione 17">
            <a:extLst>
              <a:ext uri="{FF2B5EF4-FFF2-40B4-BE49-F238E27FC236}">
                <a16:creationId xmlns:a16="http://schemas.microsoft.com/office/drawing/2014/main" id="{5B4E734D-D986-4E38-9DCF-310EC871823F}"/>
              </a:ext>
            </a:extLst>
          </p:cNvPr>
          <p:cNvSpPr/>
          <p:nvPr/>
        </p:nvSpPr>
        <p:spPr>
          <a:xfrm>
            <a:off x="6585201" y="888380"/>
            <a:ext cx="2133002" cy="2540620"/>
          </a:xfrm>
          <a:prstGeom prst="mathMultiply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Troppo </a:t>
            </a:r>
          </a:p>
          <a:p>
            <a:pPr algn="ctr"/>
            <a:r>
              <a:rPr lang="it-IT" sz="12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complesse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129743AE-5773-41FB-881D-D4C935EE57AA}"/>
              </a:ext>
            </a:extLst>
          </p:cNvPr>
          <p:cNvSpPr/>
          <p:nvPr/>
        </p:nvSpPr>
        <p:spPr>
          <a:xfrm>
            <a:off x="4114706" y="1345335"/>
            <a:ext cx="2157574" cy="52471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Registrare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ordini</a:t>
            </a:r>
            <a:endParaRPr lang="it-IT" dirty="0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6A2B2671-63A6-4C36-AD77-EC04872D225E}"/>
              </a:ext>
            </a:extLst>
          </p:cNvPr>
          <p:cNvSpPr/>
          <p:nvPr/>
        </p:nvSpPr>
        <p:spPr>
          <a:xfrm>
            <a:off x="4114706" y="2027647"/>
            <a:ext cx="2157574" cy="52471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comunicare</a:t>
            </a:r>
            <a:r>
              <a:rPr lang="it-IT" dirty="0">
                <a:solidFill>
                  <a:schemeClr val="bg1"/>
                </a:solidFill>
              </a:rPr>
              <a:t> con le colonie</a:t>
            </a:r>
            <a:endParaRPr lang="it-IT" dirty="0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D10C07A9-C71E-4090-80C6-F3406E60EE05}"/>
              </a:ext>
            </a:extLst>
          </p:cNvPr>
          <p:cNvSpPr/>
          <p:nvPr/>
        </p:nvSpPr>
        <p:spPr>
          <a:xfrm>
            <a:off x="2716245" y="3244848"/>
            <a:ext cx="3013833" cy="130446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Riduzione dei segni</a:t>
            </a:r>
          </a:p>
        </p:txBody>
      </p:sp>
    </p:spTree>
    <p:extLst>
      <p:ext uri="{BB962C8B-B14F-4D97-AF65-F5344CB8AC3E}">
        <p14:creationId xmlns:p14="http://schemas.microsoft.com/office/powerpoint/2010/main" val="1060953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/>
      <p:bldP spid="18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E43186B3-5889-43A0-B2EF-80795486AC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36"/>
          <a:stretch/>
        </p:blipFill>
        <p:spPr>
          <a:xfrm>
            <a:off x="2749651" y="1388428"/>
            <a:ext cx="9144000" cy="513190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DE118F4-3776-4CA5-B8A6-DBBB291FA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Scrittura alfabetica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B1B42DE9-A2CF-4F86-BBC7-B57F6665C6FF}"/>
              </a:ext>
            </a:extLst>
          </p:cNvPr>
          <p:cNvSpPr/>
          <p:nvPr/>
        </p:nvSpPr>
        <p:spPr>
          <a:xfrm>
            <a:off x="24610" y="2819609"/>
            <a:ext cx="2509388" cy="76768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</a:t>
            </a:r>
          </a:p>
        </p:txBody>
      </p:sp>
      <p:sp>
        <p:nvSpPr>
          <p:cNvPr id="9" name="Callout: freccia in giù 8">
            <a:extLst>
              <a:ext uri="{FF2B5EF4-FFF2-40B4-BE49-F238E27FC236}">
                <a16:creationId xmlns:a16="http://schemas.microsoft.com/office/drawing/2014/main" id="{07800A71-0E5F-42F8-A2B4-48E4C4546CC9}"/>
              </a:ext>
            </a:extLst>
          </p:cNvPr>
          <p:cNvSpPr/>
          <p:nvPr/>
        </p:nvSpPr>
        <p:spPr>
          <a:xfrm>
            <a:off x="120911" y="1680620"/>
            <a:ext cx="2397700" cy="1138989"/>
          </a:xfrm>
          <a:prstGeom prst="downArrowCallou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fenici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48ED720-499A-490B-8F7C-64D9FEA99A0F}"/>
              </a:ext>
            </a:extLst>
          </p:cNvPr>
          <p:cNvSpPr/>
          <p:nvPr/>
        </p:nvSpPr>
        <p:spPr>
          <a:xfrm>
            <a:off x="24609" y="5204953"/>
            <a:ext cx="272504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Sistema </a:t>
            </a:r>
          </a:p>
          <a:p>
            <a:pPr algn="ctr"/>
            <a:r>
              <a:rPr lang="it-IT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alfabetico</a:t>
            </a:r>
          </a:p>
        </p:txBody>
      </p:sp>
      <p:sp>
        <p:nvSpPr>
          <p:cNvPr id="11" name="Callout: freccia in giù 10">
            <a:extLst>
              <a:ext uri="{FF2B5EF4-FFF2-40B4-BE49-F238E27FC236}">
                <a16:creationId xmlns:a16="http://schemas.microsoft.com/office/drawing/2014/main" id="{522888BC-EEBA-4390-9DBB-2E6CB7599624}"/>
              </a:ext>
            </a:extLst>
          </p:cNvPr>
          <p:cNvSpPr/>
          <p:nvPr/>
        </p:nvSpPr>
        <p:spPr>
          <a:xfrm>
            <a:off x="95279" y="4047511"/>
            <a:ext cx="2397700" cy="1138989"/>
          </a:xfrm>
          <a:prstGeom prst="downArrowCallou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Sistema </a:t>
            </a:r>
          </a:p>
          <a:p>
            <a:pPr algn="ctr"/>
            <a:r>
              <a:rPr lang="it-IT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proto-alfabetico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19655A59-B15C-44FD-9913-1961707EC161}"/>
              </a:ext>
            </a:extLst>
          </p:cNvPr>
          <p:cNvSpPr/>
          <p:nvPr/>
        </p:nvSpPr>
        <p:spPr>
          <a:xfrm>
            <a:off x="2749649" y="1369975"/>
            <a:ext cx="9143999" cy="100642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200" dirty="0"/>
              <a:t>GRECO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7159EE52-39D6-43B6-B370-208D575F0E43}"/>
              </a:ext>
            </a:extLst>
          </p:cNvPr>
          <p:cNvSpPr/>
          <p:nvPr/>
        </p:nvSpPr>
        <p:spPr>
          <a:xfrm>
            <a:off x="2663595" y="2459913"/>
            <a:ext cx="9230053" cy="184976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200" dirty="0"/>
              <a:t>ETRUSCO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44BFE306-9ED2-4350-97D6-2412218F1FEC}"/>
              </a:ext>
            </a:extLst>
          </p:cNvPr>
          <p:cNvSpPr/>
          <p:nvPr/>
        </p:nvSpPr>
        <p:spPr>
          <a:xfrm>
            <a:off x="2708631" y="4317739"/>
            <a:ext cx="9230053" cy="220259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500" dirty="0"/>
              <a:t>LATINO</a:t>
            </a:r>
          </a:p>
        </p:txBody>
      </p:sp>
    </p:spTree>
    <p:extLst>
      <p:ext uri="{BB962C8B-B14F-4D97-AF65-F5344CB8AC3E}">
        <p14:creationId xmlns:p14="http://schemas.microsoft.com/office/powerpoint/2010/main" val="3275012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31D84D3-0A74-4355-A220-F2F09A4DB9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94" t="15539" r="8125" b="22765"/>
          <a:stretch/>
        </p:blipFill>
        <p:spPr>
          <a:xfrm>
            <a:off x="25915" y="895350"/>
            <a:ext cx="12166085" cy="5067300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7B593B30-2B6F-45A0-9D72-5F7B8A521451}"/>
              </a:ext>
            </a:extLst>
          </p:cNvPr>
          <p:cNvCxnSpPr/>
          <p:nvPr/>
        </p:nvCxnSpPr>
        <p:spPr>
          <a:xfrm>
            <a:off x="781050" y="2857500"/>
            <a:ext cx="30670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4AFBBD4A-9768-49F9-AE11-7671B9A028AF}"/>
              </a:ext>
            </a:extLst>
          </p:cNvPr>
          <p:cNvCxnSpPr>
            <a:cxnSpLocks/>
          </p:cNvCxnSpPr>
          <p:nvPr/>
        </p:nvCxnSpPr>
        <p:spPr>
          <a:xfrm>
            <a:off x="1028700" y="5638800"/>
            <a:ext cx="47815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F86B4AEC-D1B9-495D-AEBF-8762CC090E1F}"/>
              </a:ext>
            </a:extLst>
          </p:cNvPr>
          <p:cNvCxnSpPr>
            <a:cxnSpLocks/>
          </p:cNvCxnSpPr>
          <p:nvPr/>
        </p:nvCxnSpPr>
        <p:spPr>
          <a:xfrm>
            <a:off x="419100" y="5886450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017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CB5F9E-E936-4E60-806D-609710342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Religione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13D3A18-44B7-4F84-B0B3-3BDC6D3E7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3225" y="1807901"/>
            <a:ext cx="2693371" cy="333978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4E15EDC-0274-4FF9-BC78-C8444B7F4F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4886" y="4455319"/>
            <a:ext cx="3071895" cy="2154166"/>
          </a:xfrm>
          <a:prstGeom prst="rect">
            <a:avLst/>
          </a:prstGeom>
        </p:spPr>
      </p:pic>
      <p:sp>
        <p:nvSpPr>
          <p:cNvPr id="13" name="Onda 2 12">
            <a:extLst>
              <a:ext uri="{FF2B5EF4-FFF2-40B4-BE49-F238E27FC236}">
                <a16:creationId xmlns:a16="http://schemas.microsoft.com/office/drawing/2014/main" id="{5593C898-D8A0-4818-91C9-20A86A0F8D64}"/>
              </a:ext>
            </a:extLst>
          </p:cNvPr>
          <p:cNvSpPr/>
          <p:nvPr/>
        </p:nvSpPr>
        <p:spPr>
          <a:xfrm>
            <a:off x="646111" y="1384513"/>
            <a:ext cx="2306639" cy="1247093"/>
          </a:xfrm>
          <a:prstGeom prst="doubleWav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Non ci sono rimasti testi religiosi fenici</a:t>
            </a:r>
          </a:p>
        </p:txBody>
      </p:sp>
      <p:sp>
        <p:nvSpPr>
          <p:cNvPr id="15" name="Callout: freccia in su 14">
            <a:extLst>
              <a:ext uri="{FF2B5EF4-FFF2-40B4-BE49-F238E27FC236}">
                <a16:creationId xmlns:a16="http://schemas.microsoft.com/office/drawing/2014/main" id="{25DC1555-23E1-4E51-ADDF-D999E5FE1E32}"/>
              </a:ext>
            </a:extLst>
          </p:cNvPr>
          <p:cNvSpPr/>
          <p:nvPr/>
        </p:nvSpPr>
        <p:spPr>
          <a:xfrm>
            <a:off x="433453" y="2574456"/>
            <a:ext cx="2731953" cy="1247093"/>
          </a:xfrm>
          <a:prstGeom prst="upArrowCallou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Informazioni dalla Bibbia ebraica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FA0394D4-5E1E-4F82-A24B-09E85F0E295D}"/>
              </a:ext>
            </a:extLst>
          </p:cNvPr>
          <p:cNvSpPr/>
          <p:nvPr/>
        </p:nvSpPr>
        <p:spPr>
          <a:xfrm>
            <a:off x="433453" y="4091085"/>
            <a:ext cx="2731953" cy="670560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POLITEISMO rozzo e superstizioso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C136A0D2-7961-4DED-8F42-73561E820E86}"/>
              </a:ext>
            </a:extLst>
          </p:cNvPr>
          <p:cNvSpPr/>
          <p:nvPr/>
        </p:nvSpPr>
        <p:spPr>
          <a:xfrm>
            <a:off x="3990748" y="1220405"/>
            <a:ext cx="712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38691340-E1AD-4C03-A7CF-56A797DE7563}"/>
              </a:ext>
            </a:extLst>
          </p:cNvPr>
          <p:cNvSpPr/>
          <p:nvPr/>
        </p:nvSpPr>
        <p:spPr>
          <a:xfrm>
            <a:off x="3990748" y="1970337"/>
            <a:ext cx="16886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Baal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92D93CC-B754-4662-ACF0-4167008ED447}"/>
              </a:ext>
            </a:extLst>
          </p:cNvPr>
          <p:cNvSpPr/>
          <p:nvPr/>
        </p:nvSpPr>
        <p:spPr>
          <a:xfrm>
            <a:off x="5679372" y="4628356"/>
            <a:ext cx="303506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cap="none" spc="0" dirty="0" err="1">
                <a:ln w="66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Astarte</a:t>
            </a:r>
            <a:endParaRPr lang="it-IT" sz="4400" b="1" cap="none" spc="0" dirty="0">
              <a:ln w="66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9318A206-D3DC-4307-BCEE-46BA1FA19B3B}"/>
              </a:ext>
            </a:extLst>
          </p:cNvPr>
          <p:cNvSpPr/>
          <p:nvPr/>
        </p:nvSpPr>
        <p:spPr>
          <a:xfrm>
            <a:off x="3687011" y="2898176"/>
            <a:ext cx="303506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Melqart</a:t>
            </a:r>
            <a:endParaRPr lang="it-IT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2CD4B860-650C-4F8A-B9EA-1FD82A174990}"/>
              </a:ext>
            </a:extLst>
          </p:cNvPr>
          <p:cNvSpPr/>
          <p:nvPr/>
        </p:nvSpPr>
        <p:spPr>
          <a:xfrm>
            <a:off x="5679371" y="5234199"/>
            <a:ext cx="303506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cap="none" spc="0" dirty="0" err="1">
                <a:ln w="66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Balaat</a:t>
            </a:r>
            <a:endParaRPr lang="it-IT" sz="4400" b="1" cap="none" spc="0" dirty="0">
              <a:ln w="66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2453F060-66D4-4942-ADCA-359025D19532}"/>
              </a:ext>
            </a:extLst>
          </p:cNvPr>
          <p:cNvSpPr/>
          <p:nvPr/>
        </p:nvSpPr>
        <p:spPr>
          <a:xfrm>
            <a:off x="5679371" y="5858021"/>
            <a:ext cx="303506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cap="none" spc="0" dirty="0" err="1">
                <a:ln w="66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Tanit</a:t>
            </a:r>
            <a:endParaRPr lang="it-IT" sz="4400" b="1" cap="none" spc="0" dirty="0">
              <a:ln w="66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4" name="Onda 2 23">
            <a:extLst>
              <a:ext uri="{FF2B5EF4-FFF2-40B4-BE49-F238E27FC236}">
                <a16:creationId xmlns:a16="http://schemas.microsoft.com/office/drawing/2014/main" id="{8F9A37A7-FBA1-4B7C-A24E-C0264223E493}"/>
              </a:ext>
            </a:extLst>
          </p:cNvPr>
          <p:cNvSpPr/>
          <p:nvPr/>
        </p:nvSpPr>
        <p:spPr>
          <a:xfrm>
            <a:off x="8930560" y="2544757"/>
            <a:ext cx="2983722" cy="697819"/>
          </a:xfrm>
          <a:prstGeom prst="doubleWav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Ciascuna con un suo </a:t>
            </a:r>
            <a:r>
              <a:rPr lang="it-IT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pantheon</a:t>
            </a:r>
            <a:endParaRPr lang="it-IT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llout: linea 3">
            <a:extLst>
              <a:ext uri="{FF2B5EF4-FFF2-40B4-BE49-F238E27FC236}">
                <a16:creationId xmlns:a16="http://schemas.microsoft.com/office/drawing/2014/main" id="{9AB6E779-7663-4A6F-A44B-A2CDA50AD5A6}"/>
              </a:ext>
            </a:extLst>
          </p:cNvPr>
          <p:cNvSpPr/>
          <p:nvPr/>
        </p:nvSpPr>
        <p:spPr>
          <a:xfrm flipH="1">
            <a:off x="8928971" y="1657501"/>
            <a:ext cx="2983722" cy="625671"/>
          </a:xfrm>
          <a:prstGeom prst="borderCallout1">
            <a:avLst>
              <a:gd name="adj1" fmla="val 101952"/>
              <a:gd name="adj2" fmla="val 50672"/>
              <a:gd name="adj3" fmla="val 205637"/>
              <a:gd name="adj4" fmla="val 50531"/>
            </a:avLst>
          </a:prstGeom>
          <a:solidFill>
            <a:srgbClr val="E8C53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Città-stato indipendenti</a:t>
            </a: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8D4853F9-98BB-4191-8354-F247FC823EEF}"/>
              </a:ext>
            </a:extLst>
          </p:cNvPr>
          <p:cNvSpPr/>
          <p:nvPr/>
        </p:nvSpPr>
        <p:spPr>
          <a:xfrm>
            <a:off x="3773040" y="5013076"/>
            <a:ext cx="1751460" cy="1392206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Sacrifici di animali </a:t>
            </a: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6A25BCE3-D996-4314-86E0-3C8710DC3F87}"/>
              </a:ext>
            </a:extLst>
          </p:cNvPr>
          <p:cNvSpPr/>
          <p:nvPr/>
        </p:nvSpPr>
        <p:spPr>
          <a:xfrm>
            <a:off x="1543050" y="5183834"/>
            <a:ext cx="2447698" cy="139220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(in casi estremi)</a:t>
            </a:r>
          </a:p>
          <a:p>
            <a:pPr algn="ctr"/>
            <a:r>
              <a:rPr lang="it-IT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Sacrifici umani</a:t>
            </a:r>
          </a:p>
        </p:txBody>
      </p:sp>
    </p:spTree>
    <p:extLst>
      <p:ext uri="{BB962C8B-B14F-4D97-AF65-F5344CB8AC3E}">
        <p14:creationId xmlns:p14="http://schemas.microsoft.com/office/powerpoint/2010/main" val="3023509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magine 2" descr="Immagine che contiene screenshot, monitor, computer, camion&#10;&#10;Descrizione generata automaticamente">
            <a:extLst>
              <a:ext uri="{FF2B5EF4-FFF2-40B4-BE49-F238E27FC236}">
                <a16:creationId xmlns:a16="http://schemas.microsoft.com/office/drawing/2014/main" id="{50CB5685-82C5-4B70-8F06-2C6494B6D5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28947" t="34847" r="41053" b="26070"/>
          <a:stretch/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0D3932E-0210-4881-BD81-3502C2640F64}"/>
              </a:ext>
            </a:extLst>
          </p:cNvPr>
          <p:cNvSpPr/>
          <p:nvPr/>
        </p:nvSpPr>
        <p:spPr>
          <a:xfrm>
            <a:off x="1271985" y="2358189"/>
            <a:ext cx="2738542" cy="5775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007405B-590A-42C5-8F0B-886A8882C2D1}"/>
              </a:ext>
            </a:extLst>
          </p:cNvPr>
          <p:cNvSpPr/>
          <p:nvPr/>
        </p:nvSpPr>
        <p:spPr>
          <a:xfrm>
            <a:off x="1271985" y="1239252"/>
            <a:ext cx="1246626" cy="9555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7D851E8-6BA5-49AD-A3BB-476DC506A1AD}"/>
              </a:ext>
            </a:extLst>
          </p:cNvPr>
          <p:cNvSpPr/>
          <p:nvPr/>
        </p:nvSpPr>
        <p:spPr>
          <a:xfrm>
            <a:off x="1271985" y="3460324"/>
            <a:ext cx="2738542" cy="8229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B08E7FD-26E9-415E-8682-B6DD5E409213}"/>
              </a:ext>
            </a:extLst>
          </p:cNvPr>
          <p:cNvSpPr/>
          <p:nvPr/>
        </p:nvSpPr>
        <p:spPr>
          <a:xfrm>
            <a:off x="4010527" y="2358189"/>
            <a:ext cx="2738542" cy="5775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B6D9323-9F1C-403F-A07D-1CE5EC670331}"/>
              </a:ext>
            </a:extLst>
          </p:cNvPr>
          <p:cNvSpPr/>
          <p:nvPr/>
        </p:nvSpPr>
        <p:spPr>
          <a:xfrm>
            <a:off x="9320463" y="2358189"/>
            <a:ext cx="1599552" cy="5775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24F8678-02B2-406D-8C0C-F5392E29AAA1}"/>
              </a:ext>
            </a:extLst>
          </p:cNvPr>
          <p:cNvSpPr/>
          <p:nvPr/>
        </p:nvSpPr>
        <p:spPr>
          <a:xfrm>
            <a:off x="4149956" y="3509210"/>
            <a:ext cx="2738542" cy="5775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30257C0-DB06-482B-8913-DABC96E091BF}"/>
              </a:ext>
            </a:extLst>
          </p:cNvPr>
          <p:cNvSpPr/>
          <p:nvPr/>
        </p:nvSpPr>
        <p:spPr>
          <a:xfrm>
            <a:off x="6888498" y="3509210"/>
            <a:ext cx="2738542" cy="5775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118B2564-3547-4905-9899-D744CF3F0BC2}"/>
              </a:ext>
            </a:extLst>
          </p:cNvPr>
          <p:cNvSpPr/>
          <p:nvPr/>
        </p:nvSpPr>
        <p:spPr>
          <a:xfrm>
            <a:off x="2780684" y="4572421"/>
            <a:ext cx="4107813" cy="5775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D3EDAA35-CAB4-44A4-B0EF-EDF34901B7EB}"/>
              </a:ext>
            </a:extLst>
          </p:cNvPr>
          <p:cNvSpPr/>
          <p:nvPr/>
        </p:nvSpPr>
        <p:spPr>
          <a:xfrm>
            <a:off x="6940247" y="4572421"/>
            <a:ext cx="2471070" cy="5775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4FC2DF40-2E56-4145-98C4-AEC9D76E1E3E}"/>
              </a:ext>
            </a:extLst>
          </p:cNvPr>
          <p:cNvSpPr/>
          <p:nvPr/>
        </p:nvSpPr>
        <p:spPr>
          <a:xfrm>
            <a:off x="8807116" y="4250133"/>
            <a:ext cx="2112899" cy="196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7331EDDF-C492-41CF-8421-2D183C747B59}"/>
              </a:ext>
            </a:extLst>
          </p:cNvPr>
          <p:cNvSpPr/>
          <p:nvPr/>
        </p:nvSpPr>
        <p:spPr>
          <a:xfrm>
            <a:off x="4417427" y="5223932"/>
            <a:ext cx="2471070" cy="5775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3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7">
            <a:extLst>
              <a:ext uri="{FF2B5EF4-FFF2-40B4-BE49-F238E27FC236}">
                <a16:creationId xmlns:a16="http://schemas.microsoft.com/office/drawing/2014/main" id="{A924AD04-41FF-4E35-9103-0683663378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091" r="191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4FEAF7F-5E0A-4358-8ED1-A9D5DB83A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Il popolo dei Fenici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200FFE5-E3F7-4D52-B366-D5CDED006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SIRIA, PALESTINA E VICINO ORIENTE NELL’Età DEL FERRO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1C7226A-25DB-4C2B-A067-0ACC0C36AD8C}"/>
              </a:ext>
            </a:extLst>
          </p:cNvPr>
          <p:cNvSpPr txBox="1"/>
          <p:nvPr/>
        </p:nvSpPr>
        <p:spPr>
          <a:xfrm>
            <a:off x="8777283" y="6657945"/>
            <a:ext cx="34147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3" tooltip="https://www.ilgiornaledeimarinai.it/le-conchiglie-tra-arte-e-natur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it-IT" sz="700">
              <a:solidFill>
                <a:srgbClr val="FFFFFF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01E2C5E-A828-40E3-AF3B-B842F7215613}"/>
              </a:ext>
            </a:extLst>
          </p:cNvPr>
          <p:cNvSpPr txBox="1"/>
          <p:nvPr/>
        </p:nvSpPr>
        <p:spPr>
          <a:xfrm>
            <a:off x="1272209" y="5269469"/>
            <a:ext cx="1651414" cy="276999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it-IT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Periplus</a:t>
            </a:r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ZANICHELLI</a:t>
            </a:r>
          </a:p>
        </p:txBody>
      </p:sp>
    </p:spTree>
    <p:extLst>
      <p:ext uri="{BB962C8B-B14F-4D97-AF65-F5344CB8AC3E}">
        <p14:creationId xmlns:p14="http://schemas.microsoft.com/office/powerpoint/2010/main" val="1437914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A32988-7912-4197-B97C-779841C98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547532"/>
          </a:xfrm>
        </p:spPr>
        <p:txBody>
          <a:bodyPr/>
          <a:lstStyle/>
          <a:p>
            <a:r>
              <a:rPr lang="it-IT" dirty="0"/>
              <a:t>Crisi del XII secolo </a:t>
            </a:r>
            <a:br>
              <a:rPr lang="it-IT" dirty="0"/>
            </a:br>
            <a:r>
              <a:rPr lang="it-IT" dirty="0">
                <a:solidFill>
                  <a:schemeClr val="accent1"/>
                </a:solidFill>
              </a:rPr>
              <a:t>TENSIONI INTERNE</a:t>
            </a:r>
          </a:p>
        </p:txBody>
      </p:sp>
      <p:sp>
        <p:nvSpPr>
          <p:cNvPr id="3" name="Callout: freccia in giù 2">
            <a:extLst>
              <a:ext uri="{FF2B5EF4-FFF2-40B4-BE49-F238E27FC236}">
                <a16:creationId xmlns:a16="http://schemas.microsoft.com/office/drawing/2014/main" id="{309048FB-A423-4347-81F7-F6137359D708}"/>
              </a:ext>
            </a:extLst>
          </p:cNvPr>
          <p:cNvSpPr/>
          <p:nvPr/>
        </p:nvSpPr>
        <p:spPr>
          <a:xfrm>
            <a:off x="646110" y="2204198"/>
            <a:ext cx="1495055" cy="648159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guerre</a:t>
            </a:r>
          </a:p>
        </p:txBody>
      </p:sp>
      <p:sp>
        <p:nvSpPr>
          <p:cNvPr id="4" name="Callout: freccia in giù 3">
            <a:extLst>
              <a:ext uri="{FF2B5EF4-FFF2-40B4-BE49-F238E27FC236}">
                <a16:creationId xmlns:a16="http://schemas.microsoft.com/office/drawing/2014/main" id="{1CCF7006-49B2-47AB-8ED6-41DDDDE0EB03}"/>
              </a:ext>
            </a:extLst>
          </p:cNvPr>
          <p:cNvSpPr/>
          <p:nvPr/>
        </p:nvSpPr>
        <p:spPr>
          <a:xfrm>
            <a:off x="1108068" y="2916365"/>
            <a:ext cx="2359031" cy="592655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spopolamento</a:t>
            </a:r>
          </a:p>
        </p:txBody>
      </p:sp>
      <p:sp>
        <p:nvSpPr>
          <p:cNvPr id="5" name="Callout: freccia in giù 4">
            <a:extLst>
              <a:ext uri="{FF2B5EF4-FFF2-40B4-BE49-F238E27FC236}">
                <a16:creationId xmlns:a16="http://schemas.microsoft.com/office/drawing/2014/main" id="{643014DB-BD62-42FB-AB91-0F05BE8AC9C3}"/>
              </a:ext>
            </a:extLst>
          </p:cNvPr>
          <p:cNvSpPr/>
          <p:nvPr/>
        </p:nvSpPr>
        <p:spPr>
          <a:xfrm>
            <a:off x="752475" y="3509020"/>
            <a:ext cx="3905250" cy="939675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Riduzione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produzione agricola</a:t>
            </a:r>
          </a:p>
        </p:txBody>
      </p:sp>
      <p:sp>
        <p:nvSpPr>
          <p:cNvPr id="6" name="Callout: freccia in giù 5">
            <a:extLst>
              <a:ext uri="{FF2B5EF4-FFF2-40B4-BE49-F238E27FC236}">
                <a16:creationId xmlns:a16="http://schemas.microsoft.com/office/drawing/2014/main" id="{8D04F306-73E4-445E-BE7A-9AAA4FDA99E9}"/>
              </a:ext>
            </a:extLst>
          </p:cNvPr>
          <p:cNvSpPr/>
          <p:nvPr/>
        </p:nvSpPr>
        <p:spPr>
          <a:xfrm>
            <a:off x="1108068" y="4514088"/>
            <a:ext cx="3378205" cy="939675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Sfruttamento da parte delle élite</a:t>
            </a:r>
          </a:p>
        </p:txBody>
      </p:sp>
      <p:sp>
        <p:nvSpPr>
          <p:cNvPr id="8" name="Esplosione: 8 punte 7">
            <a:extLst>
              <a:ext uri="{FF2B5EF4-FFF2-40B4-BE49-F238E27FC236}">
                <a16:creationId xmlns:a16="http://schemas.microsoft.com/office/drawing/2014/main" id="{1BA8D7BA-119B-4CC6-856D-A52575093B68}"/>
              </a:ext>
            </a:extLst>
          </p:cNvPr>
          <p:cNvSpPr/>
          <p:nvPr/>
        </p:nvSpPr>
        <p:spPr>
          <a:xfrm>
            <a:off x="1506533" y="5453763"/>
            <a:ext cx="2581273" cy="939675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rivolte</a:t>
            </a:r>
            <a:endParaRPr lang="it-IT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8EFE1FE-B277-462E-A401-E9F3388FD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350" y="2283199"/>
            <a:ext cx="4202484" cy="4574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474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A32988-7912-4197-B97C-779841C98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547532"/>
          </a:xfrm>
        </p:spPr>
        <p:txBody>
          <a:bodyPr/>
          <a:lstStyle/>
          <a:p>
            <a:r>
              <a:rPr lang="it-IT" dirty="0"/>
              <a:t>Crisi del XII secolo </a:t>
            </a:r>
            <a:br>
              <a:rPr lang="it-IT" dirty="0"/>
            </a:br>
            <a:r>
              <a:rPr lang="it-IT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CAMBIAMENTO CLIMATICO</a:t>
            </a:r>
          </a:p>
        </p:txBody>
      </p:sp>
      <p:sp>
        <p:nvSpPr>
          <p:cNvPr id="3" name="Callout: freccia in giù 2">
            <a:extLst>
              <a:ext uri="{FF2B5EF4-FFF2-40B4-BE49-F238E27FC236}">
                <a16:creationId xmlns:a16="http://schemas.microsoft.com/office/drawing/2014/main" id="{309048FB-A423-4347-81F7-F6137359D708}"/>
              </a:ext>
            </a:extLst>
          </p:cNvPr>
          <p:cNvSpPr/>
          <p:nvPr/>
        </p:nvSpPr>
        <p:spPr>
          <a:xfrm>
            <a:off x="487680" y="2178584"/>
            <a:ext cx="2628900" cy="939674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DESERTIFICAZIONE area sahariana</a:t>
            </a:r>
          </a:p>
        </p:txBody>
      </p:sp>
      <p:sp>
        <p:nvSpPr>
          <p:cNvPr id="4" name="Callout: freccia in giù 3">
            <a:extLst>
              <a:ext uri="{FF2B5EF4-FFF2-40B4-BE49-F238E27FC236}">
                <a16:creationId xmlns:a16="http://schemas.microsoft.com/office/drawing/2014/main" id="{1CCF7006-49B2-47AB-8ED6-41DDDDE0EB03}"/>
              </a:ext>
            </a:extLst>
          </p:cNvPr>
          <p:cNvSpPr/>
          <p:nvPr/>
        </p:nvSpPr>
        <p:spPr>
          <a:xfrm>
            <a:off x="345756" y="3118258"/>
            <a:ext cx="3103246" cy="816947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Popolazione libiche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invadono valle del Nilo</a:t>
            </a:r>
          </a:p>
        </p:txBody>
      </p:sp>
      <p:sp>
        <p:nvSpPr>
          <p:cNvPr id="8" name="Esplosione: 8 punte 7">
            <a:extLst>
              <a:ext uri="{FF2B5EF4-FFF2-40B4-BE49-F238E27FC236}">
                <a16:creationId xmlns:a16="http://schemas.microsoft.com/office/drawing/2014/main" id="{1BA8D7BA-119B-4CC6-856D-A52575093B68}"/>
              </a:ext>
            </a:extLst>
          </p:cNvPr>
          <p:cNvSpPr/>
          <p:nvPr/>
        </p:nvSpPr>
        <p:spPr>
          <a:xfrm>
            <a:off x="582929" y="4173159"/>
            <a:ext cx="2628899" cy="1147001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guerre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939E558-08E9-4927-A2EB-141B25777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74708"/>
            <a:ext cx="560832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allout: freccia in giù 12">
            <a:extLst>
              <a:ext uri="{FF2B5EF4-FFF2-40B4-BE49-F238E27FC236}">
                <a16:creationId xmlns:a16="http://schemas.microsoft.com/office/drawing/2014/main" id="{6CB87F60-32FA-48BB-85D7-226C73B7ACCC}"/>
              </a:ext>
            </a:extLst>
          </p:cNvPr>
          <p:cNvSpPr/>
          <p:nvPr/>
        </p:nvSpPr>
        <p:spPr>
          <a:xfrm>
            <a:off x="3856676" y="2178584"/>
            <a:ext cx="2628900" cy="939674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SICCITÀ in Anatolia e nei Balcani</a:t>
            </a:r>
          </a:p>
        </p:txBody>
      </p:sp>
      <p:sp>
        <p:nvSpPr>
          <p:cNvPr id="6" name="Callout: freccia in giù 5">
            <a:extLst>
              <a:ext uri="{FF2B5EF4-FFF2-40B4-BE49-F238E27FC236}">
                <a16:creationId xmlns:a16="http://schemas.microsoft.com/office/drawing/2014/main" id="{8D04F306-73E4-445E-BE7A-9AAA4FDA99E9}"/>
              </a:ext>
            </a:extLst>
          </p:cNvPr>
          <p:cNvSpPr/>
          <p:nvPr/>
        </p:nvSpPr>
        <p:spPr>
          <a:xfrm>
            <a:off x="3856676" y="4380485"/>
            <a:ext cx="2628899" cy="939675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Richiesta di grano in Egitto</a:t>
            </a:r>
          </a:p>
        </p:txBody>
      </p:sp>
      <p:sp>
        <p:nvSpPr>
          <p:cNvPr id="14" name="Esplosione: 8 punte 13">
            <a:extLst>
              <a:ext uri="{FF2B5EF4-FFF2-40B4-BE49-F238E27FC236}">
                <a16:creationId xmlns:a16="http://schemas.microsoft.com/office/drawing/2014/main" id="{CE6D32D9-9C78-4B50-8635-68FB42E59236}"/>
              </a:ext>
            </a:extLst>
          </p:cNvPr>
          <p:cNvSpPr/>
          <p:nvPr/>
        </p:nvSpPr>
        <p:spPr>
          <a:xfrm>
            <a:off x="3900492" y="3106919"/>
            <a:ext cx="2628899" cy="1147001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carestia</a:t>
            </a:r>
          </a:p>
        </p:txBody>
      </p:sp>
    </p:spTree>
    <p:extLst>
      <p:ext uri="{BB962C8B-B14F-4D97-AF65-F5344CB8AC3E}">
        <p14:creationId xmlns:p14="http://schemas.microsoft.com/office/powerpoint/2010/main" val="587243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3" grpId="0" animBg="1"/>
      <p:bldP spid="6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59B1731D-8802-4C03-8365-694347676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141" y="2248717"/>
            <a:ext cx="5892066" cy="4010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5A32988-7912-4197-B97C-779841C98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547532"/>
          </a:xfrm>
        </p:spPr>
        <p:txBody>
          <a:bodyPr/>
          <a:lstStyle/>
          <a:p>
            <a:r>
              <a:rPr lang="it-IT" dirty="0"/>
              <a:t>Crisi del XII secolo </a:t>
            </a:r>
            <a:br>
              <a:rPr lang="it-IT" dirty="0"/>
            </a:br>
            <a:r>
              <a:rPr lang="it-IT" dirty="0">
                <a:solidFill>
                  <a:schemeClr val="accent2"/>
                </a:solidFill>
              </a:rPr>
              <a:t>MIGRAZIONI</a:t>
            </a:r>
          </a:p>
        </p:txBody>
      </p:sp>
      <p:sp>
        <p:nvSpPr>
          <p:cNvPr id="3" name="Callout: freccia in giù 2">
            <a:extLst>
              <a:ext uri="{FF2B5EF4-FFF2-40B4-BE49-F238E27FC236}">
                <a16:creationId xmlns:a16="http://schemas.microsoft.com/office/drawing/2014/main" id="{309048FB-A423-4347-81F7-F6137359D708}"/>
              </a:ext>
            </a:extLst>
          </p:cNvPr>
          <p:cNvSpPr/>
          <p:nvPr/>
        </p:nvSpPr>
        <p:spPr>
          <a:xfrm>
            <a:off x="142421" y="1941828"/>
            <a:ext cx="3515179" cy="1772947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1220 a.C. MIGRAZIONE 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«Popoli del mare»</a:t>
            </a:r>
          </a:p>
        </p:txBody>
      </p:sp>
      <p:sp>
        <p:nvSpPr>
          <p:cNvPr id="8" name="Esplosione: 8 punte 7">
            <a:extLst>
              <a:ext uri="{FF2B5EF4-FFF2-40B4-BE49-F238E27FC236}">
                <a16:creationId xmlns:a16="http://schemas.microsoft.com/office/drawing/2014/main" id="{1BA8D7BA-119B-4CC6-856D-A52575093B68}"/>
              </a:ext>
            </a:extLst>
          </p:cNvPr>
          <p:cNvSpPr/>
          <p:nvPr/>
        </p:nvSpPr>
        <p:spPr>
          <a:xfrm>
            <a:off x="902493" y="3489359"/>
            <a:ext cx="2628899" cy="1147001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assalti</a:t>
            </a:r>
          </a:p>
        </p:txBody>
      </p:sp>
      <p:sp>
        <p:nvSpPr>
          <p:cNvPr id="15" name="Callout: linea 14">
            <a:extLst>
              <a:ext uri="{FF2B5EF4-FFF2-40B4-BE49-F238E27FC236}">
                <a16:creationId xmlns:a16="http://schemas.microsoft.com/office/drawing/2014/main" id="{D643E156-FE40-40C8-9C94-B6E1D8BF5AAA}"/>
              </a:ext>
            </a:extLst>
          </p:cNvPr>
          <p:cNvSpPr/>
          <p:nvPr/>
        </p:nvSpPr>
        <p:spPr>
          <a:xfrm>
            <a:off x="6810432" y="1630564"/>
            <a:ext cx="2095500" cy="858202"/>
          </a:xfrm>
          <a:prstGeom prst="borderCallout1">
            <a:avLst>
              <a:gd name="adj1" fmla="val 43167"/>
              <a:gd name="adj2" fmla="val 758"/>
              <a:gd name="adj3" fmla="val 123599"/>
              <a:gd name="adj4" fmla="val -15287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Genti stanziate in Siria e Anatolia</a:t>
            </a:r>
          </a:p>
        </p:txBody>
      </p:sp>
      <p:sp>
        <p:nvSpPr>
          <p:cNvPr id="10" name="Onda 2 9">
            <a:extLst>
              <a:ext uri="{FF2B5EF4-FFF2-40B4-BE49-F238E27FC236}">
                <a16:creationId xmlns:a16="http://schemas.microsoft.com/office/drawing/2014/main" id="{742B88C2-4A84-4E49-AF4C-FC81B82EF022}"/>
              </a:ext>
            </a:extLst>
          </p:cNvPr>
          <p:cNvSpPr/>
          <p:nvPr/>
        </p:nvSpPr>
        <p:spPr>
          <a:xfrm>
            <a:off x="236625" y="4759404"/>
            <a:ext cx="1295400" cy="1043575"/>
          </a:xfrm>
          <a:prstGeom prst="doubleWav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Impero Hittita</a:t>
            </a:r>
          </a:p>
        </p:txBody>
      </p:sp>
      <p:sp>
        <p:nvSpPr>
          <p:cNvPr id="11" name="Segno di moltiplicazione 10">
            <a:extLst>
              <a:ext uri="{FF2B5EF4-FFF2-40B4-BE49-F238E27FC236}">
                <a16:creationId xmlns:a16="http://schemas.microsoft.com/office/drawing/2014/main" id="{E116F255-E6FF-401D-AC6F-F62C1C7630C7}"/>
              </a:ext>
            </a:extLst>
          </p:cNvPr>
          <p:cNvSpPr/>
          <p:nvPr/>
        </p:nvSpPr>
        <p:spPr>
          <a:xfrm>
            <a:off x="197760" y="4550795"/>
            <a:ext cx="1505857" cy="1547531"/>
          </a:xfrm>
          <a:prstGeom prst="mathMultiply">
            <a:avLst>
              <a:gd name="adj1" fmla="val 121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nda 2 15">
            <a:extLst>
              <a:ext uri="{FF2B5EF4-FFF2-40B4-BE49-F238E27FC236}">
                <a16:creationId xmlns:a16="http://schemas.microsoft.com/office/drawing/2014/main" id="{ADFD21DB-FE27-4399-950F-D94600D0FF7E}"/>
              </a:ext>
            </a:extLst>
          </p:cNvPr>
          <p:cNvSpPr/>
          <p:nvPr/>
        </p:nvSpPr>
        <p:spPr>
          <a:xfrm>
            <a:off x="1771510" y="4759404"/>
            <a:ext cx="1295400" cy="1043575"/>
          </a:xfrm>
          <a:prstGeom prst="doubleWav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Città Egeo</a:t>
            </a:r>
          </a:p>
        </p:txBody>
      </p:sp>
      <p:sp>
        <p:nvSpPr>
          <p:cNvPr id="17" name="Onda 2 16">
            <a:extLst>
              <a:ext uri="{FF2B5EF4-FFF2-40B4-BE49-F238E27FC236}">
                <a16:creationId xmlns:a16="http://schemas.microsoft.com/office/drawing/2014/main" id="{6CFE2997-46A2-47AB-B25A-6C806357374A}"/>
              </a:ext>
            </a:extLst>
          </p:cNvPr>
          <p:cNvSpPr/>
          <p:nvPr/>
        </p:nvSpPr>
        <p:spPr>
          <a:xfrm>
            <a:off x="3249249" y="4759403"/>
            <a:ext cx="1162000" cy="1043575"/>
          </a:xfrm>
          <a:prstGeom prst="doubleWav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Città Siria</a:t>
            </a:r>
          </a:p>
        </p:txBody>
      </p:sp>
      <p:sp>
        <p:nvSpPr>
          <p:cNvPr id="18" name="Onda 2 17">
            <a:extLst>
              <a:ext uri="{FF2B5EF4-FFF2-40B4-BE49-F238E27FC236}">
                <a16:creationId xmlns:a16="http://schemas.microsoft.com/office/drawing/2014/main" id="{2D127802-B01A-4618-8533-3FCE7DCCA583}"/>
              </a:ext>
            </a:extLst>
          </p:cNvPr>
          <p:cNvSpPr/>
          <p:nvPr/>
        </p:nvSpPr>
        <p:spPr>
          <a:xfrm>
            <a:off x="4585342" y="4835810"/>
            <a:ext cx="1429657" cy="1043575"/>
          </a:xfrm>
          <a:prstGeom prst="doubleWav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Città Palestina</a:t>
            </a:r>
          </a:p>
        </p:txBody>
      </p:sp>
      <p:sp>
        <p:nvSpPr>
          <p:cNvPr id="19" name="Segno di moltiplicazione 18">
            <a:extLst>
              <a:ext uri="{FF2B5EF4-FFF2-40B4-BE49-F238E27FC236}">
                <a16:creationId xmlns:a16="http://schemas.microsoft.com/office/drawing/2014/main" id="{3988FE38-6E4C-4E3E-83DA-5FEC4DAC8E05}"/>
              </a:ext>
            </a:extLst>
          </p:cNvPr>
          <p:cNvSpPr/>
          <p:nvPr/>
        </p:nvSpPr>
        <p:spPr>
          <a:xfrm>
            <a:off x="1646010" y="4537504"/>
            <a:ext cx="1505857" cy="1547531"/>
          </a:xfrm>
          <a:prstGeom prst="mathMultiply">
            <a:avLst>
              <a:gd name="adj1" fmla="val 121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Segno di moltiplicazione 19">
            <a:extLst>
              <a:ext uri="{FF2B5EF4-FFF2-40B4-BE49-F238E27FC236}">
                <a16:creationId xmlns:a16="http://schemas.microsoft.com/office/drawing/2014/main" id="{4A59DA53-2FA5-460A-9164-3677BDE41EB1}"/>
              </a:ext>
            </a:extLst>
          </p:cNvPr>
          <p:cNvSpPr/>
          <p:nvPr/>
        </p:nvSpPr>
        <p:spPr>
          <a:xfrm>
            <a:off x="3052378" y="4529281"/>
            <a:ext cx="1505857" cy="1547531"/>
          </a:xfrm>
          <a:prstGeom prst="mathMultiply">
            <a:avLst>
              <a:gd name="adj1" fmla="val 121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Segno di moltiplicazione 20">
            <a:extLst>
              <a:ext uri="{FF2B5EF4-FFF2-40B4-BE49-F238E27FC236}">
                <a16:creationId xmlns:a16="http://schemas.microsoft.com/office/drawing/2014/main" id="{B4FCAABB-4131-4AB3-978F-D1EFFCB10046}"/>
              </a:ext>
            </a:extLst>
          </p:cNvPr>
          <p:cNvSpPr/>
          <p:nvPr/>
        </p:nvSpPr>
        <p:spPr>
          <a:xfrm>
            <a:off x="4460391" y="4521058"/>
            <a:ext cx="1505857" cy="1547531"/>
          </a:xfrm>
          <a:prstGeom prst="mathMultiply">
            <a:avLst>
              <a:gd name="adj1" fmla="val 121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llout: freccia a destra 21">
            <a:extLst>
              <a:ext uri="{FF2B5EF4-FFF2-40B4-BE49-F238E27FC236}">
                <a16:creationId xmlns:a16="http://schemas.microsoft.com/office/drawing/2014/main" id="{1A1BFD7F-A54B-4A0F-9FB6-A7BC21D9CFD0}"/>
              </a:ext>
            </a:extLst>
          </p:cNvPr>
          <p:cNvSpPr/>
          <p:nvPr/>
        </p:nvSpPr>
        <p:spPr>
          <a:xfrm>
            <a:off x="6280198" y="4825801"/>
            <a:ext cx="2095500" cy="126899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3212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Egitto Ramses III vince la guerra</a:t>
            </a:r>
          </a:p>
        </p:txBody>
      </p:sp>
      <p:sp>
        <p:nvSpPr>
          <p:cNvPr id="23" name="Onda 2 22">
            <a:extLst>
              <a:ext uri="{FF2B5EF4-FFF2-40B4-BE49-F238E27FC236}">
                <a16:creationId xmlns:a16="http://schemas.microsoft.com/office/drawing/2014/main" id="{4E675414-7DB3-42B0-A94F-94E72AA3DA49}"/>
              </a:ext>
            </a:extLst>
          </p:cNvPr>
          <p:cNvSpPr/>
          <p:nvPr/>
        </p:nvSpPr>
        <p:spPr>
          <a:xfrm>
            <a:off x="8396390" y="4914900"/>
            <a:ext cx="3529817" cy="1043575"/>
          </a:xfrm>
          <a:prstGeom prst="doubleWav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…ma perde il controllo dell’area siro-palestinese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9C6F7A5-D0CD-40EC-980B-6A4BBC3A637F}"/>
              </a:ext>
            </a:extLst>
          </p:cNvPr>
          <p:cNvSpPr txBox="1"/>
          <p:nvPr/>
        </p:nvSpPr>
        <p:spPr>
          <a:xfrm>
            <a:off x="3899920" y="2705100"/>
            <a:ext cx="23378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Danai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Siculi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Peleset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(Filistei)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Tirreni (Etruschi)</a:t>
            </a:r>
          </a:p>
        </p:txBody>
      </p:sp>
      <p:sp>
        <p:nvSpPr>
          <p:cNvPr id="9" name="Callout: linea 8">
            <a:extLst>
              <a:ext uri="{FF2B5EF4-FFF2-40B4-BE49-F238E27FC236}">
                <a16:creationId xmlns:a16="http://schemas.microsoft.com/office/drawing/2014/main" id="{C2973C85-4EAF-4A07-ACB5-C836FE61F7A0}"/>
              </a:ext>
            </a:extLst>
          </p:cNvPr>
          <p:cNvSpPr/>
          <p:nvPr/>
        </p:nvSpPr>
        <p:spPr>
          <a:xfrm>
            <a:off x="4433891" y="1634432"/>
            <a:ext cx="2095500" cy="858202"/>
          </a:xfrm>
          <a:prstGeom prst="borderCallout1">
            <a:avLst>
              <a:gd name="adj1" fmla="val 18750"/>
              <a:gd name="adj2" fmla="val 1667"/>
              <a:gd name="adj3" fmla="val 112500"/>
              <a:gd name="adj4" fmla="val -3833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Genti originaria dell’Area Balcanica</a:t>
            </a:r>
          </a:p>
        </p:txBody>
      </p:sp>
    </p:spTree>
    <p:extLst>
      <p:ext uri="{BB962C8B-B14F-4D97-AF65-F5344CB8AC3E}">
        <p14:creationId xmlns:p14="http://schemas.microsoft.com/office/powerpoint/2010/main" val="3218450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5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26EB62F-F603-4640-93FA-3116A4F0D9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11093" t="21375" r="64063" b="14705"/>
          <a:stretch/>
        </p:blipFill>
        <p:spPr>
          <a:xfrm>
            <a:off x="284161" y="1171875"/>
            <a:ext cx="3847730" cy="5565898"/>
          </a:xfrm>
          <a:prstGeom prst="rect">
            <a:avLst/>
          </a:prstGeom>
        </p:spPr>
      </p:pic>
      <p:sp>
        <p:nvSpPr>
          <p:cNvPr id="4" name="Callout: linea 3">
            <a:extLst>
              <a:ext uri="{FF2B5EF4-FFF2-40B4-BE49-F238E27FC236}">
                <a16:creationId xmlns:a16="http://schemas.microsoft.com/office/drawing/2014/main" id="{85835187-5FE3-4C21-85F4-38495D20B20B}"/>
              </a:ext>
            </a:extLst>
          </p:cNvPr>
          <p:cNvSpPr/>
          <p:nvPr/>
        </p:nvSpPr>
        <p:spPr>
          <a:xfrm>
            <a:off x="3810000" y="5162550"/>
            <a:ext cx="3028950" cy="1141795"/>
          </a:xfrm>
          <a:prstGeom prst="borderCallout1">
            <a:avLst>
              <a:gd name="adj1" fmla="val 52119"/>
              <a:gd name="adj2" fmla="val -157"/>
              <a:gd name="adj3" fmla="val 44340"/>
              <a:gd name="adj4" fmla="val -43050"/>
            </a:avLst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FILISTEI</a:t>
            </a:r>
            <a:r>
              <a:rPr lang="it-IT" dirty="0">
                <a:solidFill>
                  <a:schemeClr val="bg1"/>
                </a:solidFill>
              </a:rPr>
              <a:t> (</a:t>
            </a:r>
            <a:r>
              <a:rPr lang="it-IT" dirty="0">
                <a:solidFill>
                  <a:schemeClr val="bg1"/>
                </a:solidFill>
                <a:sym typeface="Wingdings" panose="05000000000000000000" pitchFamily="2" charset="2"/>
              </a:rPr>
              <a:t> «Palestina)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Zona di Gaza e </a:t>
            </a:r>
            <a:r>
              <a:rPr lang="it-IT" dirty="0" err="1">
                <a:solidFill>
                  <a:schemeClr val="bg1"/>
                </a:solidFill>
              </a:rPr>
              <a:t>Ashkalon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Callout: linea 4">
            <a:extLst>
              <a:ext uri="{FF2B5EF4-FFF2-40B4-BE49-F238E27FC236}">
                <a16:creationId xmlns:a16="http://schemas.microsoft.com/office/drawing/2014/main" id="{AB654BE7-7BC9-476F-9F7B-568B165C4EC3}"/>
              </a:ext>
            </a:extLst>
          </p:cNvPr>
          <p:cNvSpPr/>
          <p:nvPr/>
        </p:nvSpPr>
        <p:spPr>
          <a:xfrm>
            <a:off x="3810000" y="3848100"/>
            <a:ext cx="2876550" cy="1162050"/>
          </a:xfrm>
          <a:prstGeom prst="borderCallout1">
            <a:avLst>
              <a:gd name="adj1" fmla="val 18750"/>
              <a:gd name="adj2" fmla="val 276"/>
              <a:gd name="adj3" fmla="val 84138"/>
              <a:gd name="adj4" fmla="val -36852"/>
            </a:avLst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EBREI</a:t>
            </a:r>
          </a:p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Popolo nomade pastori</a:t>
            </a:r>
          </a:p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Lungo il fiume Giordano</a:t>
            </a:r>
          </a:p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Lingua semitica</a:t>
            </a:r>
          </a:p>
        </p:txBody>
      </p:sp>
      <p:sp>
        <p:nvSpPr>
          <p:cNvPr id="6" name="Callout: linea 5">
            <a:extLst>
              <a:ext uri="{FF2B5EF4-FFF2-40B4-BE49-F238E27FC236}">
                <a16:creationId xmlns:a16="http://schemas.microsoft.com/office/drawing/2014/main" id="{A6D3CA56-BF1F-40F3-96DD-8EAF634847C1}"/>
              </a:ext>
            </a:extLst>
          </p:cNvPr>
          <p:cNvSpPr/>
          <p:nvPr/>
        </p:nvSpPr>
        <p:spPr>
          <a:xfrm>
            <a:off x="4657725" y="2514600"/>
            <a:ext cx="2876550" cy="1162050"/>
          </a:xfrm>
          <a:prstGeom prst="borderCallout1">
            <a:avLst>
              <a:gd name="adj1" fmla="val 25307"/>
              <a:gd name="adj2" fmla="val 939"/>
              <a:gd name="adj3" fmla="val 66105"/>
              <a:gd name="adj4" fmla="val -3751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ARAMEI</a:t>
            </a:r>
          </a:p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Tribù (bellicose)</a:t>
            </a:r>
          </a:p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Transumanza in Siria</a:t>
            </a:r>
          </a:p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Lingua semitica</a:t>
            </a:r>
          </a:p>
        </p:txBody>
      </p:sp>
      <p:sp>
        <p:nvSpPr>
          <p:cNvPr id="7" name="Callout: linea 6">
            <a:extLst>
              <a:ext uri="{FF2B5EF4-FFF2-40B4-BE49-F238E27FC236}">
                <a16:creationId xmlns:a16="http://schemas.microsoft.com/office/drawing/2014/main" id="{AC7A7987-69DD-49EA-912C-4F6F757254A5}"/>
              </a:ext>
            </a:extLst>
          </p:cNvPr>
          <p:cNvSpPr/>
          <p:nvPr/>
        </p:nvSpPr>
        <p:spPr>
          <a:xfrm>
            <a:off x="4295775" y="1391854"/>
            <a:ext cx="2876550" cy="1046545"/>
          </a:xfrm>
          <a:prstGeom prst="borderCallout1">
            <a:avLst>
              <a:gd name="adj1" fmla="val 29672"/>
              <a:gd name="adj2" fmla="val -1048"/>
              <a:gd name="adj3" fmla="val 143516"/>
              <a:gd name="adj4" fmla="val -3552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FENICI</a:t>
            </a:r>
          </a:p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(Libano)</a:t>
            </a:r>
          </a:p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Lingua semitica</a:t>
            </a:r>
          </a:p>
        </p:txBody>
      </p:sp>
      <p:sp>
        <p:nvSpPr>
          <p:cNvPr id="8" name="Onda 2 7">
            <a:extLst>
              <a:ext uri="{FF2B5EF4-FFF2-40B4-BE49-F238E27FC236}">
                <a16:creationId xmlns:a16="http://schemas.microsoft.com/office/drawing/2014/main" id="{7B2B2845-1F1B-4E82-A871-981B9E9A90B0}"/>
              </a:ext>
            </a:extLst>
          </p:cNvPr>
          <p:cNvSpPr/>
          <p:nvPr/>
        </p:nvSpPr>
        <p:spPr>
          <a:xfrm>
            <a:off x="7534275" y="1429955"/>
            <a:ext cx="2352675" cy="951296"/>
          </a:xfrm>
          <a:prstGeom prst="doubleWav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</a:t>
            </a:r>
          </a:p>
        </p:txBody>
      </p:sp>
      <p:sp>
        <p:nvSpPr>
          <p:cNvPr id="9" name="Onda 2 8">
            <a:extLst>
              <a:ext uri="{FF2B5EF4-FFF2-40B4-BE49-F238E27FC236}">
                <a16:creationId xmlns:a16="http://schemas.microsoft.com/office/drawing/2014/main" id="{F4A506DF-6F90-4152-B48C-419DA2E51924}"/>
              </a:ext>
            </a:extLst>
          </p:cNvPr>
          <p:cNvSpPr/>
          <p:nvPr/>
        </p:nvSpPr>
        <p:spPr>
          <a:xfrm>
            <a:off x="7698159" y="2619976"/>
            <a:ext cx="3847730" cy="1162049"/>
          </a:xfrm>
          <a:prstGeom prst="doubleWav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Allevamento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cammello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carovaniere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verso Mesopotamia</a:t>
            </a:r>
          </a:p>
        </p:txBody>
      </p:sp>
      <p:sp>
        <p:nvSpPr>
          <p:cNvPr id="10" name="Onda 2 9">
            <a:extLst>
              <a:ext uri="{FF2B5EF4-FFF2-40B4-BE49-F238E27FC236}">
                <a16:creationId xmlns:a16="http://schemas.microsoft.com/office/drawing/2014/main" id="{159E08D6-837D-49B5-B6A7-DD6FE1907D01}"/>
              </a:ext>
            </a:extLst>
          </p:cNvPr>
          <p:cNvSpPr/>
          <p:nvPr/>
        </p:nvSpPr>
        <p:spPr>
          <a:xfrm>
            <a:off x="6838950" y="3867150"/>
            <a:ext cx="3847730" cy="1162049"/>
          </a:xfrm>
          <a:prstGeom prst="doubleWav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Fondano un Regno unitario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 commerciali 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verso Egitto ed Arabia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5F83869-6486-4FE4-91F7-0CD78AE45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Movimenti di popoli in Siria e Palestina</a:t>
            </a:r>
          </a:p>
        </p:txBody>
      </p:sp>
    </p:spTree>
    <p:extLst>
      <p:ext uri="{BB962C8B-B14F-4D97-AF65-F5344CB8AC3E}">
        <p14:creationId xmlns:p14="http://schemas.microsoft.com/office/powerpoint/2010/main" val="3900822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DBB5DA99-B26D-45F4-8FBB-26599CAA2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Mediterraneo orientale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F4C49CF-53C3-44FD-92FC-A77F0815E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577" y="1619686"/>
            <a:ext cx="5307469" cy="4587435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48B2B886-4A7C-421C-8533-2E056B7F0981}"/>
              </a:ext>
            </a:extLst>
          </p:cNvPr>
          <p:cNvSpPr txBox="1">
            <a:spLocks/>
          </p:cNvSpPr>
          <p:nvPr/>
        </p:nvSpPr>
        <p:spPr>
          <a:xfrm>
            <a:off x="897842" y="2788963"/>
            <a:ext cx="3501196" cy="2456442"/>
          </a:xfrm>
          <a:prstGeom prst="rect">
            <a:avLst/>
          </a:prstGeom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>
                <a:solidFill>
                  <a:schemeClr val="bg1"/>
                </a:solidFill>
              </a:rPr>
              <a:t>Contesto geografico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Callout: linea 6">
            <a:extLst>
              <a:ext uri="{FF2B5EF4-FFF2-40B4-BE49-F238E27FC236}">
                <a16:creationId xmlns:a16="http://schemas.microsoft.com/office/drawing/2014/main" id="{2A51BE88-10AC-4029-AD49-3551F4151C95}"/>
              </a:ext>
            </a:extLst>
          </p:cNvPr>
          <p:cNvSpPr/>
          <p:nvPr/>
        </p:nvSpPr>
        <p:spPr>
          <a:xfrm>
            <a:off x="7460974" y="5680927"/>
            <a:ext cx="1324420" cy="724355"/>
          </a:xfrm>
          <a:prstGeom prst="borderCallout1">
            <a:avLst>
              <a:gd name="adj1" fmla="val 288"/>
              <a:gd name="adj2" fmla="val 54938"/>
              <a:gd name="adj3" fmla="val -55838"/>
              <a:gd name="adj4" fmla="val 30781"/>
            </a:avLst>
          </a:prstGeom>
          <a:solidFill>
            <a:srgbClr val="FFC000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Penisola del SINAI</a:t>
            </a:r>
          </a:p>
        </p:txBody>
      </p:sp>
      <p:sp>
        <p:nvSpPr>
          <p:cNvPr id="8" name="Callout: linea 7">
            <a:extLst>
              <a:ext uri="{FF2B5EF4-FFF2-40B4-BE49-F238E27FC236}">
                <a16:creationId xmlns:a16="http://schemas.microsoft.com/office/drawing/2014/main" id="{3D6B6D6D-BCF7-466B-A08F-FE2D49DA2B3B}"/>
              </a:ext>
            </a:extLst>
          </p:cNvPr>
          <p:cNvSpPr/>
          <p:nvPr/>
        </p:nvSpPr>
        <p:spPr>
          <a:xfrm>
            <a:off x="6229967" y="1619686"/>
            <a:ext cx="1562311" cy="460905"/>
          </a:xfrm>
          <a:prstGeom prst="borderCallout1">
            <a:avLst>
              <a:gd name="adj1" fmla="val 47984"/>
              <a:gd name="adj2" fmla="val 98471"/>
              <a:gd name="adj3" fmla="val 140431"/>
              <a:gd name="adj4" fmla="val 95884"/>
            </a:avLst>
          </a:prstGeom>
          <a:solidFill>
            <a:srgbClr val="FFC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ANATOLIA</a:t>
            </a:r>
          </a:p>
        </p:txBody>
      </p:sp>
      <p:sp>
        <p:nvSpPr>
          <p:cNvPr id="9" name="Callout: linea 8">
            <a:extLst>
              <a:ext uri="{FF2B5EF4-FFF2-40B4-BE49-F238E27FC236}">
                <a16:creationId xmlns:a16="http://schemas.microsoft.com/office/drawing/2014/main" id="{3F5B9C69-B49E-4B82-B168-BF4D1DDABF98}"/>
              </a:ext>
            </a:extLst>
          </p:cNvPr>
          <p:cNvSpPr/>
          <p:nvPr/>
        </p:nvSpPr>
        <p:spPr>
          <a:xfrm>
            <a:off x="8866474" y="5586151"/>
            <a:ext cx="1559317" cy="620969"/>
          </a:xfrm>
          <a:prstGeom prst="borderCallout1">
            <a:avLst>
              <a:gd name="adj1" fmla="val -908"/>
              <a:gd name="adj2" fmla="val 12820"/>
              <a:gd name="adj3" fmla="val -175371"/>
              <a:gd name="adj4" fmla="val -17092"/>
            </a:avLst>
          </a:prstGeom>
          <a:solidFill>
            <a:schemeClr val="accent1">
              <a:lumMod val="60000"/>
              <a:lumOff val="40000"/>
            </a:schemeClr>
          </a:solidFill>
          <a:ln>
            <a:prstDash val="soli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REGNI EBRAICI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31E24E88-ABEF-4E68-90D7-43A1CE8040F7}"/>
              </a:ext>
            </a:extLst>
          </p:cNvPr>
          <p:cNvGrpSpPr/>
          <p:nvPr/>
        </p:nvGrpSpPr>
        <p:grpSpPr>
          <a:xfrm>
            <a:off x="438640" y="1684629"/>
            <a:ext cx="4419600" cy="4366818"/>
            <a:chOff x="265376" y="1245591"/>
            <a:chExt cx="4419600" cy="4366818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A5A7452F-5A45-4E31-99F4-1745093F71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001" t="16951" r="11749" b="19344"/>
            <a:stretch/>
          </p:blipFill>
          <p:spPr>
            <a:xfrm>
              <a:off x="265376" y="1245591"/>
              <a:ext cx="4419600" cy="4366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AFBFDA40-2629-480D-B2C0-9C4F3C9EFF18}"/>
                </a:ext>
              </a:extLst>
            </p:cNvPr>
            <p:cNvSpPr txBox="1"/>
            <p:nvPr/>
          </p:nvSpPr>
          <p:spPr>
            <a:xfrm>
              <a:off x="1972368" y="3429000"/>
              <a:ext cx="7924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Libano</a:t>
              </a:r>
            </a:p>
          </p:txBody>
        </p:sp>
      </p:grpSp>
      <p:sp>
        <p:nvSpPr>
          <p:cNvPr id="14" name="Ovale 13">
            <a:extLst>
              <a:ext uri="{FF2B5EF4-FFF2-40B4-BE49-F238E27FC236}">
                <a16:creationId xmlns:a16="http://schemas.microsoft.com/office/drawing/2014/main" id="{178C9D8F-C0B1-4766-B458-A432394DE4A4}"/>
              </a:ext>
            </a:extLst>
          </p:cNvPr>
          <p:cNvSpPr/>
          <p:nvPr/>
        </p:nvSpPr>
        <p:spPr>
          <a:xfrm rot="910108">
            <a:off x="1578930" y="2788963"/>
            <a:ext cx="1359182" cy="306027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7B1B5D8-3C2E-42B4-AB96-5843D228FACD}"/>
              </a:ext>
            </a:extLst>
          </p:cNvPr>
          <p:cNvSpPr txBox="1"/>
          <p:nvPr/>
        </p:nvSpPr>
        <p:spPr>
          <a:xfrm>
            <a:off x="2417640" y="4296153"/>
            <a:ext cx="1439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+mj-lt"/>
              </a:rPr>
              <a:t>Siria occidentale</a:t>
            </a:r>
          </a:p>
        </p:txBody>
      </p:sp>
    </p:spTree>
    <p:extLst>
      <p:ext uri="{BB962C8B-B14F-4D97-AF65-F5344CB8AC3E}">
        <p14:creationId xmlns:p14="http://schemas.microsoft.com/office/powerpoint/2010/main" val="3995673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5D6383-EAFC-4807-B978-82D0ABC5E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Città-stato indipendenti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C993EF0-20CA-43CE-AA3D-D1A6BE5652E4}"/>
              </a:ext>
            </a:extLst>
          </p:cNvPr>
          <p:cNvSpPr txBox="1"/>
          <p:nvPr/>
        </p:nvSpPr>
        <p:spPr>
          <a:xfrm>
            <a:off x="1295137" y="5449067"/>
            <a:ext cx="408954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commercio</a:t>
            </a:r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7822EF89-1283-4693-8A26-4BB226DE23BF}"/>
              </a:ext>
            </a:extLst>
          </p:cNvPr>
          <p:cNvSpPr/>
          <p:nvPr/>
        </p:nvSpPr>
        <p:spPr>
          <a:xfrm>
            <a:off x="29308" y="1408933"/>
            <a:ext cx="2768141" cy="1118363"/>
          </a:xfrm>
          <a:prstGeom prst="downArrow">
            <a:avLst/>
          </a:prstGeom>
          <a:solidFill>
            <a:srgbClr val="C00000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Continue invasioni</a:t>
            </a:r>
          </a:p>
        </p:txBody>
      </p:sp>
      <p:sp>
        <p:nvSpPr>
          <p:cNvPr id="11" name="Callout: freccia in giù 10">
            <a:extLst>
              <a:ext uri="{FF2B5EF4-FFF2-40B4-BE49-F238E27FC236}">
                <a16:creationId xmlns:a16="http://schemas.microsoft.com/office/drawing/2014/main" id="{20A3E7A9-3CD2-4E8C-86B1-D02513434A9A}"/>
              </a:ext>
            </a:extLst>
          </p:cNvPr>
          <p:cNvSpPr/>
          <p:nvPr/>
        </p:nvSpPr>
        <p:spPr>
          <a:xfrm>
            <a:off x="1458614" y="3645659"/>
            <a:ext cx="3941674" cy="1899672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/>
              <a:t>Terra non produce beni agricoli per un grande popolo</a:t>
            </a:r>
          </a:p>
          <a:p>
            <a:pPr algn="ctr"/>
            <a:r>
              <a:rPr lang="it-IT" sz="2000" dirty="0"/>
              <a:t>né eccedenze</a:t>
            </a:r>
          </a:p>
        </p:txBody>
      </p:sp>
      <p:sp>
        <p:nvSpPr>
          <p:cNvPr id="12" name="Callout: freccia a destra 11">
            <a:extLst>
              <a:ext uri="{FF2B5EF4-FFF2-40B4-BE49-F238E27FC236}">
                <a16:creationId xmlns:a16="http://schemas.microsoft.com/office/drawing/2014/main" id="{1AF87C88-4F7D-4D6E-BAD8-A3C40CDE9D28}"/>
              </a:ext>
            </a:extLst>
          </p:cNvPr>
          <p:cNvSpPr/>
          <p:nvPr/>
        </p:nvSpPr>
        <p:spPr>
          <a:xfrm>
            <a:off x="280700" y="2527296"/>
            <a:ext cx="3096459" cy="98488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0234"/>
            </a:avLst>
          </a:prstGeom>
          <a:solidFill>
            <a:srgbClr val="D5A45D"/>
          </a:solidFill>
          <a:ln>
            <a:solidFill>
              <a:schemeClr val="tx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Frammentazione politica</a:t>
            </a:r>
          </a:p>
        </p:txBody>
      </p:sp>
      <p:sp>
        <p:nvSpPr>
          <p:cNvPr id="13" name="Callout: freccia in giù 12">
            <a:extLst>
              <a:ext uri="{FF2B5EF4-FFF2-40B4-BE49-F238E27FC236}">
                <a16:creationId xmlns:a16="http://schemas.microsoft.com/office/drawing/2014/main" id="{9C490835-F234-4BE9-8AEE-6CB602730160}"/>
              </a:ext>
            </a:extLst>
          </p:cNvPr>
          <p:cNvSpPr/>
          <p:nvPr/>
        </p:nvSpPr>
        <p:spPr>
          <a:xfrm>
            <a:off x="3481262" y="2727043"/>
            <a:ext cx="3096459" cy="869761"/>
          </a:xfrm>
          <a:prstGeom prst="downArrowCallou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Città-stato indipendenti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A2AFB94D-F04B-49FC-8F78-F376B3D91CDF}"/>
              </a:ext>
            </a:extLst>
          </p:cNvPr>
          <p:cNvSpPr/>
          <p:nvPr/>
        </p:nvSpPr>
        <p:spPr>
          <a:xfrm>
            <a:off x="3967292" y="1690938"/>
            <a:ext cx="1992732" cy="767687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Stato 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</a:rPr>
              <a:t>unitario?</a:t>
            </a:r>
          </a:p>
        </p:txBody>
      </p:sp>
      <p:sp>
        <p:nvSpPr>
          <p:cNvPr id="15" name="Segno di moltiplicazione 14">
            <a:extLst>
              <a:ext uri="{FF2B5EF4-FFF2-40B4-BE49-F238E27FC236}">
                <a16:creationId xmlns:a16="http://schemas.microsoft.com/office/drawing/2014/main" id="{FA3448A8-9E00-441B-9F57-7E20E35DD568}"/>
              </a:ext>
            </a:extLst>
          </p:cNvPr>
          <p:cNvSpPr/>
          <p:nvPr/>
        </p:nvSpPr>
        <p:spPr>
          <a:xfrm>
            <a:off x="4119208" y="1505020"/>
            <a:ext cx="1551956" cy="1025969"/>
          </a:xfrm>
          <a:prstGeom prst="mathMultiply">
            <a:avLst>
              <a:gd name="adj1" fmla="val 13122"/>
            </a:avLst>
          </a:prstGeom>
          <a:solidFill>
            <a:srgbClr val="C00000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con angoli ritagliati in alto 8">
            <a:extLst>
              <a:ext uri="{FF2B5EF4-FFF2-40B4-BE49-F238E27FC236}">
                <a16:creationId xmlns:a16="http://schemas.microsoft.com/office/drawing/2014/main" id="{97DB50EA-9CFC-4451-AB74-BBCE7F6E48D3}"/>
              </a:ext>
            </a:extLst>
          </p:cNvPr>
          <p:cNvSpPr/>
          <p:nvPr/>
        </p:nvSpPr>
        <p:spPr>
          <a:xfrm>
            <a:off x="7638756" y="5091694"/>
            <a:ext cx="3803061" cy="1118606"/>
          </a:xfrm>
          <a:prstGeom prst="snip2Same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assemblea </a:t>
            </a:r>
          </a:p>
          <a:p>
            <a:pPr algn="ctr"/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famiglie mercanti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21" name="Callout: linea 20">
            <a:extLst>
              <a:ext uri="{FF2B5EF4-FFF2-40B4-BE49-F238E27FC236}">
                <a16:creationId xmlns:a16="http://schemas.microsoft.com/office/drawing/2014/main" id="{196E8D3C-A3FB-41C8-855E-2D5F825A97FF}"/>
              </a:ext>
            </a:extLst>
          </p:cNvPr>
          <p:cNvSpPr/>
          <p:nvPr/>
        </p:nvSpPr>
        <p:spPr>
          <a:xfrm>
            <a:off x="7638756" y="4426409"/>
            <a:ext cx="1458259" cy="509225"/>
          </a:xfrm>
          <a:prstGeom prst="borderCallout1">
            <a:avLst>
              <a:gd name="adj1" fmla="val 4937"/>
              <a:gd name="adj2" fmla="val 46654"/>
              <a:gd name="adj3" fmla="val -69829"/>
              <a:gd name="adj4" fmla="val 8418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Potere politico</a:t>
            </a:r>
          </a:p>
        </p:txBody>
      </p:sp>
      <p:sp>
        <p:nvSpPr>
          <p:cNvPr id="22" name="Callout: linea 21">
            <a:extLst>
              <a:ext uri="{FF2B5EF4-FFF2-40B4-BE49-F238E27FC236}">
                <a16:creationId xmlns:a16="http://schemas.microsoft.com/office/drawing/2014/main" id="{7D246C4F-6D01-4FE4-870F-2B12AE3ED562}"/>
              </a:ext>
            </a:extLst>
          </p:cNvPr>
          <p:cNvSpPr/>
          <p:nvPr/>
        </p:nvSpPr>
        <p:spPr>
          <a:xfrm>
            <a:off x="9275128" y="4426409"/>
            <a:ext cx="994288" cy="509225"/>
          </a:xfrm>
          <a:prstGeom prst="borderCallout1">
            <a:avLst>
              <a:gd name="adj1" fmla="val -6286"/>
              <a:gd name="adj2" fmla="val 38990"/>
              <a:gd name="adj3" fmla="val -61541"/>
              <a:gd name="adj4" fmla="val 4315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Potere militare</a:t>
            </a:r>
          </a:p>
        </p:txBody>
      </p:sp>
      <p:sp>
        <p:nvSpPr>
          <p:cNvPr id="23" name="Callout: linea 22">
            <a:extLst>
              <a:ext uri="{FF2B5EF4-FFF2-40B4-BE49-F238E27FC236}">
                <a16:creationId xmlns:a16="http://schemas.microsoft.com/office/drawing/2014/main" id="{F9315EB4-5441-49C1-8028-FA64B8D341E2}"/>
              </a:ext>
            </a:extLst>
          </p:cNvPr>
          <p:cNvSpPr/>
          <p:nvPr/>
        </p:nvSpPr>
        <p:spPr>
          <a:xfrm>
            <a:off x="10447529" y="4404655"/>
            <a:ext cx="994288" cy="509225"/>
          </a:xfrm>
          <a:prstGeom prst="borderCallout1">
            <a:avLst>
              <a:gd name="adj1" fmla="val 4937"/>
              <a:gd name="adj2" fmla="val 46654"/>
              <a:gd name="adj3" fmla="val -58779"/>
              <a:gd name="adj4" fmla="val 778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Potere religioso</a:t>
            </a:r>
          </a:p>
        </p:txBody>
      </p:sp>
      <p:sp>
        <p:nvSpPr>
          <p:cNvPr id="19" name="Triangolo isoscele 18">
            <a:extLst>
              <a:ext uri="{FF2B5EF4-FFF2-40B4-BE49-F238E27FC236}">
                <a16:creationId xmlns:a16="http://schemas.microsoft.com/office/drawing/2014/main" id="{C595C371-5487-4955-9CB0-23375D8D8A54}"/>
              </a:ext>
            </a:extLst>
          </p:cNvPr>
          <p:cNvSpPr/>
          <p:nvPr/>
        </p:nvSpPr>
        <p:spPr>
          <a:xfrm>
            <a:off x="8534400" y="2727044"/>
            <a:ext cx="2438400" cy="1380942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</a:t>
            </a:r>
            <a:endParaRPr lang="it-I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6145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524751-C518-4C46-8D6C-23B3D1E37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maggiori città-stato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26A89D5-2813-46DC-8540-78686A091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647822"/>
            <a:ext cx="5307469" cy="4587435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687DBADE-A9F0-4690-B308-04C794568394}"/>
              </a:ext>
            </a:extLst>
          </p:cNvPr>
          <p:cNvSpPr/>
          <p:nvPr/>
        </p:nvSpPr>
        <p:spPr>
          <a:xfrm>
            <a:off x="2757268" y="3235569"/>
            <a:ext cx="914400" cy="661182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CD35FD90-B195-4E3E-9D56-D24EE50A323C}"/>
              </a:ext>
            </a:extLst>
          </p:cNvPr>
          <p:cNvSpPr/>
          <p:nvPr/>
        </p:nvSpPr>
        <p:spPr>
          <a:xfrm>
            <a:off x="2604868" y="3718560"/>
            <a:ext cx="914400" cy="661182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947A699-96D8-44EB-8B9E-97A2934D5823}"/>
              </a:ext>
            </a:extLst>
          </p:cNvPr>
          <p:cNvSpPr/>
          <p:nvPr/>
        </p:nvSpPr>
        <p:spPr>
          <a:xfrm>
            <a:off x="2681068" y="4324167"/>
            <a:ext cx="914400" cy="482991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llout: freccia a sinistra 10">
            <a:extLst>
              <a:ext uri="{FF2B5EF4-FFF2-40B4-BE49-F238E27FC236}">
                <a16:creationId xmlns:a16="http://schemas.microsoft.com/office/drawing/2014/main" id="{48E0DF95-4A19-41D2-8BB9-F86E517B01B0}"/>
              </a:ext>
            </a:extLst>
          </p:cNvPr>
          <p:cNvSpPr/>
          <p:nvPr/>
        </p:nvSpPr>
        <p:spPr>
          <a:xfrm>
            <a:off x="4382687" y="2879442"/>
            <a:ext cx="3446585" cy="73914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506"/>
            </a:avLst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VII secolo ASSIRI 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le rendono province</a:t>
            </a:r>
          </a:p>
        </p:txBody>
      </p:sp>
      <p:sp>
        <p:nvSpPr>
          <p:cNvPr id="13" name="Callout: freccia a sinistra 12">
            <a:extLst>
              <a:ext uri="{FF2B5EF4-FFF2-40B4-BE49-F238E27FC236}">
                <a16:creationId xmlns:a16="http://schemas.microsoft.com/office/drawing/2014/main" id="{B14D3969-6075-4C29-8AF1-700F32E9191B}"/>
              </a:ext>
            </a:extLst>
          </p:cNvPr>
          <p:cNvSpPr/>
          <p:nvPr/>
        </p:nvSpPr>
        <p:spPr>
          <a:xfrm>
            <a:off x="4376432" y="3760329"/>
            <a:ext cx="3446585" cy="73914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506"/>
            </a:avLst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Egemonia NEOBABILONESE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FE6BCCCB-C444-46E2-B8E2-C0713562B941}"/>
              </a:ext>
            </a:extLst>
          </p:cNvPr>
          <p:cNvSpPr/>
          <p:nvPr/>
        </p:nvSpPr>
        <p:spPr>
          <a:xfrm>
            <a:off x="8286750" y="3784345"/>
            <a:ext cx="1617183" cy="804203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Elezione giudici</a:t>
            </a:r>
          </a:p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it-IT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sufeti</a:t>
            </a: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15" name="Callout: linea 14">
            <a:extLst>
              <a:ext uri="{FF2B5EF4-FFF2-40B4-BE49-F238E27FC236}">
                <a16:creationId xmlns:a16="http://schemas.microsoft.com/office/drawing/2014/main" id="{7E5F35A4-9E16-4C56-8CE5-7D90923840AC}"/>
              </a:ext>
            </a:extLst>
          </p:cNvPr>
          <p:cNvSpPr/>
          <p:nvPr/>
        </p:nvSpPr>
        <p:spPr>
          <a:xfrm>
            <a:off x="7238219" y="4950903"/>
            <a:ext cx="1458259" cy="509225"/>
          </a:xfrm>
          <a:prstGeom prst="borderCallout1">
            <a:avLst>
              <a:gd name="adj1" fmla="val 4937"/>
              <a:gd name="adj2" fmla="val 46654"/>
              <a:gd name="adj3" fmla="val -61541"/>
              <a:gd name="adj4" fmla="val 8514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Potere legislativo</a:t>
            </a:r>
          </a:p>
        </p:txBody>
      </p:sp>
      <p:sp>
        <p:nvSpPr>
          <p:cNvPr id="16" name="Callout: linea 15">
            <a:extLst>
              <a:ext uri="{FF2B5EF4-FFF2-40B4-BE49-F238E27FC236}">
                <a16:creationId xmlns:a16="http://schemas.microsoft.com/office/drawing/2014/main" id="{23C82964-5864-4AED-9D80-4C309CD781FF}"/>
              </a:ext>
            </a:extLst>
          </p:cNvPr>
          <p:cNvSpPr/>
          <p:nvPr/>
        </p:nvSpPr>
        <p:spPr>
          <a:xfrm>
            <a:off x="8789390" y="4950903"/>
            <a:ext cx="1458259" cy="509225"/>
          </a:xfrm>
          <a:prstGeom prst="borderCallout1">
            <a:avLst>
              <a:gd name="adj1" fmla="val 4937"/>
              <a:gd name="adj2" fmla="val 46654"/>
              <a:gd name="adj3" fmla="val -50491"/>
              <a:gd name="adj4" fmla="val 990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Potere esecutivo</a:t>
            </a:r>
          </a:p>
        </p:txBody>
      </p:sp>
      <p:sp>
        <p:nvSpPr>
          <p:cNvPr id="17" name="Callout: linea 16">
            <a:extLst>
              <a:ext uri="{FF2B5EF4-FFF2-40B4-BE49-F238E27FC236}">
                <a16:creationId xmlns:a16="http://schemas.microsoft.com/office/drawing/2014/main" id="{47BE077B-B151-449B-AF61-C594EC3DADAD}"/>
              </a:ext>
            </a:extLst>
          </p:cNvPr>
          <p:cNvSpPr/>
          <p:nvPr/>
        </p:nvSpPr>
        <p:spPr>
          <a:xfrm>
            <a:off x="10340561" y="4950902"/>
            <a:ext cx="1458259" cy="509225"/>
          </a:xfrm>
          <a:prstGeom prst="borderCallout1">
            <a:avLst>
              <a:gd name="adj1" fmla="val 4937"/>
              <a:gd name="adj2" fmla="val 46654"/>
              <a:gd name="adj3" fmla="val -166461"/>
              <a:gd name="adj4" fmla="val -2928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Potere militare</a:t>
            </a:r>
          </a:p>
        </p:txBody>
      </p:sp>
      <p:sp>
        <p:nvSpPr>
          <p:cNvPr id="18" name="Segno di moltiplicazione 17">
            <a:extLst>
              <a:ext uri="{FF2B5EF4-FFF2-40B4-BE49-F238E27FC236}">
                <a16:creationId xmlns:a16="http://schemas.microsoft.com/office/drawing/2014/main" id="{91755CA0-A411-4140-AE88-F635CD98E00F}"/>
              </a:ext>
            </a:extLst>
          </p:cNvPr>
          <p:cNvSpPr/>
          <p:nvPr/>
        </p:nvSpPr>
        <p:spPr>
          <a:xfrm>
            <a:off x="10275543" y="4588548"/>
            <a:ext cx="1588293" cy="1205132"/>
          </a:xfrm>
          <a:prstGeom prst="mathMultiply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llout: freccia in su 19">
            <a:extLst>
              <a:ext uri="{FF2B5EF4-FFF2-40B4-BE49-F238E27FC236}">
                <a16:creationId xmlns:a16="http://schemas.microsoft.com/office/drawing/2014/main" id="{8C28B7B7-F80C-4094-B346-D0CF69FE8E4E}"/>
              </a:ext>
            </a:extLst>
          </p:cNvPr>
          <p:cNvSpPr/>
          <p:nvPr/>
        </p:nvSpPr>
        <p:spPr>
          <a:xfrm>
            <a:off x="2135336" y="4713177"/>
            <a:ext cx="1752421" cy="1231125"/>
          </a:xfrm>
          <a:prstGeom prst="upArrow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>
                <a:solidFill>
                  <a:schemeClr val="bg1"/>
                </a:solidFill>
              </a:rPr>
              <a:t>Egitto </a:t>
            </a:r>
          </a:p>
          <a:p>
            <a:pPr algn="ctr"/>
            <a:r>
              <a:rPr lang="it-IT">
                <a:solidFill>
                  <a:schemeClr val="bg1"/>
                </a:solidFill>
              </a:rPr>
              <a:t>controlla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21" name="Callout: freccia a destra 20">
            <a:extLst>
              <a:ext uri="{FF2B5EF4-FFF2-40B4-BE49-F238E27FC236}">
                <a16:creationId xmlns:a16="http://schemas.microsoft.com/office/drawing/2014/main" id="{03651F04-9FCD-49D4-8C25-8104552F6BA4}"/>
              </a:ext>
            </a:extLst>
          </p:cNvPr>
          <p:cNvSpPr/>
          <p:nvPr/>
        </p:nvSpPr>
        <p:spPr>
          <a:xfrm>
            <a:off x="344158" y="3235569"/>
            <a:ext cx="2628900" cy="1200150"/>
          </a:xfrm>
          <a:prstGeom prst="rightArrowCallou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Arrivo dei 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Popoli del mare</a:t>
            </a:r>
            <a:endParaRPr lang="it-I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Onda 2 21">
            <a:extLst>
              <a:ext uri="{FF2B5EF4-FFF2-40B4-BE49-F238E27FC236}">
                <a16:creationId xmlns:a16="http://schemas.microsoft.com/office/drawing/2014/main" id="{0451391D-70B1-4D8B-8EBC-7BE7B731AB58}"/>
              </a:ext>
            </a:extLst>
          </p:cNvPr>
          <p:cNvSpPr/>
          <p:nvPr/>
        </p:nvSpPr>
        <p:spPr>
          <a:xfrm>
            <a:off x="6105979" y="1647822"/>
            <a:ext cx="2180771" cy="804203"/>
          </a:xfrm>
          <a:prstGeom prst="doubleWav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Discreta autonomia</a:t>
            </a:r>
          </a:p>
        </p:txBody>
      </p:sp>
      <p:sp>
        <p:nvSpPr>
          <p:cNvPr id="23" name="Segno di moltiplicazione 22">
            <a:extLst>
              <a:ext uri="{FF2B5EF4-FFF2-40B4-BE49-F238E27FC236}">
                <a16:creationId xmlns:a16="http://schemas.microsoft.com/office/drawing/2014/main" id="{F5D14160-6C99-466E-A563-A172F8E89393}"/>
              </a:ext>
            </a:extLst>
          </p:cNvPr>
          <p:cNvSpPr/>
          <p:nvPr/>
        </p:nvSpPr>
        <p:spPr>
          <a:xfrm>
            <a:off x="6349408" y="1421975"/>
            <a:ext cx="1588293" cy="1205132"/>
          </a:xfrm>
          <a:prstGeom prst="mathMultiply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129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7" presetClass="exit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  <p:bldP spid="23" grpId="3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1159</Words>
  <Application>Microsoft Office PowerPoint</Application>
  <PresentationFormat>Widescreen</PresentationFormat>
  <Paragraphs>283</Paragraphs>
  <Slides>26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Calibri</vt:lpstr>
      <vt:lpstr>Century Gothic</vt:lpstr>
      <vt:lpstr>Wingdings 3</vt:lpstr>
      <vt:lpstr>Ione</vt:lpstr>
      <vt:lpstr>Il popolo dei Fenici</vt:lpstr>
      <vt:lpstr>Crisi del XII secolo</vt:lpstr>
      <vt:lpstr>Crisi del XII secolo  TENSIONI INTERNE</vt:lpstr>
      <vt:lpstr>Crisi del XII secolo  CAMBIAMENTO CLIMATICO</vt:lpstr>
      <vt:lpstr>Crisi del XII secolo  MIGRAZIONI</vt:lpstr>
      <vt:lpstr>Movimenti di popoli in Siria e Palestina</vt:lpstr>
      <vt:lpstr>Mediterraneo orientale</vt:lpstr>
      <vt:lpstr>Città-stato indipendenti</vt:lpstr>
      <vt:lpstr>Le maggiori città-stato</vt:lpstr>
      <vt:lpstr>I fenici</vt:lpstr>
      <vt:lpstr>I fenici</vt:lpstr>
      <vt:lpstr>Fitta rete di commerci marittimi</vt:lpstr>
      <vt:lpstr>Presentazione standard di PowerPoint</vt:lpstr>
      <vt:lpstr>Abili navigatori</vt:lpstr>
      <vt:lpstr>Che cosa significa…</vt:lpstr>
      <vt:lpstr>Che cosa significa…</vt:lpstr>
      <vt:lpstr>Colonie fenicie</vt:lpstr>
      <vt:lpstr>Presentazione standard di PowerPoint</vt:lpstr>
      <vt:lpstr>Scambi</vt:lpstr>
      <vt:lpstr>Invenzione dell’alfabeto</vt:lpstr>
      <vt:lpstr>Scrittura proto-alfabetica</vt:lpstr>
      <vt:lpstr>Scrittura alfabetica</vt:lpstr>
      <vt:lpstr>Presentazione standard di PowerPoint</vt:lpstr>
      <vt:lpstr>Religione</vt:lpstr>
      <vt:lpstr>Presentazione standard di PowerPoint</vt:lpstr>
      <vt:lpstr>Il popolo dei Fenici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popolo dei Fenici</dc:title>
  <dc:creator>JesCen</dc:creator>
  <cp:lastModifiedBy>JesCen</cp:lastModifiedBy>
  <cp:revision>7</cp:revision>
  <dcterms:created xsi:type="dcterms:W3CDTF">2019-10-25T08:23:19Z</dcterms:created>
  <dcterms:modified xsi:type="dcterms:W3CDTF">2019-10-30T09:41:30Z</dcterms:modified>
</cp:coreProperties>
</file>