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94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295" r:id="rId10"/>
    <p:sldId id="326" r:id="rId11"/>
    <p:sldId id="336" r:id="rId12"/>
    <p:sldId id="258" r:id="rId13"/>
    <p:sldId id="328" r:id="rId14"/>
    <p:sldId id="337" r:id="rId15"/>
    <p:sldId id="353" r:id="rId16"/>
    <p:sldId id="330" r:id="rId17"/>
    <p:sldId id="338" r:id="rId18"/>
    <p:sldId id="344" r:id="rId19"/>
    <p:sldId id="345" r:id="rId20"/>
    <p:sldId id="346" r:id="rId21"/>
    <p:sldId id="347" r:id="rId22"/>
    <p:sldId id="334" r:id="rId23"/>
    <p:sldId id="348" r:id="rId24"/>
    <p:sldId id="310" r:id="rId25"/>
    <p:sldId id="349" r:id="rId26"/>
    <p:sldId id="311" r:id="rId27"/>
    <p:sldId id="313" r:id="rId28"/>
    <p:sldId id="350" r:id="rId29"/>
    <p:sldId id="352" r:id="rId30"/>
    <p:sldId id="304" r:id="rId31"/>
    <p:sldId id="351" r:id="rId32"/>
    <p:sldId id="364" r:id="rId33"/>
    <p:sldId id="370" r:id="rId34"/>
    <p:sldId id="303" r:id="rId35"/>
    <p:sldId id="359" r:id="rId36"/>
    <p:sldId id="357" r:id="rId37"/>
    <p:sldId id="371" r:id="rId38"/>
    <p:sldId id="358" r:id="rId39"/>
    <p:sldId id="365" r:id="rId40"/>
    <p:sldId id="316" r:id="rId41"/>
    <p:sldId id="318" r:id="rId42"/>
    <p:sldId id="33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77D"/>
    <a:srgbClr val="B9FA6A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29" autoAdjust="0"/>
    <p:restoredTop sz="83117" autoAdjust="0"/>
  </p:normalViewPr>
  <p:slideViewPr>
    <p:cSldViewPr snapToGrid="0">
      <p:cViewPr varScale="1">
        <p:scale>
          <a:sx n="55" d="100"/>
          <a:sy n="55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9B1D1-0A03-4046-97A4-F41453208F97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D24E3-01AA-473D-9040-A9A066D8F1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54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Vetr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Rocce_effusiv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valle alluvionale del Nilo è delimitata da ripide pareti di roccia calcarea oltre le quali si stende il deserto.</a:t>
            </a:r>
          </a:p>
          <a:p>
            <a:r>
              <a:rPr lang="it-IT" dirty="0"/>
              <a:t>Al di fuori della fascia lungo il fiume, la terra è coltivabile soltanto in alcune grandi oasi del deserto occidentale.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364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piramidi richiedevano decine di migliaia di tagliapietre e operai: era possibile costruirle solo per il fortissimo controllo che il potere centrale era in grado di esercitare.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581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rapporti con il mondo mesopotamico erano più limitati: tuttavia la scrittura geroglifica deve aver risentito degli ideogrammi della Mesopotamia.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750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Durante la VII dinastia (secondo lo storico </a:t>
            </a:r>
            <a:r>
              <a:rPr lang="it-IT" dirty="0" err="1"/>
              <a:t>Manetone</a:t>
            </a:r>
            <a:r>
              <a:rPr lang="it-IT" dirty="0"/>
              <a:t>) si succedettero 70 faraoni in 70 anni (è un’esagerazione ma rende l’idea dell’instabilità.</a:t>
            </a:r>
          </a:p>
          <a:p>
            <a:r>
              <a:rPr lang="it-IT" dirty="0"/>
              <a:t>Tebe ed </a:t>
            </a:r>
            <a:r>
              <a:rPr lang="it-IT" dirty="0" err="1"/>
              <a:t>Ermopoli</a:t>
            </a:r>
            <a:r>
              <a:rPr lang="it-IT" dirty="0"/>
              <a:t> egemonia locale. I faraoni governano solo Menfi e la regione circostante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976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Nubia diventa la terza provincia dell’Egitto, dopo l’alto e il basso Egitto.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168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Popoli di origine asiatica si infiltrano nella z</a:t>
            </a:r>
            <a:r>
              <a:rPr lang="it-IT" dirty="0">
                <a:solidFill>
                  <a:schemeClr val="tx1"/>
                </a:solidFill>
              </a:rPr>
              <a:t>ona centro settentrionale</a:t>
            </a:r>
          </a:p>
          <a:p>
            <a:endParaRPr lang="it-IT" dirty="0"/>
          </a:p>
          <a:p>
            <a:r>
              <a:rPr lang="it-IT" dirty="0" err="1"/>
              <a:t>Hyksos</a:t>
            </a:r>
            <a:r>
              <a:rPr lang="it-IT" dirty="0"/>
              <a:t>: principi di paesi stranieri</a:t>
            </a:r>
          </a:p>
          <a:p>
            <a:r>
              <a:rPr lang="it-IT" dirty="0"/>
              <a:t>Aspetti della civiltà: amministrazione, religione, scrittura geroglifica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022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err="1"/>
              <a:t>Hyksos</a:t>
            </a:r>
            <a:r>
              <a:rPr lang="it-IT" dirty="0"/>
              <a:t>: («</a:t>
            </a:r>
            <a:r>
              <a:rPr lang="it-IT" dirty="0" err="1"/>
              <a:t>heqau-khasut</a:t>
            </a:r>
            <a:r>
              <a:rPr lang="it-IT" dirty="0"/>
              <a:t>») </a:t>
            </a:r>
            <a:r>
              <a:rPr lang="it-IT" i="1" dirty="0"/>
              <a:t>principi di paesi stranieri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Fonti discordi sulla loro origine: popolazioni semite dalla Palestina,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Hurriti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addirittura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Indoeuropei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naturalmente una confederazione di queste tre popolazioni.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Erano popolazioni nomadi spinti in Egitto dall’espansionismo degli Hittiti</a:t>
            </a:r>
            <a:endParaRPr lang="it-IT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Aspetti della civiltà: amministrazione, religione, scrittura geroglifica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120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Scrittura copta sopravvive ancora oggi nella liturgia della chiesa copta una forma di cristianesimo egiziano ed etiopico.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789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906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Coccodrillo: avverte l’arrivo delle piene</a:t>
            </a:r>
          </a:p>
          <a:p>
            <a:r>
              <a:rPr lang="it-IT" dirty="0"/>
              <a:t>Sciacallo: elimina le carogne</a:t>
            </a:r>
          </a:p>
          <a:p>
            <a:r>
              <a:rPr lang="it-IT" dirty="0"/>
              <a:t>Gatto: caccia i roditori dai depositi di cereali…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021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Faraone era identificato con Horus finché è in vita, e con Osiride nel momento della sua morte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27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valle alluvionale del Nilo è delimitata da ripide pareti di roccia calcarea oltre le quali si stende il deserto.</a:t>
            </a:r>
          </a:p>
          <a:p>
            <a:r>
              <a:rPr lang="it-IT" dirty="0"/>
              <a:t>Al di fuori della fascia lungo il fiume, la terra è coltivabile soltanto in alcune grandi oasi del deserto occidentale.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297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Gerarchia rigida ma non immutabile (in certi periodi) </a:t>
            </a:r>
            <a:r>
              <a:rPr lang="it-IT" sz="1200" dirty="0">
                <a:solidFill>
                  <a:schemeClr val="tx1"/>
                </a:solidFill>
              </a:rPr>
              <a:t>Funzionari per merito e capacità personali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dirty="0">
                <a:solidFill>
                  <a:schemeClr val="tx1"/>
                </a:solidFill>
              </a:rPr>
              <a:t>Contadini hanno condizioni di vita molto dure,  nonostante la propaganda li dipinga come felici e sorridenti mentre arano i campi o conducono le greggi. Città di </a:t>
            </a:r>
            <a:r>
              <a:rPr lang="it-IT" sz="1200" dirty="0" err="1">
                <a:solidFill>
                  <a:schemeClr val="tx1"/>
                </a:solidFill>
              </a:rPr>
              <a:t>Deir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el</a:t>
            </a:r>
            <a:r>
              <a:rPr lang="it-IT" sz="1200" dirty="0">
                <a:solidFill>
                  <a:schemeClr val="tx1"/>
                </a:solidFill>
              </a:rPr>
              <a:t> Medina (vicino Tebe) si possono vedere case piccole e fittamente raggruppate, e il villaggio era cinto di mura per evitare la fuga.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Schiavi: possono sposarsi con i liberi, possedere beni propri ed erano trattati con umanità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PROPRIETÀ PRIVATA della terra esisteva fin dall’Antico Egitto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050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VITA LAVORATIVA: di solito in ambito domestico e amministrativo, ma in alcuni casi hanno accesso a carriere di spicco in </a:t>
            </a:r>
            <a:r>
              <a:rPr lang="it-IT" b="1" dirty="0"/>
              <a:t>ambito sacerdotale</a:t>
            </a:r>
          </a:p>
          <a:p>
            <a:r>
              <a:rPr lang="it-IT" b="1" dirty="0"/>
              <a:t>REGINE</a:t>
            </a:r>
            <a:r>
              <a:rPr lang="it-IT" b="0" dirty="0"/>
              <a:t>: seppellite nelle tombe regali dei mariti, alcune regnarono in prima persona; spesso erano sorelle del faraone o una sua parente stretta.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Hatshepsut (si fa ritrarre con la barba da faraone). Compie importanti opere edilizie a Karnak e a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Deir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Bahari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dove fece erigere il proprio tempio funerario.</a:t>
            </a:r>
          </a:p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164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dirty="0">
                <a:solidFill>
                  <a:schemeClr val="tx1"/>
                </a:solidFill>
              </a:rPr>
              <a:t>Camera sepolcrale: </a:t>
            </a:r>
            <a:r>
              <a:rPr lang="it-IT" dirty="0"/>
              <a:t>Alle pareti erano dipinte o incise scene quotidiane; trascritti testi in geroglifico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chemeClr val="tx1"/>
                </a:solidFill>
              </a:rPr>
              <a:t>Corredo funebre: </a:t>
            </a:r>
            <a:r>
              <a:rPr lang="it-IT" sz="1200" b="0" dirty="0">
                <a:solidFill>
                  <a:schemeClr val="tx1"/>
                </a:solidFill>
              </a:rPr>
              <a:t>oggetti, gioielli, mobili che dovevano rallegrare la ita del defunto nell’aldilà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chemeClr val="tx1"/>
                </a:solidFill>
              </a:rPr>
              <a:t>Imbalsamazione</a:t>
            </a:r>
            <a:endParaRPr lang="it-IT" sz="1200" b="0" dirty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200" b="0" dirty="0">
                <a:solidFill>
                  <a:schemeClr val="tx1"/>
                </a:solidFill>
              </a:rPr>
              <a:t>il cuore (centro vitale) veniva lasciato al suo posto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200" b="0" dirty="0">
                <a:solidFill>
                  <a:schemeClr val="tx1"/>
                </a:solidFill>
              </a:rPr>
              <a:t>mentre gli altri organi erano deposti in appositi vasi funerari (</a:t>
            </a:r>
            <a:r>
              <a:rPr lang="it-IT" sz="1200" b="1" dirty="0">
                <a:solidFill>
                  <a:schemeClr val="tx1"/>
                </a:solidFill>
              </a:rPr>
              <a:t>canopi</a:t>
            </a:r>
            <a:r>
              <a:rPr lang="it-IT" sz="1200" b="0" dirty="0">
                <a:solidFill>
                  <a:schemeClr val="tx1"/>
                </a:solidFill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200" b="0" dirty="0">
                <a:solidFill>
                  <a:schemeClr val="tx1"/>
                </a:solidFill>
              </a:rPr>
              <a:t>Corpo viene immerso in un bagno di essenza aromatiche e salnitro* (finché fosse disseccato) [*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sale dell’acido nitrico]</a:t>
            </a:r>
            <a:endParaRPr lang="it-IT" sz="1200" b="0" dirty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200" b="0" dirty="0">
                <a:solidFill>
                  <a:schemeClr val="tx1"/>
                </a:solidFill>
              </a:rPr>
              <a:t>Mummia avvolta in bende e posta nel sarcofago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075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USHABTI</a:t>
            </a:r>
            <a:r>
              <a:rPr lang="it-IT" dirty="0"/>
              <a:t>: statuine chiamate a lavorare i campi dell’aldilà al posto del defunto.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895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Libro dei morti: 200 testi destinati ad accompagnare i morti nell’oltretomba contengono informazioni dettagliate sull’aldilà.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PESATURA DEL CUORE: più leggero di una piuma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OLTRETOMBA: la vita dei defunti «buoni» finiva in un oltretomba immaginato in prima in cielo e poi come una località reale sulla terra.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AMMIT: creatura mitologica egizia con la testa di coccodrillo, la parte anteriore del corpo di leone e la parte posteriore di ippopotamo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69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45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Mesopotamia inventarono la rotazione delle colture per contrastare l’inaridimento del terreno, in Egitto non è necessario perché provvedeva ogni anno il fiume a fertilizzare la terra. Un terreno lavorato a piante di rapida crescita stagionale (come i cereali) esaurisce nel tempo le proprie capacità nutritive e la sua resa diminuisce. LETAME per millenni fu l’unico concime disponibile e poteva rallentare questo processo, ma non poteva evitarlo; occorreva far riposare il terreno affinché si rigenerasse, lasciandolo in certe annate senza coltivazioni. Nell’età moderna si usano prodotti chimici.</a:t>
            </a:r>
          </a:p>
          <a:p>
            <a:r>
              <a:rPr lang="it-IT" dirty="0"/>
              <a:t>***</a:t>
            </a:r>
          </a:p>
          <a:p>
            <a:r>
              <a:rPr lang="it-IT" dirty="0"/>
              <a:t>Storico Erodoto V secolo a.C. definisce l’Egitto, dono del Nilo, ma sarebbe bastata una piena troppo abbondante o un’annata troppo secca per condannare l’intera produzione agricola dell’Egitto e gettarlo nella carestia.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20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BASE della  ALIMENTAZIONE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Pane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Birra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200" dirty="0">
                <a:solidFill>
                  <a:schemeClr val="tx1"/>
                </a:solidFill>
              </a:rPr>
              <a:t>Il cavallo viene importato nel XVII secolo da invasori mediorientali.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98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Nubia corrisponde all’attuale Sudan.</a:t>
            </a:r>
          </a:p>
          <a:p>
            <a:r>
              <a:rPr lang="it-IT" dirty="0"/>
              <a:t>Ossidiana: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un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etro"/>
              </a:rPr>
              <a:t>vetro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Rocce effusive"/>
              </a:rPr>
              <a:t>vulcanico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cui formazione è dovuta al rapidissimo raffreddamento della lava,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30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La prima </a:t>
            </a:r>
            <a:r>
              <a:rPr lang="en-US" sz="1200" dirty="0" err="1">
                <a:solidFill>
                  <a:schemeClr val="bg1"/>
                </a:solidFill>
              </a:rPr>
              <a:t>cateratta</a:t>
            </a:r>
            <a:r>
              <a:rPr lang="en-US" sz="1200" dirty="0">
                <a:solidFill>
                  <a:schemeClr val="bg1"/>
                </a:solidFill>
              </a:rPr>
              <a:t> del </a:t>
            </a:r>
            <a:r>
              <a:rPr lang="en-US" sz="1200" dirty="0" err="1">
                <a:solidFill>
                  <a:schemeClr val="bg1"/>
                </a:solidFill>
              </a:rPr>
              <a:t>Nilo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trova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all’altezza</a:t>
            </a:r>
            <a:r>
              <a:rPr lang="en-US" sz="1200" dirty="0">
                <a:solidFill>
                  <a:schemeClr val="bg1"/>
                </a:solidFill>
              </a:rPr>
              <a:t> di </a:t>
            </a:r>
            <a:r>
              <a:rPr lang="en-US" sz="1200" dirty="0" err="1">
                <a:solidFill>
                  <a:schemeClr val="bg1"/>
                </a:solidFill>
              </a:rPr>
              <a:t>Assuan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en-US" sz="1200" dirty="0" err="1">
                <a:solidFill>
                  <a:schemeClr val="bg1"/>
                </a:solidFill>
              </a:rPr>
              <a:t>Egitto</a:t>
            </a:r>
            <a:r>
              <a:rPr lang="en-US" sz="1200" dirty="0">
                <a:solidFill>
                  <a:schemeClr val="bg1"/>
                </a:solidFill>
              </a:rPr>
              <a:t>) dove è </a:t>
            </a:r>
            <a:r>
              <a:rPr lang="en-US" sz="1200" dirty="0" err="1">
                <a:solidFill>
                  <a:schemeClr val="bg1"/>
                </a:solidFill>
              </a:rPr>
              <a:t>stata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costruita</a:t>
            </a:r>
            <a:r>
              <a:rPr lang="en-US" sz="1200" dirty="0">
                <a:solidFill>
                  <a:schemeClr val="bg1"/>
                </a:solidFill>
              </a:rPr>
              <a:t> una </a:t>
            </a:r>
            <a:r>
              <a:rPr lang="en-US" sz="1200" dirty="0" err="1">
                <a:solidFill>
                  <a:schemeClr val="bg1"/>
                </a:solidFill>
              </a:rPr>
              <a:t>diga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nel</a:t>
            </a:r>
            <a:r>
              <a:rPr lang="en-US" sz="1200" dirty="0">
                <a:solidFill>
                  <a:schemeClr val="bg1"/>
                </a:solidFill>
              </a:rPr>
              <a:t> 1970 </a:t>
            </a:r>
            <a:r>
              <a:rPr lang="en-US" sz="1200" dirty="0" err="1">
                <a:solidFill>
                  <a:schemeClr val="bg1"/>
                </a:solidFill>
              </a:rPr>
              <a:t>che</a:t>
            </a:r>
            <a:r>
              <a:rPr lang="en-US" sz="1200" dirty="0">
                <a:solidFill>
                  <a:schemeClr val="bg1"/>
                </a:solidFill>
              </a:rPr>
              <a:t> ha </a:t>
            </a:r>
            <a:r>
              <a:rPr lang="en-US" sz="1200" dirty="0" err="1">
                <a:solidFill>
                  <a:schemeClr val="bg1"/>
                </a:solidFill>
              </a:rPr>
              <a:t>dato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origine</a:t>
            </a:r>
            <a:r>
              <a:rPr lang="en-US" sz="1200" dirty="0">
                <a:solidFill>
                  <a:schemeClr val="bg1"/>
                </a:solidFill>
              </a:rPr>
              <a:t> a un </a:t>
            </a:r>
            <a:r>
              <a:rPr lang="en-US" sz="1200" dirty="0" err="1">
                <a:solidFill>
                  <a:schemeClr val="bg1"/>
                </a:solidFill>
              </a:rPr>
              <a:t>lago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artificiale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lago</a:t>
            </a:r>
            <a:r>
              <a:rPr lang="en-US" sz="1200" dirty="0">
                <a:solidFill>
                  <a:schemeClr val="bg1"/>
                </a:solidFill>
              </a:rPr>
              <a:t> Nasser.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69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48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Egitto non si formano città stato come in Mesopotamia, ma ben presto daranno origine a due regni: Alto e Basso Egitto.</a:t>
            </a:r>
          </a:p>
          <a:p>
            <a:r>
              <a:rPr lang="it-IT" dirty="0" err="1"/>
              <a:t>Menes</a:t>
            </a:r>
            <a:r>
              <a:rPr lang="it-IT" dirty="0"/>
              <a:t> è il primo sovrano citato dalle fonti con il titolo di faraone (parola che in origine significava «grande casa» (in riferimento al palazzo reale centro del potere e dell’economia)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21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La storia dell’Egitto viene divisa in base alle dinastie.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periodo intermedio: </a:t>
            </a:r>
            <a:r>
              <a:rPr lang="it-IT" dirty="0">
                <a:solidFill>
                  <a:schemeClr val="bg1"/>
                </a:solidFill>
              </a:rPr>
              <a:t>1069 -747 a.C.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chemeClr val="bg1"/>
                </a:solidFill>
              </a:rPr>
              <a:t>In circa 3000 anni di storia regnarono 31 dinastie di faraoni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9AE7-F8C9-44D5-BC86-6015982BE58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1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637780-F821-4644-90F2-84B089F99847}"/>
              </a:ext>
            </a:extLst>
          </p:cNvPr>
          <p:cNvSpPr txBox="1"/>
          <p:nvPr userDrawn="1"/>
        </p:nvSpPr>
        <p:spPr>
          <a:xfrm rot="16200000">
            <a:off x="11053011" y="3686912"/>
            <a:ext cx="1909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060783-52D0-46F1-8FAD-3FCB080A1E04}"/>
              </a:ext>
            </a:extLst>
          </p:cNvPr>
          <p:cNvSpPr txBox="1"/>
          <p:nvPr userDrawn="1"/>
        </p:nvSpPr>
        <p:spPr>
          <a:xfrm rot="16200000">
            <a:off x="11053011" y="3686912"/>
            <a:ext cx="1909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5757AA-0251-4CD0-9F90-592C5C7FF50A}"/>
              </a:ext>
            </a:extLst>
          </p:cNvPr>
          <p:cNvSpPr txBox="1"/>
          <p:nvPr userDrawn="1"/>
        </p:nvSpPr>
        <p:spPr>
          <a:xfrm rot="16200000">
            <a:off x="11053011" y="3686912"/>
            <a:ext cx="1909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1475A7-7021-41BB-B60F-A467DB90366A}"/>
              </a:ext>
            </a:extLst>
          </p:cNvPr>
          <p:cNvSpPr txBox="1"/>
          <p:nvPr userDrawn="1"/>
        </p:nvSpPr>
        <p:spPr>
          <a:xfrm rot="16200000">
            <a:off x="11053011" y="3686912"/>
            <a:ext cx="1909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edia.pearsoncmg.com/curriculum/intl/it/newlab/9788869101847A/sto_fv/media/sto_fv_kadesh/index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0EE17E8-5D61-4A2A-A0B8-0C50CA76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Antico </a:t>
            </a:r>
            <a:r>
              <a:rPr lang="it-IT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Egitto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058A9A-A2F2-4D0E-AF20-C8BEE6EC5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77" r="1" b="13000"/>
          <a:stretch/>
        </p:blipFill>
        <p:spPr>
          <a:xfrm>
            <a:off x="985968" y="609600"/>
            <a:ext cx="8288033" cy="36350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2F61A4-5116-4AFF-A3E0-AD285F128C62}"/>
              </a:ext>
            </a:extLst>
          </p:cNvPr>
          <p:cNvSpPr txBox="1"/>
          <p:nvPr/>
        </p:nvSpPr>
        <p:spPr>
          <a:xfrm>
            <a:off x="985968" y="5926075"/>
            <a:ext cx="258035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Periplus</a:t>
            </a:r>
            <a:r>
              <a:rPr lang="it-IT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Zanichelli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5CFEDE8-38AA-48E1-86AB-FCB338DC3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924" y="5516752"/>
            <a:ext cx="8596668" cy="8604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Corso di Storia 1</a:t>
            </a:r>
          </a:p>
        </p:txBody>
      </p:sp>
    </p:spTree>
    <p:extLst>
      <p:ext uri="{BB962C8B-B14F-4D97-AF65-F5344CB8AC3E}">
        <p14:creationId xmlns:p14="http://schemas.microsoft.com/office/powerpoint/2010/main" val="1370862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086117D-4B16-48F2-B94C-1F84BB1A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505347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Che </a:t>
            </a:r>
            <a:r>
              <a:rPr lang="en-US" sz="3600" dirty="0" err="1"/>
              <a:t>cosa</a:t>
            </a:r>
            <a:r>
              <a:rPr lang="en-US" sz="3600" dirty="0"/>
              <a:t> </a:t>
            </a:r>
            <a:r>
              <a:rPr lang="en-US" sz="3600" dirty="0" err="1"/>
              <a:t>significa</a:t>
            </a:r>
            <a:r>
              <a:rPr lang="en-US" sz="3600" dirty="0"/>
              <a:t>…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679EE0-4137-4115-9F49-36037E3C7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400" dirty="0"/>
              <a:t> </a:t>
            </a:r>
            <a:r>
              <a:rPr lang="it-IT" sz="2400" dirty="0"/>
              <a:t>in origine significava «grande casa» in riferimento al palazzo reale centro del potere e dell’economia.</a:t>
            </a:r>
            <a:endParaRPr lang="en-US" sz="2400" dirty="0"/>
          </a:p>
        </p:txBody>
      </p:sp>
      <p:pic>
        <p:nvPicPr>
          <p:cNvPr id="6" name="Segnaposto contenuto 5" descr="Immagine che contiene persona, interni, sedendo, letto&#10;&#10;Descrizione generata automaticamente">
            <a:extLst>
              <a:ext uri="{FF2B5EF4-FFF2-40B4-BE49-F238E27FC236}">
                <a16:creationId xmlns:a16="http://schemas.microsoft.com/office/drawing/2014/main" id="{561BE175-CDFE-429D-B7BA-817AF4353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4660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018B69E-99B3-45BE-80FD-B0178A8E18DA}"/>
              </a:ext>
            </a:extLst>
          </p:cNvPr>
          <p:cNvSpPr/>
          <p:nvPr/>
        </p:nvSpPr>
        <p:spPr>
          <a:xfrm>
            <a:off x="6025255" y="1140124"/>
            <a:ext cx="334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Faraone?</a:t>
            </a:r>
          </a:p>
        </p:txBody>
      </p:sp>
    </p:spTree>
    <p:extLst>
      <p:ext uri="{BB962C8B-B14F-4D97-AF65-F5344CB8AC3E}">
        <p14:creationId xmlns:p14="http://schemas.microsoft.com/office/powerpoint/2010/main" val="573810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Immagine 2" descr="Immagine che contiene esterni, tramonto, campo, spiaggia&#10;&#10;Descrizione generata automaticamente">
            <a:extLst>
              <a:ext uri="{FF2B5EF4-FFF2-40B4-BE49-F238E27FC236}">
                <a16:creationId xmlns:a16="http://schemas.microsoft.com/office/drawing/2014/main" id="{0CE8B532-2CD5-4033-8C7A-9EC372D48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3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682E12-426A-4EE7-8E7C-2202A853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074" y="123478"/>
            <a:ext cx="4569803" cy="13229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it-IT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ambientali portano all’unità</a:t>
            </a:r>
            <a:endParaRPr 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Callout: freccia in giù 26">
            <a:extLst>
              <a:ext uri="{FF2B5EF4-FFF2-40B4-BE49-F238E27FC236}">
                <a16:creationId xmlns:a16="http://schemas.microsoft.com/office/drawing/2014/main" id="{43F94DAD-791A-417E-9E71-527A4A28FE59}"/>
              </a:ext>
            </a:extLst>
          </p:cNvPr>
          <p:cNvSpPr/>
          <p:nvPr/>
        </p:nvSpPr>
        <p:spPr>
          <a:xfrm>
            <a:off x="677335" y="1812175"/>
            <a:ext cx="2240664" cy="1616825"/>
          </a:xfrm>
          <a:prstGeom prst="down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IV-III millennio grave siccità</a:t>
            </a:r>
          </a:p>
        </p:txBody>
      </p:sp>
      <p:sp>
        <p:nvSpPr>
          <p:cNvPr id="33" name="Callout: freccia in giù 32">
            <a:extLst>
              <a:ext uri="{FF2B5EF4-FFF2-40B4-BE49-F238E27FC236}">
                <a16:creationId xmlns:a16="http://schemas.microsoft.com/office/drawing/2014/main" id="{16DDB94B-367F-45E3-B658-0B64904D793C}"/>
              </a:ext>
            </a:extLst>
          </p:cNvPr>
          <p:cNvSpPr/>
          <p:nvPr/>
        </p:nvSpPr>
        <p:spPr>
          <a:xfrm>
            <a:off x="5502442" y="2871537"/>
            <a:ext cx="2791326" cy="1969751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Favorisce la presa di potere di MENES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6C047C1E-F1F8-4F0F-8DBA-F3CC16FB325A}"/>
              </a:ext>
            </a:extLst>
          </p:cNvPr>
          <p:cNvSpPr/>
          <p:nvPr/>
        </p:nvSpPr>
        <p:spPr>
          <a:xfrm>
            <a:off x="4572000" y="4841287"/>
            <a:ext cx="2069432" cy="941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Coordinare le attività agricole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9F748CCD-A344-474F-8804-5EC4E0F02ACB}"/>
              </a:ext>
            </a:extLst>
          </p:cNvPr>
          <p:cNvSpPr/>
          <p:nvPr/>
        </p:nvSpPr>
        <p:spPr>
          <a:xfrm>
            <a:off x="7154778" y="4841287"/>
            <a:ext cx="2069432" cy="941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Ripristinare il controllo dello stato</a:t>
            </a:r>
          </a:p>
        </p:txBody>
      </p:sp>
      <p:sp>
        <p:nvSpPr>
          <p:cNvPr id="39" name="Freccia a gallone 38">
            <a:extLst>
              <a:ext uri="{FF2B5EF4-FFF2-40B4-BE49-F238E27FC236}">
                <a16:creationId xmlns:a16="http://schemas.microsoft.com/office/drawing/2014/main" id="{0A26FCE2-F90D-49FF-AFCB-CB7F7836418D}"/>
              </a:ext>
            </a:extLst>
          </p:cNvPr>
          <p:cNvSpPr/>
          <p:nvPr/>
        </p:nvSpPr>
        <p:spPr>
          <a:xfrm>
            <a:off x="649593" y="3503503"/>
            <a:ext cx="2329171" cy="79943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carestia</a:t>
            </a:r>
          </a:p>
        </p:txBody>
      </p:sp>
      <p:sp>
        <p:nvSpPr>
          <p:cNvPr id="41" name="Freccia a gallone 40">
            <a:extLst>
              <a:ext uri="{FF2B5EF4-FFF2-40B4-BE49-F238E27FC236}">
                <a16:creationId xmlns:a16="http://schemas.microsoft.com/office/drawing/2014/main" id="{6282A664-89BE-4322-A3A7-DE5687A67138}"/>
              </a:ext>
            </a:extLst>
          </p:cNvPr>
          <p:cNvSpPr/>
          <p:nvPr/>
        </p:nvSpPr>
        <p:spPr>
          <a:xfrm>
            <a:off x="2757125" y="3511970"/>
            <a:ext cx="2791326" cy="799431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Crisi sociale</a:t>
            </a:r>
          </a:p>
        </p:txBody>
      </p:sp>
    </p:spTree>
    <p:extLst>
      <p:ext uri="{BB962C8B-B14F-4D97-AF65-F5344CB8AC3E}">
        <p14:creationId xmlns:p14="http://schemas.microsoft.com/office/powerpoint/2010/main" val="375186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2C73EF38-B80A-46A9-9F76-26116C25A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89" r="54967"/>
          <a:stretch/>
        </p:blipFill>
        <p:spPr>
          <a:xfrm>
            <a:off x="8602382" y="253861"/>
            <a:ext cx="1082540" cy="163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DB4B3B-96EC-4AD8-A405-FA4C5587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b="1" dirty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3000 anni di storia e 31 dinastie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6B0929F5-B34D-4001-BD1C-65C576E6B7CC}"/>
              </a:ext>
            </a:extLst>
          </p:cNvPr>
          <p:cNvSpPr/>
          <p:nvPr/>
        </p:nvSpPr>
        <p:spPr>
          <a:xfrm>
            <a:off x="0" y="3088926"/>
            <a:ext cx="11583155" cy="1357311"/>
          </a:xfrm>
          <a:prstGeom prst="rightArrow">
            <a:avLst>
              <a:gd name="adj1" fmla="val 50000"/>
              <a:gd name="adj2" fmla="val 11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llout: linea 3">
            <a:extLst>
              <a:ext uri="{FF2B5EF4-FFF2-40B4-BE49-F238E27FC236}">
                <a16:creationId xmlns:a16="http://schemas.microsoft.com/office/drawing/2014/main" id="{DFF3D490-D783-4F36-ACD4-2A65665F0DE9}"/>
              </a:ext>
            </a:extLst>
          </p:cNvPr>
          <p:cNvSpPr/>
          <p:nvPr/>
        </p:nvSpPr>
        <p:spPr>
          <a:xfrm>
            <a:off x="195610" y="2280545"/>
            <a:ext cx="1633918" cy="808383"/>
          </a:xfrm>
          <a:prstGeom prst="borderCallout1">
            <a:avLst>
              <a:gd name="adj1" fmla="val 18750"/>
              <a:gd name="adj2" fmla="val -8333"/>
              <a:gd name="adj3" fmla="val 169877"/>
              <a:gd name="adj4" fmla="val -825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Protodinastico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3034E0-5E35-4FE7-88C6-2860B5A6200A}"/>
              </a:ext>
            </a:extLst>
          </p:cNvPr>
          <p:cNvSpPr txBox="1"/>
          <p:nvPr/>
        </p:nvSpPr>
        <p:spPr>
          <a:xfrm>
            <a:off x="133246" y="3399318"/>
            <a:ext cx="185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3100-2700 a.C.</a:t>
            </a:r>
          </a:p>
          <a:p>
            <a:r>
              <a:rPr lang="it-IT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circa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E5A12D-CDAB-45A9-80F9-3AF973632BFD}"/>
              </a:ext>
            </a:extLst>
          </p:cNvPr>
          <p:cNvSpPr txBox="1"/>
          <p:nvPr/>
        </p:nvSpPr>
        <p:spPr>
          <a:xfrm>
            <a:off x="1988552" y="3386930"/>
            <a:ext cx="1934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2700 -2200 a.C.</a:t>
            </a:r>
            <a:r>
              <a:rPr lang="it-IT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circa</a:t>
            </a:r>
          </a:p>
          <a:p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3FF0230E-3AEC-4A5A-8942-CD79EFCB27F0}"/>
              </a:ext>
            </a:extLst>
          </p:cNvPr>
          <p:cNvSpPr/>
          <p:nvPr/>
        </p:nvSpPr>
        <p:spPr>
          <a:xfrm>
            <a:off x="2114449" y="2280545"/>
            <a:ext cx="1762540" cy="808383"/>
          </a:xfrm>
          <a:prstGeom prst="borderCallout1">
            <a:avLst>
              <a:gd name="adj1" fmla="val 18750"/>
              <a:gd name="adj2" fmla="val -8333"/>
              <a:gd name="adj3" fmla="val 169877"/>
              <a:gd name="adj4" fmla="val -8250"/>
            </a:avLst>
          </a:prstGeom>
          <a:solidFill>
            <a:schemeClr val="accent5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 Regno</a:t>
            </a:r>
          </a:p>
        </p:txBody>
      </p: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C78D707F-0C1D-4641-AB23-CB545F9CBAD0}"/>
              </a:ext>
            </a:extLst>
          </p:cNvPr>
          <p:cNvSpPr/>
          <p:nvPr/>
        </p:nvSpPr>
        <p:spPr>
          <a:xfrm>
            <a:off x="2995719" y="3993593"/>
            <a:ext cx="1762540" cy="808383"/>
          </a:xfrm>
          <a:prstGeom prst="borderCallout1">
            <a:avLst>
              <a:gd name="adj1" fmla="val -4201"/>
              <a:gd name="adj2" fmla="val 53321"/>
              <a:gd name="adj3" fmla="val -84221"/>
              <a:gd name="adj4" fmla="val 5340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periodo intermedio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F5F356-A3E6-4FFA-AC42-AA26CB628933}"/>
              </a:ext>
            </a:extLst>
          </p:cNvPr>
          <p:cNvSpPr txBox="1"/>
          <p:nvPr/>
        </p:nvSpPr>
        <p:spPr>
          <a:xfrm>
            <a:off x="4426952" y="3372642"/>
            <a:ext cx="177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2050 -1750 a.C.</a:t>
            </a:r>
          </a:p>
        </p:txBody>
      </p:sp>
      <p:sp>
        <p:nvSpPr>
          <p:cNvPr id="10" name="Callout: linea 9">
            <a:extLst>
              <a:ext uri="{FF2B5EF4-FFF2-40B4-BE49-F238E27FC236}">
                <a16:creationId xmlns:a16="http://schemas.microsoft.com/office/drawing/2014/main" id="{96DA7AFD-7800-47BE-A97E-B37B0315BC2A}"/>
              </a:ext>
            </a:extLst>
          </p:cNvPr>
          <p:cNvSpPr/>
          <p:nvPr/>
        </p:nvSpPr>
        <p:spPr>
          <a:xfrm>
            <a:off x="4347440" y="2280545"/>
            <a:ext cx="1762540" cy="808383"/>
          </a:xfrm>
          <a:prstGeom prst="borderCallout1">
            <a:avLst>
              <a:gd name="adj1" fmla="val 18750"/>
              <a:gd name="adj2" fmla="val -8333"/>
              <a:gd name="adj3" fmla="val 169877"/>
              <a:gd name="adj4" fmla="val -825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Regno</a:t>
            </a: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D0E4B47B-22DB-487F-AC81-FD45BAE8776F}"/>
              </a:ext>
            </a:extLst>
          </p:cNvPr>
          <p:cNvSpPr/>
          <p:nvPr/>
        </p:nvSpPr>
        <p:spPr>
          <a:xfrm>
            <a:off x="5228710" y="4007882"/>
            <a:ext cx="1588980" cy="808383"/>
          </a:xfrm>
          <a:prstGeom prst="borderCallout1">
            <a:avLst>
              <a:gd name="adj1" fmla="val -4201"/>
              <a:gd name="adj2" fmla="val 53321"/>
              <a:gd name="adj3" fmla="val -84221"/>
              <a:gd name="adj4" fmla="val 5340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periodo intermedio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975765C-1DC9-44A5-8969-F5BC00C25F4B}"/>
              </a:ext>
            </a:extLst>
          </p:cNvPr>
          <p:cNvSpPr txBox="1"/>
          <p:nvPr/>
        </p:nvSpPr>
        <p:spPr>
          <a:xfrm>
            <a:off x="6394902" y="3372642"/>
            <a:ext cx="177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1540 -1070 a.C.</a:t>
            </a:r>
          </a:p>
        </p:txBody>
      </p:sp>
      <p:sp>
        <p:nvSpPr>
          <p:cNvPr id="13" name="Callout: linea 12">
            <a:extLst>
              <a:ext uri="{FF2B5EF4-FFF2-40B4-BE49-F238E27FC236}">
                <a16:creationId xmlns:a16="http://schemas.microsoft.com/office/drawing/2014/main" id="{14E509D3-63E4-4C23-927A-EA92ABA8D2E9}"/>
              </a:ext>
            </a:extLst>
          </p:cNvPr>
          <p:cNvSpPr/>
          <p:nvPr/>
        </p:nvSpPr>
        <p:spPr>
          <a:xfrm>
            <a:off x="6580431" y="2280544"/>
            <a:ext cx="1762540" cy="808383"/>
          </a:xfrm>
          <a:prstGeom prst="borderCallout1">
            <a:avLst>
              <a:gd name="adj1" fmla="val 18750"/>
              <a:gd name="adj2" fmla="val -8333"/>
              <a:gd name="adj3" fmla="val 169877"/>
              <a:gd name="adj4" fmla="val -825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Nuovo Regno</a:t>
            </a:r>
          </a:p>
        </p:txBody>
      </p:sp>
      <p:sp>
        <p:nvSpPr>
          <p:cNvPr id="16" name="Callout: linea 15">
            <a:extLst>
              <a:ext uri="{FF2B5EF4-FFF2-40B4-BE49-F238E27FC236}">
                <a16:creationId xmlns:a16="http://schemas.microsoft.com/office/drawing/2014/main" id="{49E15C6A-699F-4786-B2B7-4D669170CCD0}"/>
              </a:ext>
            </a:extLst>
          </p:cNvPr>
          <p:cNvSpPr/>
          <p:nvPr/>
        </p:nvSpPr>
        <p:spPr>
          <a:xfrm>
            <a:off x="7571975" y="4699690"/>
            <a:ext cx="1790060" cy="1073426"/>
          </a:xfrm>
          <a:prstGeom prst="borderCallout1">
            <a:avLst>
              <a:gd name="adj1" fmla="val 1928"/>
              <a:gd name="adj2" fmla="val 55557"/>
              <a:gd name="adj3" fmla="val -53835"/>
              <a:gd name="adj4" fmla="val 5529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 DEI PERSIANI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FF71BED-BE8B-479C-97BE-F181C0433CC1}"/>
              </a:ext>
            </a:extLst>
          </p:cNvPr>
          <p:cNvSpPr txBox="1"/>
          <p:nvPr/>
        </p:nvSpPr>
        <p:spPr>
          <a:xfrm>
            <a:off x="9143652" y="3462235"/>
            <a:ext cx="1076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331 a.C.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4998867-AA06-4B3F-9B74-35821584C96C}"/>
              </a:ext>
            </a:extLst>
          </p:cNvPr>
          <p:cNvGrpSpPr/>
          <p:nvPr/>
        </p:nvGrpSpPr>
        <p:grpSpPr>
          <a:xfrm>
            <a:off x="8342971" y="1595362"/>
            <a:ext cx="2229946" cy="1945587"/>
            <a:chOff x="8342971" y="1595362"/>
            <a:chExt cx="2229946" cy="1945587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507B966B-A2BC-4E08-9E2D-640655106E96}"/>
                </a:ext>
              </a:extLst>
            </p:cNvPr>
            <p:cNvSpPr/>
            <p:nvPr/>
          </p:nvSpPr>
          <p:spPr>
            <a:xfrm>
              <a:off x="8342971" y="1595362"/>
              <a:ext cx="2229946" cy="115895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Alessandro Magno</a:t>
              </a:r>
            </a:p>
          </p:txBody>
        </p: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BB817CA7-0E20-4343-B2D9-E6B63294985F}"/>
                </a:ext>
              </a:extLst>
            </p:cNvPr>
            <p:cNvCxnSpPr>
              <a:cxnSpLocks/>
              <a:endCxn id="17" idx="4"/>
            </p:cNvCxnSpPr>
            <p:nvPr/>
          </p:nvCxnSpPr>
          <p:spPr>
            <a:xfrm flipH="1" flipV="1">
              <a:off x="9457944" y="2754313"/>
              <a:ext cx="63188" cy="786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DC6147-88F9-4E2F-A92B-2497F83C576A}"/>
              </a:ext>
            </a:extLst>
          </p:cNvPr>
          <p:cNvSpPr txBox="1"/>
          <p:nvPr/>
        </p:nvSpPr>
        <p:spPr>
          <a:xfrm>
            <a:off x="7646598" y="3808927"/>
            <a:ext cx="177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525 332 a.C.</a:t>
            </a:r>
          </a:p>
        </p:txBody>
      </p:sp>
      <p:sp>
        <p:nvSpPr>
          <p:cNvPr id="30" name="Callout: linea con barra in risalto 29">
            <a:extLst>
              <a:ext uri="{FF2B5EF4-FFF2-40B4-BE49-F238E27FC236}">
                <a16:creationId xmlns:a16="http://schemas.microsoft.com/office/drawing/2014/main" id="{E4740C76-A0D7-4F26-91C5-21FE1A01FC91}"/>
              </a:ext>
            </a:extLst>
          </p:cNvPr>
          <p:cNvSpPr/>
          <p:nvPr/>
        </p:nvSpPr>
        <p:spPr>
          <a:xfrm>
            <a:off x="9987082" y="2683903"/>
            <a:ext cx="1363287" cy="711862"/>
          </a:xfrm>
          <a:prstGeom prst="accentCallout1">
            <a:avLst>
              <a:gd name="adj1" fmla="val 94902"/>
              <a:gd name="adj2" fmla="val 41780"/>
              <a:gd name="adj3" fmla="val 184752"/>
              <a:gd name="adj4" fmla="val -2439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Brevi dinastie indigene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4842567D-59E3-4B0E-BCAF-23E87CF8653B}"/>
              </a:ext>
            </a:extLst>
          </p:cNvPr>
          <p:cNvSpPr/>
          <p:nvPr/>
        </p:nvSpPr>
        <p:spPr>
          <a:xfrm>
            <a:off x="10647898" y="3478058"/>
            <a:ext cx="773365" cy="59202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 a.C.</a:t>
            </a:r>
          </a:p>
        </p:txBody>
      </p:sp>
      <p:pic>
        <p:nvPicPr>
          <p:cNvPr id="23" name="Immagine 22" descr="Immagine che contiene cielo, esterni, natura&#10;&#10;Descrizione generata automaticamente">
            <a:extLst>
              <a:ext uri="{FF2B5EF4-FFF2-40B4-BE49-F238E27FC236}">
                <a16:creationId xmlns:a16="http://schemas.microsoft.com/office/drawing/2014/main" id="{00F55264-0589-4D44-B025-2F505A3F1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39" y="4860783"/>
            <a:ext cx="2736999" cy="1824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57F9BC7-0159-4BD9-BA24-63457AA43C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86990" y="5084838"/>
            <a:ext cx="2018539" cy="1599061"/>
          </a:xfrm>
          <a:prstGeom prst="rect">
            <a:avLst/>
          </a:prstGeom>
        </p:spPr>
      </p:pic>
      <p:sp>
        <p:nvSpPr>
          <p:cNvPr id="32" name="Nastro perforato 31">
            <a:extLst>
              <a:ext uri="{FF2B5EF4-FFF2-40B4-BE49-F238E27FC236}">
                <a16:creationId xmlns:a16="http://schemas.microsoft.com/office/drawing/2014/main" id="{E44F88EA-59F6-4A37-B24C-C25F2C18EC5B}"/>
              </a:ext>
            </a:extLst>
          </p:cNvPr>
          <p:cNvSpPr/>
          <p:nvPr/>
        </p:nvSpPr>
        <p:spPr>
          <a:xfrm>
            <a:off x="10048362" y="4168062"/>
            <a:ext cx="1695796" cy="1436701"/>
          </a:xfrm>
          <a:prstGeom prst="flowChartPunchedTap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Egitto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provincia romana</a:t>
            </a:r>
          </a:p>
        </p:txBody>
      </p:sp>
    </p:spTree>
    <p:extLst>
      <p:ext uri="{BB962C8B-B14F-4D97-AF65-F5344CB8AC3E}">
        <p14:creationId xmlns:p14="http://schemas.microsoft.com/office/powerpoint/2010/main" val="132600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3" grpId="0" animBg="1"/>
      <p:bldP spid="16" grpId="0" animBg="1"/>
      <p:bldP spid="18" grpId="0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59192F4-0CB4-4E9D-AABB-5069893D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Antico Regno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8E0B9AB-2D01-45CD-AD43-7FC95C2D4C35}"/>
              </a:ext>
            </a:extLst>
          </p:cNvPr>
          <p:cNvSpPr/>
          <p:nvPr/>
        </p:nvSpPr>
        <p:spPr>
          <a:xfrm>
            <a:off x="677334" y="0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2700-2200 a.C.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7C9C429-B414-4A69-946E-3A1A93039E2D}"/>
              </a:ext>
            </a:extLst>
          </p:cNvPr>
          <p:cNvSpPr/>
          <p:nvPr/>
        </p:nvSpPr>
        <p:spPr>
          <a:xfrm>
            <a:off x="261903" y="1615030"/>
            <a:ext cx="4061445" cy="868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Processo di unificazione 3100-2700 a.C.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D417985-E405-4300-A0A3-6557CFD90534}"/>
              </a:ext>
            </a:extLst>
          </p:cNvPr>
          <p:cNvSpPr/>
          <p:nvPr/>
        </p:nvSpPr>
        <p:spPr>
          <a:xfrm>
            <a:off x="4849178" y="1569576"/>
            <a:ext cx="3384884" cy="86894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Spedizione militare in Nubia (fino alla 1° cateratta)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B31DBA2-4C7E-4FA5-9E8B-810461A09D71}"/>
              </a:ext>
            </a:extLst>
          </p:cNvPr>
          <p:cNvSpPr/>
          <p:nvPr/>
        </p:nvSpPr>
        <p:spPr>
          <a:xfrm>
            <a:off x="3974467" y="773762"/>
            <a:ext cx="5426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definiscono le strutture dell’Antico Egitto</a:t>
            </a:r>
          </a:p>
        </p:txBody>
      </p:sp>
      <p:sp>
        <p:nvSpPr>
          <p:cNvPr id="15" name="Pentagono 14">
            <a:extLst>
              <a:ext uri="{FF2B5EF4-FFF2-40B4-BE49-F238E27FC236}">
                <a16:creationId xmlns:a16="http://schemas.microsoft.com/office/drawing/2014/main" id="{3D087082-AE77-4AE4-82BF-69EBDAC80A20}"/>
              </a:ext>
            </a:extLst>
          </p:cNvPr>
          <p:cNvSpPr/>
          <p:nvPr/>
        </p:nvSpPr>
        <p:spPr>
          <a:xfrm>
            <a:off x="1122947" y="2606843"/>
            <a:ext cx="2326106" cy="1030008"/>
          </a:xfrm>
          <a:prstGeom prst="pentag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Menfi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(capitale)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3C919B3-0E52-4A78-8237-DA5303DADBF9}"/>
              </a:ext>
            </a:extLst>
          </p:cNvPr>
          <p:cNvSpPr/>
          <p:nvPr/>
        </p:nvSpPr>
        <p:spPr>
          <a:xfrm>
            <a:off x="677334" y="5717659"/>
            <a:ext cx="3384884" cy="86894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Maestosi monumenti (Piramidi di Giza, Sfinge)</a:t>
            </a:r>
          </a:p>
        </p:txBody>
      </p:sp>
      <p:pic>
        <p:nvPicPr>
          <p:cNvPr id="19" name="Immagine 18" descr="Immagine che contiene cielo, esterni, roccia, natura&#10;&#10;Descrizione generata automaticamente">
            <a:extLst>
              <a:ext uri="{FF2B5EF4-FFF2-40B4-BE49-F238E27FC236}">
                <a16:creationId xmlns:a16="http://schemas.microsoft.com/office/drawing/2014/main" id="{60BBEEA8-DB0E-4AEA-A8E8-4DD4565F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178" y="3906507"/>
            <a:ext cx="2786863" cy="278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0F99E55C-04E4-4A18-8058-1A4DF04BC481}"/>
              </a:ext>
            </a:extLst>
          </p:cNvPr>
          <p:cNvSpPr/>
          <p:nvPr/>
        </p:nvSpPr>
        <p:spPr>
          <a:xfrm>
            <a:off x="677334" y="3883582"/>
            <a:ext cx="3384884" cy="86894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faraone è considerato l’incarnazione delle divinità</a:t>
            </a:r>
          </a:p>
        </p:txBody>
      </p:sp>
      <p:sp>
        <p:nvSpPr>
          <p:cNvPr id="20" name="Callout: freccia in giù 19">
            <a:extLst>
              <a:ext uri="{FF2B5EF4-FFF2-40B4-BE49-F238E27FC236}">
                <a16:creationId xmlns:a16="http://schemas.microsoft.com/office/drawing/2014/main" id="{EF9E7D74-D31E-4943-8A23-5CB9CC132B91}"/>
              </a:ext>
            </a:extLst>
          </p:cNvPr>
          <p:cNvSpPr/>
          <p:nvPr/>
        </p:nvSpPr>
        <p:spPr>
          <a:xfrm>
            <a:off x="677334" y="5003857"/>
            <a:ext cx="3384884" cy="810125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Autorità su tutto il paese</a:t>
            </a:r>
          </a:p>
        </p:txBody>
      </p:sp>
    </p:spTree>
    <p:extLst>
      <p:ext uri="{BB962C8B-B14F-4D97-AF65-F5344CB8AC3E}">
        <p14:creationId xmlns:p14="http://schemas.microsoft.com/office/powerpoint/2010/main" val="3124124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/>
      <p:bldP spid="15" grpId="0" animBg="1"/>
      <p:bldP spid="17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19D2ED-4CB3-4E0E-BA85-9A0BC3C1B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01" y="1834146"/>
            <a:ext cx="4793443" cy="479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459192F4-0CB4-4E9D-AABB-5069893D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82" y="900461"/>
            <a:ext cx="8596668" cy="1320800"/>
          </a:xfrm>
        </p:spPr>
        <p:txBody>
          <a:bodyPr/>
          <a:lstStyle/>
          <a:p>
            <a:r>
              <a:rPr lang="it-IT" dirty="0"/>
              <a:t>Antico Regno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8E0B9AB-2D01-45CD-AD43-7FC95C2D4C35}"/>
              </a:ext>
            </a:extLst>
          </p:cNvPr>
          <p:cNvSpPr/>
          <p:nvPr/>
        </p:nvSpPr>
        <p:spPr>
          <a:xfrm>
            <a:off x="581082" y="290861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2700-2200 a.C.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7C9C429-B414-4A69-946E-3A1A93039E2D}"/>
              </a:ext>
            </a:extLst>
          </p:cNvPr>
          <p:cNvSpPr/>
          <p:nvPr/>
        </p:nvSpPr>
        <p:spPr>
          <a:xfrm>
            <a:off x="5376898" y="2540000"/>
            <a:ext cx="3384884" cy="86894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Stato organizzato in distretti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605396A-1457-450B-9C71-F51DD5271167}"/>
              </a:ext>
            </a:extLst>
          </p:cNvPr>
          <p:cNvSpPr/>
          <p:nvPr/>
        </p:nvSpPr>
        <p:spPr>
          <a:xfrm>
            <a:off x="5376898" y="3579867"/>
            <a:ext cx="3384884" cy="8689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 unitari nell’amministrazione della giustizia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3C919B3-0E52-4A78-8237-DA5303DADBF9}"/>
              </a:ext>
            </a:extLst>
          </p:cNvPr>
          <p:cNvSpPr/>
          <p:nvPr/>
        </p:nvSpPr>
        <p:spPr>
          <a:xfrm>
            <a:off x="5430253" y="4636739"/>
            <a:ext cx="3384884" cy="8689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diffonde la scrittura geroglifica</a:t>
            </a:r>
          </a:p>
        </p:txBody>
      </p:sp>
    </p:spTree>
    <p:extLst>
      <p:ext uri="{BB962C8B-B14F-4D97-AF65-F5344CB8AC3E}">
        <p14:creationId xmlns:p14="http://schemas.microsoft.com/office/powerpoint/2010/main" val="725003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3EAC2BD0-E30D-4A90-A837-3B4423363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614" y="455014"/>
            <a:ext cx="4143827" cy="5100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5BFB738-4CF8-4740-8D30-681DEC18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1° periodo intermedio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73427E9-74BA-45B1-969B-5CDBE0D7CF05}"/>
              </a:ext>
            </a:extLst>
          </p:cNvPr>
          <p:cNvSpPr/>
          <p:nvPr/>
        </p:nvSpPr>
        <p:spPr>
          <a:xfrm>
            <a:off x="781559" y="-10267"/>
            <a:ext cx="49295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XXII-XXI secolo a.C.</a:t>
            </a:r>
          </a:p>
        </p:txBody>
      </p:sp>
      <p:sp>
        <p:nvSpPr>
          <p:cNvPr id="6" name="Somma 5">
            <a:extLst>
              <a:ext uri="{FF2B5EF4-FFF2-40B4-BE49-F238E27FC236}">
                <a16:creationId xmlns:a16="http://schemas.microsoft.com/office/drawing/2014/main" id="{08A170A3-BE2D-4CB7-92AC-14B4299D1928}"/>
              </a:ext>
            </a:extLst>
          </p:cNvPr>
          <p:cNvSpPr/>
          <p:nvPr/>
        </p:nvSpPr>
        <p:spPr>
          <a:xfrm>
            <a:off x="5258002" y="2109843"/>
            <a:ext cx="2589667" cy="2111514"/>
          </a:xfrm>
          <a:prstGeom prst="flowChartSummingJunc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EGITTO diviso in principati indipendenti</a:t>
            </a:r>
          </a:p>
        </p:txBody>
      </p:sp>
      <p:sp>
        <p:nvSpPr>
          <p:cNvPr id="15" name="Callout: freccia in giù 14">
            <a:extLst>
              <a:ext uri="{FF2B5EF4-FFF2-40B4-BE49-F238E27FC236}">
                <a16:creationId xmlns:a16="http://schemas.microsoft.com/office/drawing/2014/main" id="{22A51CA4-7266-4A1E-8D7B-606540A5CB30}"/>
              </a:ext>
            </a:extLst>
          </p:cNvPr>
          <p:cNvSpPr/>
          <p:nvPr/>
        </p:nvSpPr>
        <p:spPr>
          <a:xfrm>
            <a:off x="254892" y="1317486"/>
            <a:ext cx="3556562" cy="1069475"/>
          </a:xfrm>
          <a:prstGeom prst="down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Politica espansiva</a:t>
            </a:r>
          </a:p>
        </p:txBody>
      </p:sp>
      <p:sp>
        <p:nvSpPr>
          <p:cNvPr id="17" name="Callout: freccia in giù 16">
            <a:extLst>
              <a:ext uri="{FF2B5EF4-FFF2-40B4-BE49-F238E27FC236}">
                <a16:creationId xmlns:a16="http://schemas.microsoft.com/office/drawing/2014/main" id="{27A98DD9-1E64-4B2A-8721-F42CE03FC7CD}"/>
              </a:ext>
            </a:extLst>
          </p:cNvPr>
          <p:cNvSpPr/>
          <p:nvPr/>
        </p:nvSpPr>
        <p:spPr>
          <a:xfrm>
            <a:off x="2282388" y="3374394"/>
            <a:ext cx="2816797" cy="1605535"/>
          </a:xfrm>
          <a:prstGeom prst="down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Decentramento del potere</a:t>
            </a:r>
          </a:p>
        </p:txBody>
      </p:sp>
      <p:sp>
        <p:nvSpPr>
          <p:cNvPr id="18" name="Callout: freccia a destra 17">
            <a:extLst>
              <a:ext uri="{FF2B5EF4-FFF2-40B4-BE49-F238E27FC236}">
                <a16:creationId xmlns:a16="http://schemas.microsoft.com/office/drawing/2014/main" id="{382DA57C-792D-4D32-B41B-51926DA2020A}"/>
              </a:ext>
            </a:extLst>
          </p:cNvPr>
          <p:cNvSpPr/>
          <p:nvPr/>
        </p:nvSpPr>
        <p:spPr>
          <a:xfrm>
            <a:off x="2118966" y="5021444"/>
            <a:ext cx="3404608" cy="926408"/>
          </a:xfrm>
          <a:prstGeom prst="rightArrowCallout">
            <a:avLst>
              <a:gd name="adj1" fmla="val 21537"/>
              <a:gd name="adj2" fmla="val 25000"/>
              <a:gd name="adj3" fmla="val 25000"/>
              <a:gd name="adj4" fmla="val 87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it-IT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nomarchi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ribellano all’autorità del faraone</a:t>
            </a:r>
          </a:p>
        </p:txBody>
      </p:sp>
      <p:sp>
        <p:nvSpPr>
          <p:cNvPr id="19" name="Esplosione: 8 punte 18">
            <a:extLst>
              <a:ext uri="{FF2B5EF4-FFF2-40B4-BE49-F238E27FC236}">
                <a16:creationId xmlns:a16="http://schemas.microsoft.com/office/drawing/2014/main" id="{C032817F-5050-4CC2-ACEB-927991296CF8}"/>
              </a:ext>
            </a:extLst>
          </p:cNvPr>
          <p:cNvSpPr/>
          <p:nvPr/>
        </p:nvSpPr>
        <p:spPr>
          <a:xfrm>
            <a:off x="5393712" y="4272950"/>
            <a:ext cx="2951747" cy="2189748"/>
          </a:xfrm>
          <a:prstGeom prst="irregularSeal1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Dinastia di Menfi rovesciata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7BBF135F-CCFE-44D1-9D7D-EC5A28B7DCCD}"/>
              </a:ext>
            </a:extLst>
          </p:cNvPr>
          <p:cNvGrpSpPr/>
          <p:nvPr/>
        </p:nvGrpSpPr>
        <p:grpSpPr>
          <a:xfrm>
            <a:off x="5335768" y="1746125"/>
            <a:ext cx="2303854" cy="2011979"/>
            <a:chOff x="6865443" y="1642522"/>
            <a:chExt cx="2303854" cy="2011979"/>
          </a:xfrm>
        </p:grpSpPr>
        <p:sp>
          <p:nvSpPr>
            <p:cNvPr id="14" name="Cerchio parziale 13">
              <a:extLst>
                <a:ext uri="{FF2B5EF4-FFF2-40B4-BE49-F238E27FC236}">
                  <a16:creationId xmlns:a16="http://schemas.microsoft.com/office/drawing/2014/main" id="{B5D6CAD7-55CD-4BBB-A83F-3AC3CD1FDB5C}"/>
                </a:ext>
              </a:extLst>
            </p:cNvPr>
            <p:cNvSpPr/>
            <p:nvPr/>
          </p:nvSpPr>
          <p:spPr>
            <a:xfrm rot="3551512" flipH="1" flipV="1">
              <a:off x="7011380" y="1496585"/>
              <a:ext cx="2011979" cy="2303854"/>
            </a:xfrm>
            <a:prstGeom prst="pie">
              <a:avLst>
                <a:gd name="adj1" fmla="val 0"/>
                <a:gd name="adj2" fmla="val 5275956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4D20F9AA-2505-4501-A347-F05E42CFC548}"/>
                </a:ext>
              </a:extLst>
            </p:cNvPr>
            <p:cNvSpPr txBox="1"/>
            <p:nvPr/>
          </p:nvSpPr>
          <p:spPr>
            <a:xfrm>
              <a:off x="7668126" y="1656226"/>
              <a:ext cx="1036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Tebe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22E3D61F-F0A7-427A-BF10-D5A30298CBED}"/>
              </a:ext>
            </a:extLst>
          </p:cNvPr>
          <p:cNvGrpSpPr/>
          <p:nvPr/>
        </p:nvGrpSpPr>
        <p:grpSpPr>
          <a:xfrm>
            <a:off x="6227718" y="1819779"/>
            <a:ext cx="2487851" cy="2757498"/>
            <a:chOff x="7708569" y="1830920"/>
            <a:chExt cx="2487851" cy="2757498"/>
          </a:xfrm>
        </p:grpSpPr>
        <p:sp>
          <p:nvSpPr>
            <p:cNvPr id="13" name="Cerchio parziale 12">
              <a:extLst>
                <a:ext uri="{FF2B5EF4-FFF2-40B4-BE49-F238E27FC236}">
                  <a16:creationId xmlns:a16="http://schemas.microsoft.com/office/drawing/2014/main" id="{7BD80987-A0D8-4D00-BE2A-4CF7A307C7A3}"/>
                </a:ext>
              </a:extLst>
            </p:cNvPr>
            <p:cNvSpPr/>
            <p:nvPr/>
          </p:nvSpPr>
          <p:spPr>
            <a:xfrm rot="18873817">
              <a:off x="7546010" y="1993479"/>
              <a:ext cx="2757498" cy="2432379"/>
            </a:xfrm>
            <a:prstGeom prst="pie">
              <a:avLst>
                <a:gd name="adj1" fmla="val 0"/>
                <a:gd name="adj2" fmla="val 5275956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b="1">
                <a:solidFill>
                  <a:schemeClr val="tx1"/>
                </a:solidFill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42AC145-A5A3-460C-BD14-FC7F9932A8E8}"/>
                </a:ext>
              </a:extLst>
            </p:cNvPr>
            <p:cNvSpPr txBox="1"/>
            <p:nvPr/>
          </p:nvSpPr>
          <p:spPr>
            <a:xfrm>
              <a:off x="8877188" y="3005062"/>
              <a:ext cx="1319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Ermopoli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208D605C-C2CD-4C86-8C0E-83E4A58FF80A}"/>
              </a:ext>
            </a:extLst>
          </p:cNvPr>
          <p:cNvSpPr/>
          <p:nvPr/>
        </p:nvSpPr>
        <p:spPr>
          <a:xfrm>
            <a:off x="134225" y="2447100"/>
            <a:ext cx="3556562" cy="789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Apparato statale e amministrativo complesso</a:t>
            </a:r>
          </a:p>
        </p:txBody>
      </p:sp>
    </p:spTree>
    <p:extLst>
      <p:ext uri="{BB962C8B-B14F-4D97-AF65-F5344CB8AC3E}">
        <p14:creationId xmlns:p14="http://schemas.microsoft.com/office/powerpoint/2010/main" val="3247053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5" grpId="0" animBg="1"/>
      <p:bldP spid="17" grpId="0" animBg="1"/>
      <p:bldP spid="18" grpId="0" animBg="1"/>
      <p:bldP spid="19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6FABF-559C-4A56-ADA4-6D930ACA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21698" cy="1320800"/>
          </a:xfrm>
        </p:spPr>
        <p:txBody>
          <a:bodyPr/>
          <a:lstStyle/>
          <a:p>
            <a:r>
              <a:rPr lang="it-IT" dirty="0"/>
              <a:t>Medio Regno: </a:t>
            </a:r>
            <a:r>
              <a:rPr lang="it-IT" sz="3200" dirty="0"/>
              <a:t>l’uscita dalla Valle del Nilo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D02F051-DF08-49C7-9789-419D37BFDA56}"/>
              </a:ext>
            </a:extLst>
          </p:cNvPr>
          <p:cNvSpPr/>
          <p:nvPr/>
        </p:nvSpPr>
        <p:spPr>
          <a:xfrm>
            <a:off x="677335" y="0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2050-1750 a.C.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F5AF3E-3AA9-4F59-B505-000A47A74629}"/>
              </a:ext>
            </a:extLst>
          </p:cNvPr>
          <p:cNvGrpSpPr/>
          <p:nvPr/>
        </p:nvGrpSpPr>
        <p:grpSpPr>
          <a:xfrm>
            <a:off x="677331" y="1556084"/>
            <a:ext cx="1749594" cy="2332789"/>
            <a:chOff x="677331" y="1556084"/>
            <a:chExt cx="1749594" cy="2332789"/>
          </a:xfrm>
        </p:grpSpPr>
        <p:pic>
          <p:nvPicPr>
            <p:cNvPr id="5" name="Immagine 4" descr="Immagine che contiene edificio, parete, uomo&#10;&#10;Descrizione generata automaticamente">
              <a:extLst>
                <a:ext uri="{FF2B5EF4-FFF2-40B4-BE49-F238E27FC236}">
                  <a16:creationId xmlns:a16="http://schemas.microsoft.com/office/drawing/2014/main" id="{31F50603-7781-4538-B23A-0397BE051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33" y="1556084"/>
              <a:ext cx="1749592" cy="23327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672A9C8C-9F12-47A7-B711-5663D9325F42}"/>
                </a:ext>
              </a:extLst>
            </p:cNvPr>
            <p:cNvSpPr txBox="1"/>
            <p:nvPr/>
          </p:nvSpPr>
          <p:spPr>
            <a:xfrm>
              <a:off x="677331" y="3426327"/>
              <a:ext cx="1521567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Montuhotep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D3F4C93-8F74-4379-A9E4-4DA6E5FFD2F0}"/>
              </a:ext>
            </a:extLst>
          </p:cNvPr>
          <p:cNvSpPr/>
          <p:nvPr/>
        </p:nvSpPr>
        <p:spPr>
          <a:xfrm>
            <a:off x="2659395" y="1556084"/>
            <a:ext cx="2522206" cy="868949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riunificazione</a:t>
            </a:r>
          </a:p>
        </p:txBody>
      </p:sp>
      <p:sp>
        <p:nvSpPr>
          <p:cNvPr id="8" name="Pentagono 7">
            <a:extLst>
              <a:ext uri="{FF2B5EF4-FFF2-40B4-BE49-F238E27FC236}">
                <a16:creationId xmlns:a16="http://schemas.microsoft.com/office/drawing/2014/main" id="{1CE5BE2C-04B1-4386-90F5-D744324B7EAA}"/>
              </a:ext>
            </a:extLst>
          </p:cNvPr>
          <p:cNvSpPr/>
          <p:nvPr/>
        </p:nvSpPr>
        <p:spPr>
          <a:xfrm>
            <a:off x="4134783" y="2519644"/>
            <a:ext cx="2326106" cy="717838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Tebe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(capitale)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7C1F6D4-E987-4C43-A79C-DC7F75582487}"/>
              </a:ext>
            </a:extLst>
          </p:cNvPr>
          <p:cNvSpPr/>
          <p:nvPr/>
        </p:nvSpPr>
        <p:spPr>
          <a:xfrm>
            <a:off x="5414071" y="1556084"/>
            <a:ext cx="2522206" cy="86894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Prestigio Faraone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92B27B2-A67D-43CA-BB71-BD9E25969217}"/>
              </a:ext>
            </a:extLst>
          </p:cNvPr>
          <p:cNvSpPr/>
          <p:nvPr/>
        </p:nvSpPr>
        <p:spPr>
          <a:xfrm>
            <a:off x="2775630" y="4958725"/>
            <a:ext cx="2522206" cy="86894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Conquista la NUBIA (sud)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C8DD035-E4F4-4DDD-91EF-F561189AC208}"/>
              </a:ext>
            </a:extLst>
          </p:cNvPr>
          <p:cNvGrpSpPr/>
          <p:nvPr/>
        </p:nvGrpSpPr>
        <p:grpSpPr>
          <a:xfrm>
            <a:off x="677334" y="4098104"/>
            <a:ext cx="1749591" cy="2325408"/>
            <a:chOff x="1357841" y="4281906"/>
            <a:chExt cx="1749591" cy="2325408"/>
          </a:xfrm>
        </p:grpSpPr>
        <p:pic>
          <p:nvPicPr>
            <p:cNvPr id="12" name="Immagine 11" descr="Immagine che contiene cielo&#10;&#10;Descrizione generata automaticamente">
              <a:extLst>
                <a:ext uri="{FF2B5EF4-FFF2-40B4-BE49-F238E27FC236}">
                  <a16:creationId xmlns:a16="http://schemas.microsoft.com/office/drawing/2014/main" id="{E17CFEF8-FC67-40D4-8D06-A320EA84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7841" y="4281906"/>
              <a:ext cx="1749591" cy="2312236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A08666F-5175-4FC9-BA4E-5BFA5FAF18AC}"/>
                </a:ext>
              </a:extLst>
            </p:cNvPr>
            <p:cNvSpPr txBox="1"/>
            <p:nvPr/>
          </p:nvSpPr>
          <p:spPr>
            <a:xfrm>
              <a:off x="1678654" y="6255588"/>
              <a:ext cx="1289135" cy="35172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Sesostri</a:t>
              </a:r>
              <a:r>
                <a:rPr lang="it-IT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III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Callout: freccia in giù 16">
            <a:extLst>
              <a:ext uri="{FF2B5EF4-FFF2-40B4-BE49-F238E27FC236}">
                <a16:creationId xmlns:a16="http://schemas.microsoft.com/office/drawing/2014/main" id="{7B5C8A17-D4AA-4F17-9B98-527DFDB1B88A}"/>
              </a:ext>
            </a:extLst>
          </p:cNvPr>
          <p:cNvSpPr/>
          <p:nvPr/>
        </p:nvSpPr>
        <p:spPr>
          <a:xfrm>
            <a:off x="2913027" y="3332093"/>
            <a:ext cx="4537147" cy="1532021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/>
              <a:t>Prosperità ed espansione</a:t>
            </a:r>
            <a:endParaRPr lang="it-IT" sz="2400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65ACD097-367F-4F82-9B29-F71996281011}"/>
              </a:ext>
            </a:extLst>
          </p:cNvPr>
          <p:cNvSpPr/>
          <p:nvPr/>
        </p:nvSpPr>
        <p:spPr>
          <a:xfrm>
            <a:off x="5414071" y="4958725"/>
            <a:ext cx="3344918" cy="11130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Scambi commerciali con l’area siro-palestinese, Cipro e Creta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1BB00D0E-1F15-420C-A19F-7709404B309E}"/>
              </a:ext>
            </a:extLst>
          </p:cNvPr>
          <p:cNvSpPr/>
          <p:nvPr/>
        </p:nvSpPr>
        <p:spPr>
          <a:xfrm>
            <a:off x="8239004" y="3237482"/>
            <a:ext cx="2326106" cy="111306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Mettere a coltura nuove terre</a:t>
            </a:r>
          </a:p>
        </p:txBody>
      </p:sp>
      <p:sp>
        <p:nvSpPr>
          <p:cNvPr id="20" name="Callout: freccia in giù 19">
            <a:extLst>
              <a:ext uri="{FF2B5EF4-FFF2-40B4-BE49-F238E27FC236}">
                <a16:creationId xmlns:a16="http://schemas.microsoft.com/office/drawing/2014/main" id="{51D4F172-59F1-4E04-8190-617EF30DAC31}"/>
              </a:ext>
            </a:extLst>
          </p:cNvPr>
          <p:cNvSpPr/>
          <p:nvPr/>
        </p:nvSpPr>
        <p:spPr>
          <a:xfrm>
            <a:off x="8239004" y="1956467"/>
            <a:ext cx="2326106" cy="1532021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/>
              <a:t>Opere idrauliche di bonifica</a:t>
            </a:r>
          </a:p>
        </p:txBody>
      </p:sp>
    </p:spTree>
    <p:extLst>
      <p:ext uri="{BB962C8B-B14F-4D97-AF65-F5344CB8AC3E}">
        <p14:creationId xmlns:p14="http://schemas.microsoft.com/office/powerpoint/2010/main" val="3191132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9C4C7587-83CC-41E1-8AFB-C86D03D0E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210" y="1338414"/>
            <a:ext cx="10508441" cy="551958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C688BBC-3C8A-479A-A6FF-39A8E4B4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4039"/>
          </a:xfrm>
        </p:spPr>
        <p:txBody>
          <a:bodyPr>
            <a:normAutofit fontScale="90000"/>
          </a:bodyPr>
          <a:lstStyle/>
          <a:p>
            <a:r>
              <a:rPr lang="it-IT" dirty="0"/>
              <a:t>2° periodo intermedio</a:t>
            </a:r>
            <a:endParaRPr lang="it-IT" b="1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C5AD4F3-BD25-434A-9AA8-FBDFC1C20CC3}"/>
              </a:ext>
            </a:extLst>
          </p:cNvPr>
          <p:cNvSpPr/>
          <p:nvPr/>
        </p:nvSpPr>
        <p:spPr>
          <a:xfrm>
            <a:off x="16901" y="0"/>
            <a:ext cx="5141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XVIII-XVI secolo a.C.</a:t>
            </a:r>
          </a:p>
        </p:txBody>
      </p:sp>
      <p:sp>
        <p:nvSpPr>
          <p:cNvPr id="6" name="Trapezio 5">
            <a:extLst>
              <a:ext uri="{FF2B5EF4-FFF2-40B4-BE49-F238E27FC236}">
                <a16:creationId xmlns:a16="http://schemas.microsoft.com/office/drawing/2014/main" id="{C1C10397-36EC-4F06-8216-F6474BE3815A}"/>
              </a:ext>
            </a:extLst>
          </p:cNvPr>
          <p:cNvSpPr/>
          <p:nvPr/>
        </p:nvSpPr>
        <p:spPr>
          <a:xfrm>
            <a:off x="6781300" y="5473713"/>
            <a:ext cx="3453994" cy="1071507"/>
          </a:xfrm>
          <a:prstGeom prst="trapezoi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Dinastie resistono (indebolite) SOLO nell’Alto Egitto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AC1DF2C2-B942-4D05-8AAB-5E9F7094F47A}"/>
              </a:ext>
            </a:extLst>
          </p:cNvPr>
          <p:cNvSpPr/>
          <p:nvPr/>
        </p:nvSpPr>
        <p:spPr>
          <a:xfrm>
            <a:off x="4640280" y="1709410"/>
            <a:ext cx="2257825" cy="1222514"/>
          </a:xfrm>
          <a:prstGeom prst="leftArrow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popoli asiatici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7D791D7A-773B-48C6-A3B4-B974FF6E1486}"/>
              </a:ext>
            </a:extLst>
          </p:cNvPr>
          <p:cNvSpPr/>
          <p:nvPr/>
        </p:nvSpPr>
        <p:spPr>
          <a:xfrm>
            <a:off x="7091040" y="1989540"/>
            <a:ext cx="3144255" cy="979321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In cerca di lavoro</a:t>
            </a:r>
          </a:p>
        </p:txBody>
      </p:sp>
      <p:sp>
        <p:nvSpPr>
          <p:cNvPr id="11" name="Rettangolo con angoli diagonali arrotondati 10">
            <a:extLst>
              <a:ext uri="{FF2B5EF4-FFF2-40B4-BE49-F238E27FC236}">
                <a16:creationId xmlns:a16="http://schemas.microsoft.com/office/drawing/2014/main" id="{C3DD3D9C-E6C8-4FD7-9261-C2766B882C0F}"/>
              </a:ext>
            </a:extLst>
          </p:cNvPr>
          <p:cNvSpPr/>
          <p:nvPr/>
        </p:nvSpPr>
        <p:spPr>
          <a:xfrm>
            <a:off x="7091039" y="2968861"/>
            <a:ext cx="3144255" cy="651126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Si infiltrano nella amministrazione</a:t>
            </a:r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id="{C71020B7-9D1D-49B8-B155-F6DC10F087BC}"/>
              </a:ext>
            </a:extLst>
          </p:cNvPr>
          <p:cNvSpPr/>
          <p:nvPr/>
        </p:nvSpPr>
        <p:spPr>
          <a:xfrm>
            <a:off x="7107513" y="3682790"/>
            <a:ext cx="3144255" cy="51805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Mutamento etnico</a:t>
            </a:r>
          </a:p>
        </p:txBody>
      </p:sp>
      <p:sp>
        <p:nvSpPr>
          <p:cNvPr id="21" name="Callout: freccia in giù 20">
            <a:extLst>
              <a:ext uri="{FF2B5EF4-FFF2-40B4-BE49-F238E27FC236}">
                <a16:creationId xmlns:a16="http://schemas.microsoft.com/office/drawing/2014/main" id="{03B77782-AA15-494B-A065-C5031584F40C}"/>
              </a:ext>
            </a:extLst>
          </p:cNvPr>
          <p:cNvSpPr/>
          <p:nvPr/>
        </p:nvSpPr>
        <p:spPr>
          <a:xfrm>
            <a:off x="6898105" y="4671273"/>
            <a:ext cx="3144255" cy="97932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89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corte arretra verso Tebe (Alto Egitto)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C1D4B43-95C6-45F8-95C7-CAAA8DA4141A}"/>
              </a:ext>
            </a:extLst>
          </p:cNvPr>
          <p:cNvSpPr/>
          <p:nvPr/>
        </p:nvSpPr>
        <p:spPr>
          <a:xfrm>
            <a:off x="1763769" y="1989539"/>
            <a:ext cx="2038210" cy="12830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NORD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1CDADF5-381A-4784-B665-C13788DB2897}"/>
              </a:ext>
            </a:extLst>
          </p:cNvPr>
          <p:cNvSpPr/>
          <p:nvPr/>
        </p:nvSpPr>
        <p:spPr>
          <a:xfrm>
            <a:off x="1763769" y="3941817"/>
            <a:ext cx="2038210" cy="12830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CENTRO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381E61E-B1B9-4414-BB7E-1B6B6111366A}"/>
              </a:ext>
            </a:extLst>
          </p:cNvPr>
          <p:cNvSpPr/>
          <p:nvPr/>
        </p:nvSpPr>
        <p:spPr>
          <a:xfrm>
            <a:off x="1763769" y="5871412"/>
            <a:ext cx="2038210" cy="9589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…SUD </a:t>
            </a:r>
            <a:r>
              <a:rPr lang="it-IT" sz="1600" dirty="0"/>
              <a:t>(Regno tebano di </a:t>
            </a:r>
            <a:r>
              <a:rPr lang="it-IT" sz="1600" dirty="0" err="1"/>
              <a:t>Kush</a:t>
            </a:r>
            <a:r>
              <a:rPr lang="it-IT" sz="1600" dirty="0"/>
              <a:t>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53202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  <p:bldP spid="13" grpId="0" animBg="1"/>
      <p:bldP spid="21" grpId="0" animBg="1"/>
      <p:bldP spid="16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CA93E0D1-0143-462C-9499-E52562FC5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273" b="21653"/>
          <a:stretch/>
        </p:blipFill>
        <p:spPr>
          <a:xfrm>
            <a:off x="-20009" y="1945307"/>
            <a:ext cx="6801852" cy="432444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C688BBC-3C8A-479A-A6FF-39A8E4B4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4039"/>
          </a:xfrm>
        </p:spPr>
        <p:txBody>
          <a:bodyPr>
            <a:normAutofit fontScale="90000"/>
          </a:bodyPr>
          <a:lstStyle/>
          <a:p>
            <a:r>
              <a:rPr lang="it-IT" dirty="0"/>
              <a:t>2° periodo intermedio</a:t>
            </a:r>
            <a:endParaRPr lang="it-IT" b="1" dirty="0"/>
          </a:p>
        </p:txBody>
      </p:sp>
      <p:sp>
        <p:nvSpPr>
          <p:cNvPr id="5" name="Pentagono 4">
            <a:extLst>
              <a:ext uri="{FF2B5EF4-FFF2-40B4-BE49-F238E27FC236}">
                <a16:creationId xmlns:a16="http://schemas.microsoft.com/office/drawing/2014/main" id="{A4B5E862-8CB7-4724-8DF3-5DA39956AA9A}"/>
              </a:ext>
            </a:extLst>
          </p:cNvPr>
          <p:cNvSpPr/>
          <p:nvPr/>
        </p:nvSpPr>
        <p:spPr>
          <a:xfrm>
            <a:off x="2919662" y="2261600"/>
            <a:ext cx="1954019" cy="866611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AVARIS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capitale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AC1DF2C2-B942-4D05-8AAB-5E9F7094F47A}"/>
              </a:ext>
            </a:extLst>
          </p:cNvPr>
          <p:cNvSpPr/>
          <p:nvPr/>
        </p:nvSpPr>
        <p:spPr>
          <a:xfrm>
            <a:off x="4793650" y="2035051"/>
            <a:ext cx="4927864" cy="928740"/>
          </a:xfrm>
          <a:prstGeom prst="leftArrow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popoli asiatici  (semiti? Indoeuropei?)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7D791D7A-773B-48C6-A3B4-B974FF6E1486}"/>
              </a:ext>
            </a:extLst>
          </p:cNvPr>
          <p:cNvSpPr/>
          <p:nvPr/>
        </p:nvSpPr>
        <p:spPr>
          <a:xfrm>
            <a:off x="7267074" y="3128211"/>
            <a:ext cx="3144255" cy="979321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Sono militarmente superiori agli egizi</a:t>
            </a:r>
          </a:p>
        </p:txBody>
      </p:sp>
      <p:sp>
        <p:nvSpPr>
          <p:cNvPr id="11" name="Rettangolo con angoli diagonali arrotondati 10">
            <a:extLst>
              <a:ext uri="{FF2B5EF4-FFF2-40B4-BE49-F238E27FC236}">
                <a16:creationId xmlns:a16="http://schemas.microsoft.com/office/drawing/2014/main" id="{C3DD3D9C-E6C8-4FD7-9261-C2766B882C0F}"/>
              </a:ext>
            </a:extLst>
          </p:cNvPr>
          <p:cNvSpPr/>
          <p:nvPr/>
        </p:nvSpPr>
        <p:spPr>
          <a:xfrm>
            <a:off x="7267074" y="4107532"/>
            <a:ext cx="3144255" cy="518054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Cavallo e carro da guerra</a:t>
            </a:r>
          </a:p>
        </p:txBody>
      </p:sp>
      <p:sp>
        <p:nvSpPr>
          <p:cNvPr id="12" name="Callout: freccia in su 11">
            <a:extLst>
              <a:ext uri="{FF2B5EF4-FFF2-40B4-BE49-F238E27FC236}">
                <a16:creationId xmlns:a16="http://schemas.microsoft.com/office/drawing/2014/main" id="{49E916A6-15BF-43D5-B597-738BE7CB943C}"/>
              </a:ext>
            </a:extLst>
          </p:cNvPr>
          <p:cNvSpPr/>
          <p:nvPr/>
        </p:nvSpPr>
        <p:spPr>
          <a:xfrm>
            <a:off x="7267072" y="5484424"/>
            <a:ext cx="3144255" cy="979321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Culturalmente inferiori agli egizi</a:t>
            </a:r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id="{C71020B7-9D1D-49B8-B155-F6DC10F087BC}"/>
              </a:ext>
            </a:extLst>
          </p:cNvPr>
          <p:cNvSpPr/>
          <p:nvPr/>
        </p:nvSpPr>
        <p:spPr>
          <a:xfrm>
            <a:off x="7267073" y="4868460"/>
            <a:ext cx="3144255" cy="51805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Assimilano aspetti della civiltà*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C1C247-E431-46CB-B670-670AB12E9460}"/>
              </a:ext>
            </a:extLst>
          </p:cNvPr>
          <p:cNvSpPr/>
          <p:nvPr/>
        </p:nvSpPr>
        <p:spPr>
          <a:xfrm rot="18515380">
            <a:off x="3887256" y="4180620"/>
            <a:ext cx="312956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Fonti: dominatori oppressivi</a:t>
            </a:r>
          </a:p>
        </p:txBody>
      </p:sp>
      <p:sp>
        <p:nvSpPr>
          <p:cNvPr id="18" name="Callout: freccia a destra 17">
            <a:extLst>
              <a:ext uri="{FF2B5EF4-FFF2-40B4-BE49-F238E27FC236}">
                <a16:creationId xmlns:a16="http://schemas.microsoft.com/office/drawing/2014/main" id="{7F5CB6B9-8704-4A59-BA5F-058337C3E5B7}"/>
              </a:ext>
            </a:extLst>
          </p:cNvPr>
          <p:cNvSpPr/>
          <p:nvPr/>
        </p:nvSpPr>
        <p:spPr>
          <a:xfrm rot="19292188">
            <a:off x="517401" y="4013910"/>
            <a:ext cx="3834063" cy="112091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81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Faraoni tebani </a:t>
            </a:r>
            <a:r>
              <a:rPr lang="it-IT" sz="2000" dirty="0" err="1">
                <a:solidFill>
                  <a:schemeClr val="bg1"/>
                </a:solidFill>
              </a:rPr>
              <a:t>Kamose</a:t>
            </a:r>
            <a:r>
              <a:rPr lang="it-IT" sz="2000" dirty="0">
                <a:solidFill>
                  <a:schemeClr val="bg1"/>
                </a:solidFill>
              </a:rPr>
              <a:t> e </a:t>
            </a:r>
            <a:r>
              <a:rPr lang="it-IT" sz="2000" dirty="0" err="1">
                <a:solidFill>
                  <a:schemeClr val="bg1"/>
                </a:solidFill>
              </a:rPr>
              <a:t>Amosi</a:t>
            </a:r>
            <a:r>
              <a:rPr lang="it-IT" sz="2000" dirty="0">
                <a:solidFill>
                  <a:schemeClr val="bg1"/>
                </a:solidFill>
              </a:rPr>
              <a:t> li sconfiggono e riunificano il paese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ABE59EB-B860-44E5-A39D-051952366E41}"/>
              </a:ext>
            </a:extLst>
          </p:cNvPr>
          <p:cNvSpPr/>
          <p:nvPr/>
        </p:nvSpPr>
        <p:spPr>
          <a:xfrm>
            <a:off x="5541768" y="1345407"/>
            <a:ext cx="38587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gli </a:t>
            </a:r>
            <a:r>
              <a:rPr lang="it-IT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Hyksos</a:t>
            </a:r>
            <a:endParaRPr lang="it-IT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EE6454DD-1DD7-4B60-B6E3-05CA533C1290}"/>
              </a:ext>
            </a:extLst>
          </p:cNvPr>
          <p:cNvSpPr/>
          <p:nvPr/>
        </p:nvSpPr>
        <p:spPr>
          <a:xfrm rot="3797602">
            <a:off x="9914569" y="85324"/>
            <a:ext cx="1545635" cy="221599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Spinti da Hittiti</a:t>
            </a:r>
          </a:p>
        </p:txBody>
      </p:sp>
      <p:sp>
        <p:nvSpPr>
          <p:cNvPr id="14" name="Segno di moltiplicazione 13">
            <a:extLst>
              <a:ext uri="{FF2B5EF4-FFF2-40B4-BE49-F238E27FC236}">
                <a16:creationId xmlns:a16="http://schemas.microsoft.com/office/drawing/2014/main" id="{D94E96CE-D2F7-415B-AF05-65C3D4430AF3}"/>
              </a:ext>
            </a:extLst>
          </p:cNvPr>
          <p:cNvSpPr/>
          <p:nvPr/>
        </p:nvSpPr>
        <p:spPr>
          <a:xfrm>
            <a:off x="4418324" y="3758476"/>
            <a:ext cx="1954019" cy="1589676"/>
          </a:xfrm>
          <a:prstGeom prst="mathMultiply">
            <a:avLst>
              <a:gd name="adj1" fmla="val 1746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BCB0D0C-D092-4B2B-AA39-BEE35EBCCB5E}"/>
              </a:ext>
            </a:extLst>
          </p:cNvPr>
          <p:cNvSpPr/>
          <p:nvPr/>
        </p:nvSpPr>
        <p:spPr>
          <a:xfrm>
            <a:off x="16901" y="0"/>
            <a:ext cx="5141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XVIII-XVI secolo a.C.</a:t>
            </a:r>
          </a:p>
        </p:txBody>
      </p:sp>
    </p:spTree>
    <p:extLst>
      <p:ext uri="{BB962C8B-B14F-4D97-AF65-F5344CB8AC3E}">
        <p14:creationId xmlns:p14="http://schemas.microsoft.com/office/powerpoint/2010/main" val="829043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/>
      <p:bldP spid="9" grpId="0" animBg="1"/>
      <p:bldP spid="14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6A5E795-1288-47DE-9250-9425EB583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00" y="-48952"/>
            <a:ext cx="6894251" cy="689425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D59525-51B3-4BA2-94FB-ADBD7B84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267" y="141036"/>
            <a:ext cx="4205026" cy="1222542"/>
          </a:xfrm>
          <a:solidFill>
            <a:schemeClr val="bg2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Nuovo regno</a:t>
            </a:r>
            <a:br>
              <a:rPr lang="en-US" sz="4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XVI-XII </a:t>
            </a:r>
            <a:r>
              <a:rPr lang="en-US" sz="31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secolo</a:t>
            </a:r>
            <a:r>
              <a:rPr lang="en-US" sz="3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a.C</a:t>
            </a:r>
            <a:r>
              <a:rPr lang="en-US" sz="3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US" sz="4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643ABF3B-542A-48C3-B136-A420F6ABBE82}"/>
              </a:ext>
            </a:extLst>
          </p:cNvPr>
          <p:cNvSpPr/>
          <p:nvPr/>
        </p:nvSpPr>
        <p:spPr>
          <a:xfrm>
            <a:off x="3147722" y="4884695"/>
            <a:ext cx="1372105" cy="770021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1"/>
                </a:solidFill>
              </a:rPr>
              <a:t>Thutmosi</a:t>
            </a:r>
            <a:r>
              <a:rPr lang="it-IT" sz="2000" dirty="0">
                <a:solidFill>
                  <a:schemeClr val="tx1"/>
                </a:solidFill>
              </a:rPr>
              <a:t> I</a:t>
            </a:r>
          </a:p>
        </p:txBody>
      </p:sp>
      <p:sp>
        <p:nvSpPr>
          <p:cNvPr id="6" name="Callout: freccia a destra 5">
            <a:extLst>
              <a:ext uri="{FF2B5EF4-FFF2-40B4-BE49-F238E27FC236}">
                <a16:creationId xmlns:a16="http://schemas.microsoft.com/office/drawing/2014/main" id="{50BAC826-9618-4D66-8D56-DBBD7A3DF442}"/>
              </a:ext>
            </a:extLst>
          </p:cNvPr>
          <p:cNvSpPr/>
          <p:nvPr/>
        </p:nvSpPr>
        <p:spPr>
          <a:xfrm>
            <a:off x="2137137" y="1796427"/>
            <a:ext cx="2148727" cy="58553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6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1"/>
                </a:solidFill>
              </a:rPr>
              <a:t>Thutmosi</a:t>
            </a:r>
            <a:r>
              <a:rPr lang="it-IT" sz="2000" dirty="0">
                <a:solidFill>
                  <a:schemeClr val="tx1"/>
                </a:solidFill>
              </a:rPr>
              <a:t> III</a:t>
            </a:r>
          </a:p>
        </p:txBody>
      </p:sp>
      <p:sp>
        <p:nvSpPr>
          <p:cNvPr id="32" name="Stella a 7 punte 31">
            <a:extLst>
              <a:ext uri="{FF2B5EF4-FFF2-40B4-BE49-F238E27FC236}">
                <a16:creationId xmlns:a16="http://schemas.microsoft.com/office/drawing/2014/main" id="{680B5F5D-411D-4085-9C85-D73D0C0EE067}"/>
              </a:ext>
            </a:extLst>
          </p:cNvPr>
          <p:cNvSpPr/>
          <p:nvPr/>
        </p:nvSpPr>
        <p:spPr>
          <a:xfrm>
            <a:off x="5553755" y="132402"/>
            <a:ext cx="2421191" cy="1320800"/>
          </a:xfrm>
          <a:prstGeom prst="star7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Età del massimo splendore</a:t>
            </a:r>
          </a:p>
        </p:txBody>
      </p:sp>
      <p:sp>
        <p:nvSpPr>
          <p:cNvPr id="34" name="Rettangolo con angoli diagonali arrotondati 4">
            <a:extLst>
              <a:ext uri="{FF2B5EF4-FFF2-40B4-BE49-F238E27FC236}">
                <a16:creationId xmlns:a16="http://schemas.microsoft.com/office/drawing/2014/main" id="{4987AC99-B1B0-42C0-83FC-256958FE41B7}"/>
              </a:ext>
            </a:extLst>
          </p:cNvPr>
          <p:cNvSpPr/>
          <p:nvPr/>
        </p:nvSpPr>
        <p:spPr>
          <a:xfrm>
            <a:off x="8424231" y="3451209"/>
            <a:ext cx="3144255" cy="518054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Cavallo e carro da guerra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8BA269-39DC-4BEA-BD5B-DB1DF14B92B9}"/>
              </a:ext>
            </a:extLst>
          </p:cNvPr>
          <p:cNvSpPr/>
          <p:nvPr/>
        </p:nvSpPr>
        <p:spPr>
          <a:xfrm>
            <a:off x="7886936" y="1742296"/>
            <a:ext cx="3433011" cy="160217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Egitto diventa una grande potenza militare</a:t>
            </a:r>
          </a:p>
        </p:txBody>
      </p:sp>
      <p:sp>
        <p:nvSpPr>
          <p:cNvPr id="38" name="Callout: linea 37">
            <a:extLst>
              <a:ext uri="{FF2B5EF4-FFF2-40B4-BE49-F238E27FC236}">
                <a16:creationId xmlns:a16="http://schemas.microsoft.com/office/drawing/2014/main" id="{78711F72-391A-4A0B-8EB6-6AC332D990EA}"/>
              </a:ext>
            </a:extLst>
          </p:cNvPr>
          <p:cNvSpPr/>
          <p:nvPr/>
        </p:nvSpPr>
        <p:spPr>
          <a:xfrm>
            <a:off x="3172290" y="5702640"/>
            <a:ext cx="1347537" cy="338544"/>
          </a:xfrm>
          <a:prstGeom prst="borderCallout1">
            <a:avLst>
              <a:gd name="adj1" fmla="val 50665"/>
              <a:gd name="adj2" fmla="val 98810"/>
              <a:gd name="adj3" fmla="val -889962"/>
              <a:gd name="adj4" fmla="val 3557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Nubia</a:t>
            </a:r>
          </a:p>
        </p:txBody>
      </p:sp>
      <p:sp>
        <p:nvSpPr>
          <p:cNvPr id="39" name="Callout: linea 38">
            <a:extLst>
              <a:ext uri="{FF2B5EF4-FFF2-40B4-BE49-F238E27FC236}">
                <a16:creationId xmlns:a16="http://schemas.microsoft.com/office/drawing/2014/main" id="{2ABC1290-0BB6-46CF-81E4-70C739FEA34F}"/>
              </a:ext>
            </a:extLst>
          </p:cNvPr>
          <p:cNvSpPr/>
          <p:nvPr/>
        </p:nvSpPr>
        <p:spPr>
          <a:xfrm>
            <a:off x="4519827" y="1892510"/>
            <a:ext cx="1347537" cy="338544"/>
          </a:xfrm>
          <a:prstGeom prst="borderCallout1">
            <a:avLst>
              <a:gd name="adj1" fmla="val 60143"/>
              <a:gd name="adj2" fmla="val 100000"/>
              <a:gd name="adj3" fmla="val 190914"/>
              <a:gd name="adj4" fmla="val 25214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Palestina</a:t>
            </a:r>
          </a:p>
        </p:txBody>
      </p:sp>
      <p:sp>
        <p:nvSpPr>
          <p:cNvPr id="40" name="Callout: linea 39">
            <a:extLst>
              <a:ext uri="{FF2B5EF4-FFF2-40B4-BE49-F238E27FC236}">
                <a16:creationId xmlns:a16="http://schemas.microsoft.com/office/drawing/2014/main" id="{AA7A1BA1-1859-4CBE-A6C2-D1FF8AE49505}"/>
              </a:ext>
            </a:extLst>
          </p:cNvPr>
          <p:cNvSpPr/>
          <p:nvPr/>
        </p:nvSpPr>
        <p:spPr>
          <a:xfrm>
            <a:off x="3747701" y="1155360"/>
            <a:ext cx="1347537" cy="338544"/>
          </a:xfrm>
          <a:prstGeom prst="borderCallout1">
            <a:avLst>
              <a:gd name="adj1" fmla="val 94856"/>
              <a:gd name="adj2" fmla="val 101191"/>
              <a:gd name="adj3" fmla="val 381134"/>
              <a:gd name="adj4" fmla="val 30928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Fenicia</a:t>
            </a:r>
          </a:p>
        </p:txBody>
      </p:sp>
      <p:sp>
        <p:nvSpPr>
          <p:cNvPr id="41" name="Callout: linea 40">
            <a:extLst>
              <a:ext uri="{FF2B5EF4-FFF2-40B4-BE49-F238E27FC236}">
                <a16:creationId xmlns:a16="http://schemas.microsoft.com/office/drawing/2014/main" id="{7A396589-CF85-47C0-AB65-92457FF64DF6}"/>
              </a:ext>
            </a:extLst>
          </p:cNvPr>
          <p:cNvSpPr/>
          <p:nvPr/>
        </p:nvSpPr>
        <p:spPr>
          <a:xfrm>
            <a:off x="4397507" y="699998"/>
            <a:ext cx="1347537" cy="338544"/>
          </a:xfrm>
          <a:prstGeom prst="borderCallout1">
            <a:avLst>
              <a:gd name="adj1" fmla="val 99594"/>
              <a:gd name="adj2" fmla="val 54762"/>
              <a:gd name="adj3" fmla="val 508786"/>
              <a:gd name="adj4" fmla="val 2616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Siria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038871BE-FC1D-49A1-ADCD-14641CCEB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289" y="3426718"/>
            <a:ext cx="1619250" cy="3381375"/>
          </a:xfrm>
          <a:prstGeom prst="rect">
            <a:avLst/>
          </a:prstGeom>
        </p:spPr>
      </p:pic>
      <p:sp>
        <p:nvSpPr>
          <p:cNvPr id="43" name="Freccia a destra 42">
            <a:extLst>
              <a:ext uri="{FF2B5EF4-FFF2-40B4-BE49-F238E27FC236}">
                <a16:creationId xmlns:a16="http://schemas.microsoft.com/office/drawing/2014/main" id="{15AC1040-8270-474B-AABE-163EFE358C33}"/>
              </a:ext>
            </a:extLst>
          </p:cNvPr>
          <p:cNvSpPr/>
          <p:nvPr/>
        </p:nvSpPr>
        <p:spPr>
          <a:xfrm>
            <a:off x="6562795" y="5311370"/>
            <a:ext cx="5390387" cy="13208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Il culto di AMON-RA (protettore della XVIII dinastia) viene imposto a tutto il paese</a:t>
            </a:r>
          </a:p>
        </p:txBody>
      </p:sp>
    </p:spTree>
    <p:extLst>
      <p:ext uri="{BB962C8B-B14F-4D97-AF65-F5344CB8AC3E}">
        <p14:creationId xmlns:p14="http://schemas.microsoft.com/office/powerpoint/2010/main" val="2454284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DFADF08B-5674-4E47-AC65-8414C701C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34" b="36000"/>
          <a:stretch/>
        </p:blipFill>
        <p:spPr>
          <a:xfrm>
            <a:off x="156767" y="548639"/>
            <a:ext cx="6913766" cy="6051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llout: linea 6">
            <a:extLst>
              <a:ext uri="{FF2B5EF4-FFF2-40B4-BE49-F238E27FC236}">
                <a16:creationId xmlns:a16="http://schemas.microsoft.com/office/drawing/2014/main" id="{A26C6043-4E27-4134-9014-C2474A4A81E4}"/>
              </a:ext>
            </a:extLst>
          </p:cNvPr>
          <p:cNvSpPr/>
          <p:nvPr/>
        </p:nvSpPr>
        <p:spPr>
          <a:xfrm>
            <a:off x="7315200" y="4721629"/>
            <a:ext cx="4206240" cy="923330"/>
          </a:xfrm>
          <a:prstGeom prst="borderCallout1">
            <a:avLst>
              <a:gd name="adj1" fmla="val 44811"/>
              <a:gd name="adj2" fmla="val 317"/>
              <a:gd name="adj3" fmla="val 36053"/>
              <a:gd name="adj4" fmla="val -49628"/>
            </a:avLst>
          </a:prstGeom>
          <a:solidFill>
            <a:srgbClr val="C9F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Il Nilo (bianco) nasce dal Lago Vittoria in Uganda corre per circa 6500 km.</a:t>
            </a:r>
          </a:p>
        </p:txBody>
      </p:sp>
      <p:sp>
        <p:nvSpPr>
          <p:cNvPr id="8" name="Onda 2 7">
            <a:extLst>
              <a:ext uri="{FF2B5EF4-FFF2-40B4-BE49-F238E27FC236}">
                <a16:creationId xmlns:a16="http://schemas.microsoft.com/office/drawing/2014/main" id="{ADC29E1C-4ADF-4C38-B735-5BC6ADB14276}"/>
              </a:ext>
            </a:extLst>
          </p:cNvPr>
          <p:cNvSpPr/>
          <p:nvPr/>
        </p:nvSpPr>
        <p:spPr>
          <a:xfrm>
            <a:off x="2815390" y="4721629"/>
            <a:ext cx="2109536" cy="556224"/>
          </a:xfrm>
          <a:prstGeom prst="double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equatoriale</a:t>
            </a:r>
          </a:p>
        </p:txBody>
      </p:sp>
      <p:sp>
        <p:nvSpPr>
          <p:cNvPr id="9" name="Onda 2 8">
            <a:extLst>
              <a:ext uri="{FF2B5EF4-FFF2-40B4-BE49-F238E27FC236}">
                <a16:creationId xmlns:a16="http://schemas.microsoft.com/office/drawing/2014/main" id="{F739CE87-A490-4B5C-A5ED-403EDF4C08B3}"/>
              </a:ext>
            </a:extLst>
          </p:cNvPr>
          <p:cNvSpPr/>
          <p:nvPr/>
        </p:nvSpPr>
        <p:spPr>
          <a:xfrm>
            <a:off x="2815390" y="3150888"/>
            <a:ext cx="1876926" cy="556224"/>
          </a:xfrm>
          <a:prstGeom prst="doubleWav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tropicale (SUDAN)</a:t>
            </a:r>
          </a:p>
        </p:txBody>
      </p:sp>
      <p:sp>
        <p:nvSpPr>
          <p:cNvPr id="10" name="Callout: linea 9">
            <a:extLst>
              <a:ext uri="{FF2B5EF4-FFF2-40B4-BE49-F238E27FC236}">
                <a16:creationId xmlns:a16="http://schemas.microsoft.com/office/drawing/2014/main" id="{B94867BE-2ACA-4EDF-9393-EAE471C2293D}"/>
              </a:ext>
            </a:extLst>
          </p:cNvPr>
          <p:cNvSpPr/>
          <p:nvPr/>
        </p:nvSpPr>
        <p:spPr>
          <a:xfrm>
            <a:off x="7315201" y="3707112"/>
            <a:ext cx="4206240" cy="923330"/>
          </a:xfrm>
          <a:prstGeom prst="borderCallout1">
            <a:avLst>
              <a:gd name="adj1" fmla="val 44811"/>
              <a:gd name="adj2" fmla="val 317"/>
              <a:gd name="adj3" fmla="val 11729"/>
              <a:gd name="adj4" fmla="val -3545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Il Nilo (Azzurro) è il maggior affluente del Nilo e nasce in Etiopia</a:t>
            </a:r>
          </a:p>
        </p:txBody>
      </p:sp>
      <p:sp>
        <p:nvSpPr>
          <p:cNvPr id="11" name="Onda 2 10">
            <a:extLst>
              <a:ext uri="{FF2B5EF4-FFF2-40B4-BE49-F238E27FC236}">
                <a16:creationId xmlns:a16="http://schemas.microsoft.com/office/drawing/2014/main" id="{0065C40B-50CC-437D-AEBB-6DAF4501B0E5}"/>
              </a:ext>
            </a:extLst>
          </p:cNvPr>
          <p:cNvSpPr/>
          <p:nvPr/>
        </p:nvSpPr>
        <p:spPr>
          <a:xfrm>
            <a:off x="2815390" y="2251363"/>
            <a:ext cx="1876926" cy="556224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clima desertico</a:t>
            </a:r>
          </a:p>
        </p:txBody>
      </p:sp>
      <p:sp>
        <p:nvSpPr>
          <p:cNvPr id="12" name="Onda 2 11">
            <a:extLst>
              <a:ext uri="{FF2B5EF4-FFF2-40B4-BE49-F238E27FC236}">
                <a16:creationId xmlns:a16="http://schemas.microsoft.com/office/drawing/2014/main" id="{9666C27E-2014-479E-BC9D-C95BBB0EC510}"/>
              </a:ext>
            </a:extLst>
          </p:cNvPr>
          <p:cNvSpPr/>
          <p:nvPr/>
        </p:nvSpPr>
        <p:spPr>
          <a:xfrm>
            <a:off x="2815390" y="3890665"/>
            <a:ext cx="1876926" cy="556224"/>
          </a:xfrm>
          <a:prstGeom prst="doubleWav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altopiani</a:t>
            </a:r>
          </a:p>
        </p:txBody>
      </p:sp>
      <p:sp>
        <p:nvSpPr>
          <p:cNvPr id="13" name="Callout: linea 12">
            <a:extLst>
              <a:ext uri="{FF2B5EF4-FFF2-40B4-BE49-F238E27FC236}">
                <a16:creationId xmlns:a16="http://schemas.microsoft.com/office/drawing/2014/main" id="{2215ED36-B900-4291-B8AC-54F82E551661}"/>
              </a:ext>
            </a:extLst>
          </p:cNvPr>
          <p:cNvSpPr/>
          <p:nvPr/>
        </p:nvSpPr>
        <p:spPr>
          <a:xfrm>
            <a:off x="7151156" y="2476687"/>
            <a:ext cx="4450907" cy="923330"/>
          </a:xfrm>
          <a:prstGeom prst="borderCallout1">
            <a:avLst>
              <a:gd name="adj1" fmla="val 44811"/>
              <a:gd name="adj2" fmla="val 317"/>
              <a:gd name="adj3" fmla="val 22154"/>
              <a:gd name="adj4" fmla="val -45902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Rende fertili 900 km di terra per soli 20 km di ampiezza</a:t>
            </a:r>
          </a:p>
        </p:txBody>
      </p:sp>
      <p:sp>
        <p:nvSpPr>
          <p:cNvPr id="14" name="Callout: linea 13">
            <a:extLst>
              <a:ext uri="{FF2B5EF4-FFF2-40B4-BE49-F238E27FC236}">
                <a16:creationId xmlns:a16="http://schemas.microsoft.com/office/drawing/2014/main" id="{1A75580F-CA31-4A87-99AF-5A2364A74D8B}"/>
              </a:ext>
            </a:extLst>
          </p:cNvPr>
          <p:cNvSpPr/>
          <p:nvPr/>
        </p:nvSpPr>
        <p:spPr>
          <a:xfrm>
            <a:off x="7151156" y="1368684"/>
            <a:ext cx="4190017" cy="923330"/>
          </a:xfrm>
          <a:prstGeom prst="borderCallout1">
            <a:avLst>
              <a:gd name="adj1" fmla="val 44811"/>
              <a:gd name="adj2" fmla="val 317"/>
              <a:gd name="adj3" fmla="val 81225"/>
              <a:gd name="adj4" fmla="val -5362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Depressione del </a:t>
            </a:r>
            <a:r>
              <a:rPr lang="it-IT" sz="2000" dirty="0" err="1">
                <a:solidFill>
                  <a:schemeClr val="tx1"/>
                </a:solidFill>
              </a:rPr>
              <a:t>Fayyun</a:t>
            </a:r>
            <a:r>
              <a:rPr lang="it-IT" sz="2000" dirty="0">
                <a:solidFill>
                  <a:schemeClr val="tx1"/>
                </a:solidFill>
              </a:rPr>
              <a:t> (Laghi) zona molto fertile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496D40C-CAC0-4604-B483-553FF1D66678}"/>
              </a:ext>
            </a:extLst>
          </p:cNvPr>
          <p:cNvSpPr/>
          <p:nvPr/>
        </p:nvSpPr>
        <p:spPr>
          <a:xfrm>
            <a:off x="7302002" y="260681"/>
            <a:ext cx="2074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Il Nilo</a:t>
            </a:r>
          </a:p>
        </p:txBody>
      </p:sp>
    </p:spTree>
    <p:extLst>
      <p:ext uri="{BB962C8B-B14F-4D97-AF65-F5344CB8AC3E}">
        <p14:creationId xmlns:p14="http://schemas.microsoft.com/office/powerpoint/2010/main" val="235325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8EA13B0F-5B50-40B9-9B53-B1C079266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61"/>
          <a:stretch/>
        </p:blipFill>
        <p:spPr>
          <a:xfrm>
            <a:off x="5606592" y="31731"/>
            <a:ext cx="6567055" cy="682626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098916E-4656-4582-A3E3-06A1F246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72" y="129857"/>
            <a:ext cx="8596668" cy="1320800"/>
          </a:xfrm>
        </p:spPr>
        <p:txBody>
          <a:bodyPr/>
          <a:lstStyle/>
          <a:p>
            <a:r>
              <a:rPr lang="it-IT" dirty="0"/>
              <a:t>Nuovo regno</a:t>
            </a:r>
            <a:br>
              <a:rPr lang="it-IT" dirty="0"/>
            </a:b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breve riforma religiosa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5CE732D-B01D-40E6-9B2C-2F8E48BBED1C}"/>
              </a:ext>
            </a:extLst>
          </p:cNvPr>
          <p:cNvGrpSpPr/>
          <p:nvPr/>
        </p:nvGrpSpPr>
        <p:grpSpPr>
          <a:xfrm>
            <a:off x="380446" y="1452595"/>
            <a:ext cx="1929385" cy="2951735"/>
            <a:chOff x="9700909" y="1500722"/>
            <a:chExt cx="1929385" cy="2951735"/>
          </a:xfrm>
        </p:grpSpPr>
        <p:pic>
          <p:nvPicPr>
            <p:cNvPr id="4" name="Immagine 3" descr="Immagine che contiene uomo, vecchio, fotografia, tenendo&#10;&#10;Descrizione generata automaticamente">
              <a:extLst>
                <a:ext uri="{FF2B5EF4-FFF2-40B4-BE49-F238E27FC236}">
                  <a16:creationId xmlns:a16="http://schemas.microsoft.com/office/drawing/2014/main" id="{66CF77D4-8358-4F4A-8F4D-E5CEEB46A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0909" y="1500722"/>
              <a:ext cx="1929384" cy="2505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9439100-7245-4BA8-BF0A-5325AB64BD32}"/>
                </a:ext>
              </a:extLst>
            </p:cNvPr>
            <p:cNvSpPr txBox="1"/>
            <p:nvPr/>
          </p:nvSpPr>
          <p:spPr>
            <a:xfrm>
              <a:off x="9700910" y="3867682"/>
              <a:ext cx="1929384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Amenofi</a:t>
              </a:r>
              <a:r>
                <a:rPr lang="it-IT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IV </a:t>
              </a:r>
            </a:p>
            <a:p>
              <a:pPr algn="ctr"/>
              <a:r>
                <a:rPr lang="it-IT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(1353-1335)</a:t>
              </a:r>
            </a:p>
          </p:txBody>
        </p:sp>
      </p:grp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55C209F1-D37B-4A9C-9EAD-8B8D2EA8AF04}"/>
              </a:ext>
            </a:extLst>
          </p:cNvPr>
          <p:cNvSpPr/>
          <p:nvPr/>
        </p:nvSpPr>
        <p:spPr>
          <a:xfrm>
            <a:off x="2630905" y="1588168"/>
            <a:ext cx="2999874" cy="802106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Vuole indebolire il clero tebano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A9EA8AD-2B44-4162-B92C-57DA1AF49219}"/>
              </a:ext>
            </a:extLst>
          </p:cNvPr>
          <p:cNvSpPr/>
          <p:nvPr/>
        </p:nvSpPr>
        <p:spPr>
          <a:xfrm>
            <a:off x="380446" y="4607755"/>
            <a:ext cx="1929384" cy="79764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tx1"/>
                </a:solidFill>
              </a:rPr>
              <a:t>Ekhnaton</a:t>
            </a:r>
            <a:r>
              <a:rPr lang="it-IT" sz="1600" dirty="0">
                <a:solidFill>
                  <a:schemeClr val="tx1"/>
                </a:solidFill>
              </a:rPr>
              <a:t> («gradito ad Aton»)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E168A5C-D65E-48BB-AE12-BAF6777D3057}"/>
              </a:ext>
            </a:extLst>
          </p:cNvPr>
          <p:cNvSpPr/>
          <p:nvPr/>
        </p:nvSpPr>
        <p:spPr>
          <a:xfrm>
            <a:off x="2606718" y="3658753"/>
            <a:ext cx="2999874" cy="9490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Nuova capitale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AKHETATON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(</a:t>
            </a:r>
            <a:r>
              <a:rPr lang="it-IT" sz="1400" dirty="0" err="1">
                <a:solidFill>
                  <a:schemeClr val="tx1"/>
                </a:solidFill>
              </a:rPr>
              <a:t>Tell</a:t>
            </a:r>
            <a:r>
              <a:rPr lang="it-IT" sz="1400" dirty="0">
                <a:solidFill>
                  <a:schemeClr val="tx1"/>
                </a:solidFill>
              </a:rPr>
              <a:t> El-</a:t>
            </a:r>
            <a:r>
              <a:rPr lang="it-IT" sz="1400" dirty="0" err="1">
                <a:solidFill>
                  <a:schemeClr val="tx1"/>
                </a:solidFill>
              </a:rPr>
              <a:t>Amarna</a:t>
            </a:r>
            <a:r>
              <a:rPr lang="it-IT" sz="1400" dirty="0">
                <a:solidFill>
                  <a:schemeClr val="tx1"/>
                </a:solidFill>
              </a:rPr>
              <a:t>)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0" name="Callout: linea 9">
            <a:extLst>
              <a:ext uri="{FF2B5EF4-FFF2-40B4-BE49-F238E27FC236}">
                <a16:creationId xmlns:a16="http://schemas.microsoft.com/office/drawing/2014/main" id="{FE66ABC0-6FDE-42C5-98E1-5C033E492C46}"/>
              </a:ext>
            </a:extLst>
          </p:cNvPr>
          <p:cNvSpPr/>
          <p:nvPr/>
        </p:nvSpPr>
        <p:spPr>
          <a:xfrm>
            <a:off x="6442570" y="1741066"/>
            <a:ext cx="2717471" cy="802106"/>
          </a:xfrm>
          <a:prstGeom prst="borderCallout1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La riforma non si diffuse tra il popolo</a:t>
            </a: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C1874134-B00C-4C84-9B1F-BC5791F5B783}"/>
              </a:ext>
            </a:extLst>
          </p:cNvPr>
          <p:cNvSpPr/>
          <p:nvPr/>
        </p:nvSpPr>
        <p:spPr>
          <a:xfrm>
            <a:off x="6442569" y="2705322"/>
            <a:ext cx="2717471" cy="1154337"/>
          </a:xfrm>
          <a:prstGeom prst="borderCallout1">
            <a:avLst>
              <a:gd name="adj1" fmla="val 18750"/>
              <a:gd name="adj2" fmla="val -8333"/>
              <a:gd name="adj3" fmla="val 2500"/>
              <a:gd name="adj4" fmla="val -3774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Contrasti interni indebolirono l’Egitto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5B4D6B2-147B-4FA7-88F3-D25E9C2E7D0C}"/>
              </a:ext>
            </a:extLst>
          </p:cNvPr>
          <p:cNvSpPr/>
          <p:nvPr/>
        </p:nvSpPr>
        <p:spPr>
          <a:xfrm>
            <a:off x="2606718" y="2541520"/>
            <a:ext cx="2999874" cy="6577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Culto del Disco solare ATON</a:t>
            </a: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F7ADB96B-4372-49D3-B98D-42AD6579C2BB}"/>
              </a:ext>
            </a:extLst>
          </p:cNvPr>
          <p:cNvSpPr/>
          <p:nvPr/>
        </p:nvSpPr>
        <p:spPr>
          <a:xfrm>
            <a:off x="7422805" y="4131656"/>
            <a:ext cx="2717471" cy="584776"/>
          </a:xfrm>
          <a:prstGeom prst="borderCallout1">
            <a:avLst>
              <a:gd name="adj1" fmla="val 6242"/>
              <a:gd name="adj2" fmla="val 48339"/>
              <a:gd name="adj3" fmla="val -51410"/>
              <a:gd name="adj4" fmla="val 39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anche sul piano internazionale</a:t>
            </a:r>
          </a:p>
        </p:txBody>
      </p:sp>
      <p:sp>
        <p:nvSpPr>
          <p:cNvPr id="13" name="Onda 2 12">
            <a:extLst>
              <a:ext uri="{FF2B5EF4-FFF2-40B4-BE49-F238E27FC236}">
                <a16:creationId xmlns:a16="http://schemas.microsoft.com/office/drawing/2014/main" id="{B6A12BC4-3166-4091-8539-BFB4F454383E}"/>
              </a:ext>
            </a:extLst>
          </p:cNvPr>
          <p:cNvSpPr/>
          <p:nvPr/>
        </p:nvSpPr>
        <p:spPr>
          <a:xfrm rot="19027243">
            <a:off x="3176438" y="2676549"/>
            <a:ext cx="2110696" cy="508925"/>
          </a:xfrm>
          <a:prstGeom prst="double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Non fu duratura</a:t>
            </a:r>
          </a:p>
        </p:txBody>
      </p:sp>
      <p:sp>
        <p:nvSpPr>
          <p:cNvPr id="14" name="Onda 2 13">
            <a:extLst>
              <a:ext uri="{FF2B5EF4-FFF2-40B4-BE49-F238E27FC236}">
                <a16:creationId xmlns:a16="http://schemas.microsoft.com/office/drawing/2014/main" id="{D03970CD-24FF-4726-AAE2-7150B228FC1F}"/>
              </a:ext>
            </a:extLst>
          </p:cNvPr>
          <p:cNvSpPr/>
          <p:nvPr/>
        </p:nvSpPr>
        <p:spPr>
          <a:xfrm rot="19027243">
            <a:off x="688896" y="4695029"/>
            <a:ext cx="1312482" cy="508925"/>
          </a:xfrm>
          <a:prstGeom prst="double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morte</a:t>
            </a:r>
          </a:p>
        </p:txBody>
      </p:sp>
      <p:sp>
        <p:nvSpPr>
          <p:cNvPr id="15" name="Callout: linea 14">
            <a:extLst>
              <a:ext uri="{FF2B5EF4-FFF2-40B4-BE49-F238E27FC236}">
                <a16:creationId xmlns:a16="http://schemas.microsoft.com/office/drawing/2014/main" id="{D825F2BB-B261-4E72-B1B4-0E5374CF4363}"/>
              </a:ext>
            </a:extLst>
          </p:cNvPr>
          <p:cNvSpPr/>
          <p:nvPr/>
        </p:nvSpPr>
        <p:spPr>
          <a:xfrm>
            <a:off x="2772106" y="4828235"/>
            <a:ext cx="2717471" cy="1154337"/>
          </a:xfrm>
          <a:prstGeom prst="borderCallout1">
            <a:avLst>
              <a:gd name="adj1" fmla="val 56834"/>
              <a:gd name="adj2" fmla="val 2668"/>
              <a:gd name="adj3" fmla="val 2500"/>
              <a:gd name="adj4" fmla="val -3774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Culto tradizionale viene ripristinato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9AB6004B-C5B7-420C-A6F3-A23DD0DDDF32}"/>
              </a:ext>
            </a:extLst>
          </p:cNvPr>
          <p:cNvSpPr/>
          <p:nvPr/>
        </p:nvSpPr>
        <p:spPr>
          <a:xfrm>
            <a:off x="8395855" y="5006579"/>
            <a:ext cx="1744421" cy="8123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541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2BD6FBB-E50C-4F52-BC8A-D5AE69AD1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61"/>
          <a:stretch/>
        </p:blipFill>
        <p:spPr>
          <a:xfrm>
            <a:off x="0" y="31731"/>
            <a:ext cx="6567055" cy="682626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276ADA-63F7-4063-B0EB-707FA41E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055" y="31731"/>
            <a:ext cx="3411134" cy="1320800"/>
          </a:xfrm>
        </p:spPr>
        <p:txBody>
          <a:bodyPr/>
          <a:lstStyle/>
          <a:p>
            <a:r>
              <a:rPr lang="it-IT" dirty="0"/>
              <a:t>Nuovo regno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E240493-8B42-40D8-97BF-16EA908AA823}"/>
              </a:ext>
            </a:extLst>
          </p:cNvPr>
          <p:cNvSpPr/>
          <p:nvPr/>
        </p:nvSpPr>
        <p:spPr>
          <a:xfrm>
            <a:off x="2809701" y="3429000"/>
            <a:ext cx="1184784" cy="4220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llout: freccia in giù 7">
            <a:extLst>
              <a:ext uri="{FF2B5EF4-FFF2-40B4-BE49-F238E27FC236}">
                <a16:creationId xmlns:a16="http://schemas.microsoft.com/office/drawing/2014/main" id="{FA291E8E-E18F-4F36-B0F1-659EC6F92159}"/>
              </a:ext>
            </a:extLst>
          </p:cNvPr>
          <p:cNvSpPr/>
          <p:nvPr/>
        </p:nvSpPr>
        <p:spPr>
          <a:xfrm>
            <a:off x="1902156" y="2181726"/>
            <a:ext cx="2999874" cy="1111900"/>
          </a:xfrm>
          <a:prstGeom prst="downArrowCallou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Faraoni XIX dinastia spostano la capitale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E5659DF-241B-41D6-B458-D2A6C413BC45}"/>
              </a:ext>
            </a:extLst>
          </p:cNvPr>
          <p:cNvSpPr/>
          <p:nvPr/>
        </p:nvSpPr>
        <p:spPr>
          <a:xfrm>
            <a:off x="1696526" y="4039884"/>
            <a:ext cx="3411134" cy="7860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Per controllare meglio i territori siro-palestinesi minacciati dagli Hittiti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7DCDC8E-7D58-471B-97F4-00B745D5D8E8}"/>
              </a:ext>
            </a:extLst>
          </p:cNvPr>
          <p:cNvGrpSpPr/>
          <p:nvPr/>
        </p:nvGrpSpPr>
        <p:grpSpPr>
          <a:xfrm>
            <a:off x="6740722" y="2091891"/>
            <a:ext cx="1883664" cy="2734056"/>
            <a:chOff x="6668623" y="3597813"/>
            <a:chExt cx="1883664" cy="2734056"/>
          </a:xfrm>
        </p:grpSpPr>
        <p:pic>
          <p:nvPicPr>
            <p:cNvPr id="11" name="Immagine 10" descr="Immagine che contiene interni, edificio, persona, parete&#10;&#10;Descrizione generata automaticamente">
              <a:extLst>
                <a:ext uri="{FF2B5EF4-FFF2-40B4-BE49-F238E27FC236}">
                  <a16:creationId xmlns:a16="http://schemas.microsoft.com/office/drawing/2014/main" id="{E707E408-64B7-43EF-9BCA-B7F98A398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8623" y="3597813"/>
              <a:ext cx="1883664" cy="27340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0D40024-3ACE-408C-A27D-4360874D4531}"/>
                </a:ext>
              </a:extLst>
            </p:cNvPr>
            <p:cNvSpPr/>
            <p:nvPr/>
          </p:nvSpPr>
          <p:spPr>
            <a:xfrm>
              <a:off x="7063279" y="5746713"/>
              <a:ext cx="1197764" cy="369332"/>
            </a:xfrm>
            <a:prstGeom prst="rect">
              <a:avLst/>
            </a:prstGeom>
            <a:solidFill>
              <a:schemeClr val="accent6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solidFill>
                    <a:schemeClr val="bg2"/>
                  </a:solidFill>
                </a:rPr>
                <a:t>Ramses II</a:t>
              </a:r>
            </a:p>
          </p:txBody>
        </p:sp>
      </p:grpSp>
      <p:sp>
        <p:nvSpPr>
          <p:cNvPr id="13" name="Esplosione: 8 punte 12">
            <a:extLst>
              <a:ext uri="{FF2B5EF4-FFF2-40B4-BE49-F238E27FC236}">
                <a16:creationId xmlns:a16="http://schemas.microsoft.com/office/drawing/2014/main" id="{39477AC3-C923-4675-8201-38B428FF5A66}"/>
              </a:ext>
            </a:extLst>
          </p:cNvPr>
          <p:cNvSpPr/>
          <p:nvPr/>
        </p:nvSpPr>
        <p:spPr>
          <a:xfrm>
            <a:off x="4339786" y="1190948"/>
            <a:ext cx="3534221" cy="1498601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1279 a.C.</a:t>
            </a: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Qadesh</a:t>
            </a:r>
            <a:r>
              <a:rPr lang="it-IT" dirty="0">
                <a:solidFill>
                  <a:schemeClr val="bg1"/>
                </a:solidFill>
              </a:rPr>
              <a:t> (SIRIA)</a:t>
            </a:r>
          </a:p>
        </p:txBody>
      </p:sp>
      <p:sp>
        <p:nvSpPr>
          <p:cNvPr id="14" name="Rettangolo con angoli arrotondati 13">
            <a:hlinkClick r:id="rId4" tooltip="Ramses a Kadesh - Immagine Pearson"/>
            <a:extLst>
              <a:ext uri="{FF2B5EF4-FFF2-40B4-BE49-F238E27FC236}">
                <a16:creationId xmlns:a16="http://schemas.microsoft.com/office/drawing/2014/main" id="{C00A45F6-981E-434D-B452-8D6F17FB48BE}"/>
              </a:ext>
            </a:extLst>
          </p:cNvPr>
          <p:cNvSpPr/>
          <p:nvPr/>
        </p:nvSpPr>
        <p:spPr>
          <a:xfrm>
            <a:off x="10825627" y="572203"/>
            <a:ext cx="721895" cy="70585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nda 14">
            <a:extLst>
              <a:ext uri="{FF2B5EF4-FFF2-40B4-BE49-F238E27FC236}">
                <a16:creationId xmlns:a16="http://schemas.microsoft.com/office/drawing/2014/main" id="{31878E78-539A-42AF-8624-F674B2728C40}"/>
              </a:ext>
            </a:extLst>
          </p:cNvPr>
          <p:cNvSpPr/>
          <p:nvPr/>
        </p:nvSpPr>
        <p:spPr>
          <a:xfrm>
            <a:off x="7682554" y="1286080"/>
            <a:ext cx="2070331" cy="973069"/>
          </a:xfrm>
          <a:prstGeom prst="wave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nessun vincitore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0D136E7-5ED2-4184-BC98-E82A5AB44801}"/>
              </a:ext>
            </a:extLst>
          </p:cNvPr>
          <p:cNvSpPr/>
          <p:nvPr/>
        </p:nvSpPr>
        <p:spPr>
          <a:xfrm>
            <a:off x="8798053" y="2354281"/>
            <a:ext cx="274946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sfere di influenza egizia ed hittita nell’area medio orientale rimasero immutate</a:t>
            </a:r>
          </a:p>
        </p:txBody>
      </p:sp>
      <p:sp>
        <p:nvSpPr>
          <p:cNvPr id="17" name="Callout: freccia in giù 16">
            <a:extLst>
              <a:ext uri="{FF2B5EF4-FFF2-40B4-BE49-F238E27FC236}">
                <a16:creationId xmlns:a16="http://schemas.microsoft.com/office/drawing/2014/main" id="{E258C1FD-1A7B-443D-BB98-28C7DA4D2A2A}"/>
              </a:ext>
            </a:extLst>
          </p:cNvPr>
          <p:cNvSpPr/>
          <p:nvPr/>
        </p:nvSpPr>
        <p:spPr>
          <a:xfrm>
            <a:off x="4374784" y="604123"/>
            <a:ext cx="2162908" cy="902436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HITTITI</a:t>
            </a:r>
            <a:endParaRPr lang="it-IT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857B2032-A83E-4948-9AAF-BB6905BE3714}"/>
              </a:ext>
            </a:extLst>
          </p:cNvPr>
          <p:cNvSpPr/>
          <p:nvPr/>
        </p:nvSpPr>
        <p:spPr>
          <a:xfrm>
            <a:off x="6740722" y="5117433"/>
            <a:ext cx="3429973" cy="784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Culmine dell’arte e dell’architettura egizia</a:t>
            </a:r>
          </a:p>
        </p:txBody>
      </p:sp>
    </p:spTree>
    <p:extLst>
      <p:ext uri="{BB962C8B-B14F-4D97-AF65-F5344CB8AC3E}">
        <p14:creationId xmlns:p14="http://schemas.microsoft.com/office/powerpoint/2010/main" val="523394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DF76E-EA14-4CEC-BA64-0E078871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07" y="136112"/>
            <a:ext cx="4151340" cy="595629"/>
          </a:xfrm>
        </p:spPr>
        <p:txBody>
          <a:bodyPr>
            <a:norm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declino dell’Egitto </a:t>
            </a:r>
          </a:p>
        </p:txBody>
      </p:sp>
      <p:sp>
        <p:nvSpPr>
          <p:cNvPr id="9" name="Callout: freccia in su 8">
            <a:extLst>
              <a:ext uri="{FF2B5EF4-FFF2-40B4-BE49-F238E27FC236}">
                <a16:creationId xmlns:a16="http://schemas.microsoft.com/office/drawing/2014/main" id="{2AA68C85-3C58-4AC5-B4E0-DDE64DD041AC}"/>
              </a:ext>
            </a:extLst>
          </p:cNvPr>
          <p:cNvSpPr/>
          <p:nvPr/>
        </p:nvSpPr>
        <p:spPr>
          <a:xfrm>
            <a:off x="689811" y="4378731"/>
            <a:ext cx="4539915" cy="1853874"/>
          </a:xfrm>
          <a:prstGeom prst="upArrow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XIII secolo</a:t>
            </a:r>
          </a:p>
          <a:p>
            <a:pPr algn="ctr"/>
            <a:r>
              <a:rPr lang="it-IT" sz="2800" dirty="0"/>
              <a:t>«Popoli del mare» </a:t>
            </a:r>
          </a:p>
          <a:p>
            <a:pPr algn="ctr"/>
            <a:r>
              <a:rPr lang="it-IT" sz="1600" dirty="0"/>
              <a:t>(popoli indoeuropei)</a:t>
            </a:r>
            <a:endParaRPr lang="it-IT" dirty="0"/>
          </a:p>
        </p:txBody>
      </p:sp>
      <p:sp>
        <p:nvSpPr>
          <p:cNvPr id="10" name="Rettangolo con angoli ritagliati in alto 9">
            <a:extLst>
              <a:ext uri="{FF2B5EF4-FFF2-40B4-BE49-F238E27FC236}">
                <a16:creationId xmlns:a16="http://schemas.microsoft.com/office/drawing/2014/main" id="{F5890237-6FB3-4789-BB3F-498727AA0F5F}"/>
              </a:ext>
            </a:extLst>
          </p:cNvPr>
          <p:cNvSpPr/>
          <p:nvPr/>
        </p:nvSpPr>
        <p:spPr>
          <a:xfrm>
            <a:off x="900139" y="3233803"/>
            <a:ext cx="4215508" cy="1029731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Egizi si ritirano nella VALLE DEL NILO, dovendo affrontare…</a:t>
            </a:r>
          </a:p>
        </p:txBody>
      </p:sp>
      <p:sp>
        <p:nvSpPr>
          <p:cNvPr id="11" name="Callout: freccia in giù 10">
            <a:extLst>
              <a:ext uri="{FF2B5EF4-FFF2-40B4-BE49-F238E27FC236}">
                <a16:creationId xmlns:a16="http://schemas.microsoft.com/office/drawing/2014/main" id="{9E22DA49-1E7D-4271-9097-D2815A2895D5}"/>
              </a:ext>
            </a:extLst>
          </p:cNvPr>
          <p:cNvSpPr/>
          <p:nvPr/>
        </p:nvSpPr>
        <p:spPr>
          <a:xfrm>
            <a:off x="1993718" y="1747675"/>
            <a:ext cx="1667676" cy="1029731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SECOLO Persiani</a:t>
            </a:r>
          </a:p>
        </p:txBody>
      </p:sp>
      <p:sp>
        <p:nvSpPr>
          <p:cNvPr id="12" name="Callout: freccia in giù 11">
            <a:extLst>
              <a:ext uri="{FF2B5EF4-FFF2-40B4-BE49-F238E27FC236}">
                <a16:creationId xmlns:a16="http://schemas.microsoft.com/office/drawing/2014/main" id="{A7C1F604-E79E-48DC-A347-E7C66CDA1B4D}"/>
              </a:ext>
            </a:extLst>
          </p:cNvPr>
          <p:cNvSpPr/>
          <p:nvPr/>
        </p:nvSpPr>
        <p:spPr>
          <a:xfrm>
            <a:off x="3227172" y="731742"/>
            <a:ext cx="2497149" cy="1251030"/>
          </a:xfrm>
          <a:prstGeom prst="downArrowCallou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332 a.C. Macedoni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Alessandro Magno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725B822-65C3-4D1E-93DB-668E1E25C39F}"/>
              </a:ext>
            </a:extLst>
          </p:cNvPr>
          <p:cNvSpPr/>
          <p:nvPr/>
        </p:nvSpPr>
        <p:spPr>
          <a:xfrm>
            <a:off x="7013109" y="2561825"/>
            <a:ext cx="2545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Declino dell’Egitto </a:t>
            </a:r>
            <a:b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it-IT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15987128-11DC-4D73-8F39-0EE61357DC85}"/>
              </a:ext>
            </a:extLst>
          </p:cNvPr>
          <p:cNvSpPr/>
          <p:nvPr/>
        </p:nvSpPr>
        <p:spPr>
          <a:xfrm>
            <a:off x="6280483" y="1532093"/>
            <a:ext cx="4010526" cy="102973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 migratorio</a:t>
            </a:r>
          </a:p>
        </p:txBody>
      </p:sp>
      <p:sp>
        <p:nvSpPr>
          <p:cNvPr id="16" name="Freccia in su 15">
            <a:extLst>
              <a:ext uri="{FF2B5EF4-FFF2-40B4-BE49-F238E27FC236}">
                <a16:creationId xmlns:a16="http://schemas.microsoft.com/office/drawing/2014/main" id="{2411623E-7AF7-4239-8389-2A90DCF9A221}"/>
              </a:ext>
            </a:extLst>
          </p:cNvPr>
          <p:cNvSpPr/>
          <p:nvPr/>
        </p:nvSpPr>
        <p:spPr>
          <a:xfrm>
            <a:off x="6525125" y="3526964"/>
            <a:ext cx="3521241" cy="1060706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Lotte intestine</a:t>
            </a:r>
          </a:p>
        </p:txBody>
      </p:sp>
      <p:sp>
        <p:nvSpPr>
          <p:cNvPr id="17" name="Callout: freccia in giù 16">
            <a:extLst>
              <a:ext uri="{FF2B5EF4-FFF2-40B4-BE49-F238E27FC236}">
                <a16:creationId xmlns:a16="http://schemas.microsoft.com/office/drawing/2014/main" id="{CF7A8FDF-DC58-4140-B6AA-3ADDEC655317}"/>
              </a:ext>
            </a:extLst>
          </p:cNvPr>
          <p:cNvSpPr/>
          <p:nvPr/>
        </p:nvSpPr>
        <p:spPr>
          <a:xfrm>
            <a:off x="233315" y="2097969"/>
            <a:ext cx="1667676" cy="1029731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 SECOLO 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Assiri</a:t>
            </a:r>
          </a:p>
        </p:txBody>
      </p:sp>
    </p:spTree>
    <p:extLst>
      <p:ext uri="{BB962C8B-B14F-4D97-AF65-F5344CB8AC3E}">
        <p14:creationId xmlns:p14="http://schemas.microsoft.com/office/powerpoint/2010/main" val="39803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1D701E2-4FA9-4451-BBAB-817DB855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rgbClr val="FFFFFF"/>
                </a:solidFill>
              </a:rPr>
              <a:t>Società</a:t>
            </a:r>
            <a:r>
              <a:rPr lang="en-US" sz="6000" dirty="0">
                <a:solidFill>
                  <a:srgbClr val="FFFFFF"/>
                </a:solidFill>
              </a:rPr>
              <a:t> e </a:t>
            </a:r>
            <a:r>
              <a:rPr lang="en-US" sz="6000" dirty="0" err="1">
                <a:solidFill>
                  <a:srgbClr val="FFFFFF"/>
                </a:solidFill>
              </a:rPr>
              <a:t>cultura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dell’Antico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Egitto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77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B6EC6E6-E091-4FFC-947E-45F300C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759" y="82287"/>
            <a:ext cx="4377287" cy="73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significa…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D2E75EB-B17B-47F7-819D-7CEB5D9E3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it-IT" dirty="0"/>
              <a:t> </a:t>
            </a:r>
            <a:r>
              <a:rPr lang="it-IT" sz="2000" dirty="0"/>
              <a:t>Il termine, usato per indicare il tipo di scrittura impiegato nell’antico Egitto, deriva dal greco:</a:t>
            </a:r>
          </a:p>
          <a:p>
            <a:pPr lvl="1"/>
            <a:r>
              <a:rPr lang="it-IT" sz="2000" dirty="0"/>
              <a:t> </a:t>
            </a:r>
            <a:r>
              <a:rPr lang="it-IT" sz="2000" b="1" i="1" dirty="0" err="1"/>
              <a:t>ieròs</a:t>
            </a:r>
            <a:r>
              <a:rPr lang="it-IT" sz="2000" dirty="0"/>
              <a:t> (“sacro”) + </a:t>
            </a:r>
            <a:br>
              <a:rPr lang="it-IT" sz="2000" dirty="0"/>
            </a:br>
            <a:r>
              <a:rPr lang="it-IT" sz="2000" dirty="0"/>
              <a:t> </a:t>
            </a:r>
            <a:r>
              <a:rPr lang="it-IT" sz="2000" b="1" i="1" dirty="0" err="1"/>
              <a:t>glypho</a:t>
            </a:r>
            <a:r>
              <a:rPr lang="it-IT" sz="2000" dirty="0"/>
              <a:t> (“incidere”) </a:t>
            </a:r>
          </a:p>
          <a:p>
            <a:r>
              <a:rPr lang="it-IT" sz="2000" dirty="0"/>
              <a:t>Significa quindi, letteralmente “incisione sacra”</a:t>
            </a:r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DD8D49E-D039-4D2A-A7E9-654A1CBB1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14" r="13020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09181C7-0A2A-46B2-B272-7CFC60365C4E}"/>
              </a:ext>
            </a:extLst>
          </p:cNvPr>
          <p:cNvSpPr/>
          <p:nvPr/>
        </p:nvSpPr>
        <p:spPr>
          <a:xfrm>
            <a:off x="5311700" y="526721"/>
            <a:ext cx="4379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Geroglifico?</a:t>
            </a:r>
          </a:p>
        </p:txBody>
      </p:sp>
    </p:spTree>
    <p:extLst>
      <p:ext uri="{BB962C8B-B14F-4D97-AF65-F5344CB8AC3E}">
        <p14:creationId xmlns:p14="http://schemas.microsoft.com/office/powerpoint/2010/main" val="751787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2A816DF-D5F3-426B-89FA-954EB30D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Lingua e scrittura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A9B129-B5F3-4DB5-8626-790FE76C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603" y="119558"/>
            <a:ext cx="4156969" cy="4156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4F49560-28DB-4065-9EF4-677392FB79CD}"/>
              </a:ext>
            </a:extLst>
          </p:cNvPr>
          <p:cNvSpPr/>
          <p:nvPr/>
        </p:nvSpPr>
        <p:spPr>
          <a:xfrm>
            <a:off x="2342147" y="2755135"/>
            <a:ext cx="45158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SCRITTURA</a:t>
            </a:r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04B2C009-01C5-44A1-9C3B-43E814EE9831}"/>
              </a:ext>
            </a:extLst>
          </p:cNvPr>
          <p:cNvSpPr/>
          <p:nvPr/>
        </p:nvSpPr>
        <p:spPr>
          <a:xfrm>
            <a:off x="2342147" y="4766569"/>
            <a:ext cx="2181727" cy="621001"/>
          </a:xfrm>
          <a:prstGeom prst="borderCallout1">
            <a:avLst>
              <a:gd name="adj1" fmla="val -1916"/>
              <a:gd name="adj2" fmla="val 49020"/>
              <a:gd name="adj3" fmla="val -135494"/>
              <a:gd name="adj4" fmla="val 8960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ieratica</a:t>
            </a:r>
          </a:p>
        </p:txBody>
      </p: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E85781B5-262E-415B-A4E5-9D97824DAE6A}"/>
              </a:ext>
            </a:extLst>
          </p:cNvPr>
          <p:cNvSpPr/>
          <p:nvPr/>
        </p:nvSpPr>
        <p:spPr>
          <a:xfrm>
            <a:off x="4676274" y="4766568"/>
            <a:ext cx="2181727" cy="621001"/>
          </a:xfrm>
          <a:prstGeom prst="borderCallout1">
            <a:avLst>
              <a:gd name="adj1" fmla="val -1916"/>
              <a:gd name="adj2" fmla="val 49020"/>
              <a:gd name="adj3" fmla="val -138077"/>
              <a:gd name="adj4" fmla="val 210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demotica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BF2F98D-FD5F-4614-A47A-1AE5257107F4}"/>
              </a:ext>
            </a:extLst>
          </p:cNvPr>
          <p:cNvSpPr/>
          <p:nvPr/>
        </p:nvSpPr>
        <p:spPr>
          <a:xfrm>
            <a:off x="2172767" y="5387569"/>
            <a:ext cx="2343086" cy="371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«sacerdotale»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4873731-D516-4E74-8641-A923DF120FBF}"/>
              </a:ext>
            </a:extLst>
          </p:cNvPr>
          <p:cNvSpPr/>
          <p:nvPr/>
        </p:nvSpPr>
        <p:spPr>
          <a:xfrm>
            <a:off x="452318" y="4438316"/>
            <a:ext cx="1635759" cy="13208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Dipinti su argilla, legno e papiro</a:t>
            </a: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4A10C8E3-B156-49A9-8C83-3BF3C6A57DCA}"/>
              </a:ext>
            </a:extLst>
          </p:cNvPr>
          <p:cNvSpPr/>
          <p:nvPr/>
        </p:nvSpPr>
        <p:spPr>
          <a:xfrm>
            <a:off x="1305555" y="1582605"/>
            <a:ext cx="2181727" cy="621001"/>
          </a:xfrm>
          <a:prstGeom prst="borderCallout1">
            <a:avLst>
              <a:gd name="adj1" fmla="val 101415"/>
              <a:gd name="adj2" fmla="val 52696"/>
              <a:gd name="adj3" fmla="val 208080"/>
              <a:gd name="adj4" fmla="val 9696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geroglifici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C5747C4-C218-4B21-9176-F2FEF94B1E75}"/>
              </a:ext>
            </a:extLst>
          </p:cNvPr>
          <p:cNvSpPr/>
          <p:nvPr/>
        </p:nvSpPr>
        <p:spPr>
          <a:xfrm>
            <a:off x="138492" y="2283494"/>
            <a:ext cx="2861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it-IT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più antica</a:t>
            </a:r>
          </a:p>
          <a:p>
            <a:pPr lvl="0" algn="ctr" defTabSz="914400"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simboli decorativi, alcuni ideografici altri fonetici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4535815-3C4F-40F9-93B2-F5E524EB71F9}"/>
              </a:ext>
            </a:extLst>
          </p:cNvPr>
          <p:cNvSpPr/>
          <p:nvPr/>
        </p:nvSpPr>
        <p:spPr>
          <a:xfrm>
            <a:off x="3433011" y="1198515"/>
            <a:ext cx="1441202" cy="1005091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Incisi su stele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321CB32-39D0-4023-978B-191E18721F4C}"/>
              </a:ext>
            </a:extLst>
          </p:cNvPr>
          <p:cNvSpPr/>
          <p:nvPr/>
        </p:nvSpPr>
        <p:spPr>
          <a:xfrm>
            <a:off x="4595593" y="5387569"/>
            <a:ext cx="3068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«popolare», </a:t>
            </a:r>
          </a:p>
          <a:p>
            <a:pPr lvl="0" algn="ctr" defTabSz="914400"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uso quotidiano </a:t>
            </a:r>
            <a:b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(quasi stenografico)</a:t>
            </a:r>
          </a:p>
          <a:p>
            <a:pPr lvl="0" algn="ctr" defTabSz="914400"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dal 700 a.C.</a:t>
            </a:r>
          </a:p>
        </p:txBody>
      </p:sp>
      <p:sp>
        <p:nvSpPr>
          <p:cNvPr id="16" name="Callout: linea 15">
            <a:extLst>
              <a:ext uri="{FF2B5EF4-FFF2-40B4-BE49-F238E27FC236}">
                <a16:creationId xmlns:a16="http://schemas.microsoft.com/office/drawing/2014/main" id="{9CC0DB72-FEBF-4899-AF3C-5951C5BAF891}"/>
              </a:ext>
            </a:extLst>
          </p:cNvPr>
          <p:cNvSpPr/>
          <p:nvPr/>
        </p:nvSpPr>
        <p:spPr>
          <a:xfrm>
            <a:off x="5287250" y="1577042"/>
            <a:ext cx="2181727" cy="621001"/>
          </a:xfrm>
          <a:prstGeom prst="borderCallout1">
            <a:avLst>
              <a:gd name="adj1" fmla="val 98831"/>
              <a:gd name="adj2" fmla="val 46814"/>
              <a:gd name="adj3" fmla="val 208080"/>
              <a:gd name="adj4" fmla="val 652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copto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AE2F9CA-D4A9-472F-8C0B-ECF564C07A05}"/>
              </a:ext>
            </a:extLst>
          </p:cNvPr>
          <p:cNvSpPr/>
          <p:nvPr/>
        </p:nvSpPr>
        <p:spPr>
          <a:xfrm>
            <a:off x="6354302" y="2296189"/>
            <a:ext cx="234308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Alfabeto greco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Segni del demotico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Simboli delle vocali</a:t>
            </a:r>
          </a:p>
        </p:txBody>
      </p:sp>
    </p:spTree>
    <p:extLst>
      <p:ext uri="{BB962C8B-B14F-4D97-AF65-F5344CB8AC3E}">
        <p14:creationId xmlns:p14="http://schemas.microsoft.com/office/powerpoint/2010/main" val="676456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DEE7FFB-A8AE-454F-9473-33E96CA5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272424"/>
            <a:ext cx="4345203" cy="9233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significa….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CC1B98-8537-470A-980B-73593A4C0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4673" y="3468882"/>
            <a:ext cx="4672373" cy="288170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3" charset="2"/>
              <a:buChar char=""/>
            </a:pPr>
            <a:r>
              <a:rPr lang="it-IT" sz="1800" dirty="0">
                <a:solidFill>
                  <a:schemeClr val="tx1"/>
                </a:solidFill>
              </a:rPr>
              <a:t> Si contrappone al </a:t>
            </a:r>
            <a:r>
              <a:rPr lang="it-IT" sz="1800" b="1" u="sng" dirty="0">
                <a:solidFill>
                  <a:schemeClr val="tx1"/>
                </a:solidFill>
              </a:rPr>
              <a:t>MONOTEISMO</a:t>
            </a:r>
            <a:r>
              <a:rPr lang="it-IT" sz="1800" dirty="0">
                <a:solidFill>
                  <a:schemeClr val="tx1"/>
                </a:solidFill>
              </a:rPr>
              <a:t> (forma di religione che s basa sull’esistenza di un unico dio, come l’ebraismo, cristianesimo e islamismo) </a:t>
            </a:r>
          </a:p>
          <a:p>
            <a:pPr>
              <a:buFont typeface="Wingdings 3" charset="2"/>
              <a:buChar char=""/>
            </a:pPr>
            <a:r>
              <a:rPr lang="it-IT" sz="1800" dirty="0">
                <a:solidFill>
                  <a:schemeClr val="tx1"/>
                </a:solidFill>
              </a:rPr>
              <a:t> Diverso ancora </a:t>
            </a:r>
            <a:r>
              <a:rPr lang="it-IT" sz="1800" b="1" u="sng" dirty="0">
                <a:solidFill>
                  <a:schemeClr val="tx1"/>
                </a:solidFill>
              </a:rPr>
              <a:t>l’ENOTEISMO</a:t>
            </a:r>
            <a:r>
              <a:rPr lang="it-IT" sz="1800" dirty="0">
                <a:solidFill>
                  <a:schemeClr val="tx1"/>
                </a:solidFill>
              </a:rPr>
              <a:t>, religione che contempla varie divinità ma che attribuisce a una di esse una sorta di preminenza (come nel caso del dio egizio Aton, il disco solare)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7C94691-747B-4996-B0EC-EF7996FCD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13" r="27771" b="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058990E-1CA2-4F3F-A6BA-02501A0DDD3D}"/>
              </a:ext>
            </a:extLst>
          </p:cNvPr>
          <p:cNvSpPr/>
          <p:nvPr/>
        </p:nvSpPr>
        <p:spPr>
          <a:xfrm>
            <a:off x="5529713" y="1058102"/>
            <a:ext cx="4027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Politeismo?</a:t>
            </a:r>
          </a:p>
        </p:txBody>
      </p:sp>
      <p:sp>
        <p:nvSpPr>
          <p:cNvPr id="23" name="Segnaposto testo 4">
            <a:extLst>
              <a:ext uri="{FF2B5EF4-FFF2-40B4-BE49-F238E27FC236}">
                <a16:creationId xmlns:a16="http://schemas.microsoft.com/office/drawing/2014/main" id="{346AF3AD-C19B-4674-9E3B-5EF3ACCD5D36}"/>
              </a:ext>
            </a:extLst>
          </p:cNvPr>
          <p:cNvSpPr txBox="1">
            <a:spLocks/>
          </p:cNvSpPr>
          <p:nvPr/>
        </p:nvSpPr>
        <p:spPr>
          <a:xfrm>
            <a:off x="5394960" y="2119230"/>
            <a:ext cx="4418981" cy="9798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</a:pPr>
            <a:r>
              <a:rPr lang="it-IT" sz="2000" dirty="0">
                <a:solidFill>
                  <a:schemeClr val="tx1"/>
                </a:solidFill>
              </a:rPr>
              <a:t> Forma di religione (come quella egizia) fondata sul culto di più divinità. </a:t>
            </a:r>
          </a:p>
        </p:txBody>
      </p:sp>
    </p:spTree>
    <p:extLst>
      <p:ext uri="{BB962C8B-B14F-4D97-AF65-F5344CB8AC3E}">
        <p14:creationId xmlns:p14="http://schemas.microsoft.com/office/powerpoint/2010/main" val="31560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  <p:bldP spid="8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068B15-BE70-47F2-A210-E18FB504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609600"/>
            <a:ext cx="4328561" cy="44850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significa….</a:t>
            </a:r>
            <a:b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E0AABB-0F4D-4B19-866A-889ED10FC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563" y="3196562"/>
            <a:ext cx="4064439" cy="2844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it-IT" sz="2000" dirty="0">
                <a:solidFill>
                  <a:schemeClr val="tx1"/>
                </a:solidFill>
              </a:rPr>
              <a:t> Il termine indica l’insieme delle divinità di una religione politeista </a:t>
            </a:r>
          </a:p>
          <a:p>
            <a:r>
              <a:rPr lang="it-IT" sz="2000" dirty="0">
                <a:solidFill>
                  <a:schemeClr val="tx1"/>
                </a:solidFill>
              </a:rPr>
              <a:t>dal greco:</a:t>
            </a:r>
          </a:p>
          <a:p>
            <a:pPr lvl="1"/>
            <a:r>
              <a:rPr lang="it-IT" sz="2000" b="1" i="1" dirty="0">
                <a:solidFill>
                  <a:schemeClr val="tx1"/>
                </a:solidFill>
              </a:rPr>
              <a:t>pan</a:t>
            </a:r>
            <a:r>
              <a:rPr lang="it-IT" sz="2000" dirty="0">
                <a:solidFill>
                  <a:schemeClr val="tx1"/>
                </a:solidFill>
              </a:rPr>
              <a:t> “tutto” +</a:t>
            </a:r>
            <a:br>
              <a:rPr lang="it-IT" sz="2000" dirty="0">
                <a:solidFill>
                  <a:schemeClr val="tx1"/>
                </a:solidFill>
              </a:rPr>
            </a:br>
            <a:r>
              <a:rPr lang="it-IT" sz="2000" dirty="0">
                <a:solidFill>
                  <a:schemeClr val="tx1"/>
                </a:solidFill>
              </a:rPr>
              <a:t> 	</a:t>
            </a:r>
            <a:r>
              <a:rPr lang="it-IT" sz="2000" b="1" i="1" dirty="0" err="1">
                <a:solidFill>
                  <a:schemeClr val="tx1"/>
                </a:solidFill>
              </a:rPr>
              <a:t>theòs</a:t>
            </a:r>
            <a:r>
              <a:rPr lang="it-IT" sz="2000" dirty="0">
                <a:solidFill>
                  <a:schemeClr val="tx1"/>
                </a:solidFill>
              </a:rPr>
              <a:t> “dio”</a:t>
            </a:r>
          </a:p>
        </p:txBody>
      </p:sp>
      <p:pic>
        <p:nvPicPr>
          <p:cNvPr id="6" name="Segnaposto contenuto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2E0BC5FB-16D7-417F-BD88-AFB504BB7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305" t="62" r="6298" b="-64"/>
          <a:stretch/>
        </p:blipFill>
        <p:spPr>
          <a:xfrm>
            <a:off x="3356" y="-4235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B24554E3-C8C1-495B-9DF9-BC24BA18028C}"/>
              </a:ext>
            </a:extLst>
          </p:cNvPr>
          <p:cNvSpPr/>
          <p:nvPr/>
        </p:nvSpPr>
        <p:spPr>
          <a:xfrm>
            <a:off x="5632111" y="1420580"/>
            <a:ext cx="3817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Pàntheon</a:t>
            </a:r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77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C8A903-66A0-4196-852D-7391484F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Religione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F6DEC0F2-452D-4A22-9C43-A161B8FB22A1}"/>
              </a:ext>
            </a:extLst>
          </p:cNvPr>
          <p:cNvSpPr/>
          <p:nvPr/>
        </p:nvSpPr>
        <p:spPr>
          <a:xfrm>
            <a:off x="545431" y="1265892"/>
            <a:ext cx="2679032" cy="130227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Unificazione dell’Egitto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974E7AB-146E-48C6-9AC1-2AF97FCF4090}"/>
              </a:ext>
            </a:extLst>
          </p:cNvPr>
          <p:cNvSpPr/>
          <p:nvPr/>
        </p:nvSpPr>
        <p:spPr>
          <a:xfrm>
            <a:off x="3224463" y="1411705"/>
            <a:ext cx="2450877" cy="1010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Armonizzazione dei culti locali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CFB2051-CCA2-4215-B5E9-F8A6193706D4}"/>
              </a:ext>
            </a:extLst>
          </p:cNvPr>
          <p:cNvSpPr/>
          <p:nvPr/>
        </p:nvSpPr>
        <p:spPr>
          <a:xfrm>
            <a:off x="1925844" y="4099167"/>
            <a:ext cx="4743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Sistema politeista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3FB2846-5D56-4190-B375-3A7CD7A9F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370221"/>
            <a:ext cx="1619250" cy="33813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2DDAB1-E6D0-41FD-900F-2683F6390FB2}"/>
              </a:ext>
            </a:extLst>
          </p:cNvPr>
          <p:cNvSpPr txBox="1"/>
          <p:nvPr/>
        </p:nvSpPr>
        <p:spPr>
          <a:xfrm>
            <a:off x="545431" y="5822085"/>
            <a:ext cx="18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Amon-Ra</a:t>
            </a:r>
            <a:r>
              <a:rPr lang="it-IT" dirty="0"/>
              <a:t> </a:t>
            </a:r>
            <a:r>
              <a:rPr lang="it-IT" sz="1200" dirty="0"/>
              <a:t>(SOLE)</a:t>
            </a:r>
            <a:endParaRPr lang="it-IT" dirty="0"/>
          </a:p>
        </p:txBody>
      </p:sp>
      <p:sp>
        <p:nvSpPr>
          <p:cNvPr id="8" name="Onda 2 7">
            <a:extLst>
              <a:ext uri="{FF2B5EF4-FFF2-40B4-BE49-F238E27FC236}">
                <a16:creationId xmlns:a16="http://schemas.microsoft.com/office/drawing/2014/main" id="{5024CE23-5328-4598-857C-705D983452F1}"/>
              </a:ext>
            </a:extLst>
          </p:cNvPr>
          <p:cNvSpPr/>
          <p:nvPr/>
        </p:nvSpPr>
        <p:spPr>
          <a:xfrm>
            <a:off x="2804297" y="2999874"/>
            <a:ext cx="2986903" cy="1063933"/>
          </a:xfrm>
          <a:prstGeom prst="doubleWav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Protettore della dinastia regnante</a:t>
            </a:r>
          </a:p>
        </p:txBody>
      </p:sp>
      <p:pic>
        <p:nvPicPr>
          <p:cNvPr id="9" name="Immagine 8" descr="Immagine che contiene testo, nero&#10;&#10;Descrizione generata automaticamente">
            <a:extLst>
              <a:ext uri="{FF2B5EF4-FFF2-40B4-BE49-F238E27FC236}">
                <a16:creationId xmlns:a16="http://schemas.microsoft.com/office/drawing/2014/main" id="{D24EB839-6141-4A0F-AF41-2FE0B8E0C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63"/>
          <a:stretch/>
        </p:blipFill>
        <p:spPr>
          <a:xfrm>
            <a:off x="7230887" y="1479382"/>
            <a:ext cx="3454400" cy="4374111"/>
          </a:xfrm>
          <a:prstGeom prst="rect">
            <a:avLst/>
          </a:prstGeom>
        </p:spPr>
      </p:pic>
      <p:sp>
        <p:nvSpPr>
          <p:cNvPr id="10" name="Callout: freccia in su 9">
            <a:extLst>
              <a:ext uri="{FF2B5EF4-FFF2-40B4-BE49-F238E27FC236}">
                <a16:creationId xmlns:a16="http://schemas.microsoft.com/office/drawing/2014/main" id="{8B09D3B9-0154-4437-B063-31AA3B513465}"/>
              </a:ext>
            </a:extLst>
          </p:cNvPr>
          <p:cNvSpPr/>
          <p:nvPr/>
        </p:nvSpPr>
        <p:spPr>
          <a:xfrm>
            <a:off x="6893821" y="5853493"/>
            <a:ext cx="4427020" cy="764771"/>
          </a:xfrm>
          <a:prstGeom prst="upArrowCallou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Amenofi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 </a:t>
            </a:r>
            <a:r>
              <a:rPr lang="it-IT" dirty="0">
                <a:solidFill>
                  <a:schemeClr val="tx1"/>
                </a:solidFill>
              </a:rPr>
              <a:t>riforma religiosa </a:t>
            </a:r>
            <a:r>
              <a:rPr lang="it-IT" b="1" dirty="0">
                <a:solidFill>
                  <a:schemeClr val="tx1"/>
                </a:solidFill>
              </a:rPr>
              <a:t>ATON</a:t>
            </a:r>
          </a:p>
        </p:txBody>
      </p:sp>
      <p:sp>
        <p:nvSpPr>
          <p:cNvPr id="11" name="Rettangolo con angoli ritagliati in diagonale 13">
            <a:extLst>
              <a:ext uri="{FF2B5EF4-FFF2-40B4-BE49-F238E27FC236}">
                <a16:creationId xmlns:a16="http://schemas.microsoft.com/office/drawing/2014/main" id="{8B899076-9638-4ABC-B77C-AC0CF30A2794}"/>
              </a:ext>
            </a:extLst>
          </p:cNvPr>
          <p:cNvSpPr/>
          <p:nvPr/>
        </p:nvSpPr>
        <p:spPr>
          <a:xfrm>
            <a:off x="7230887" y="4718383"/>
            <a:ext cx="3454400" cy="628317"/>
          </a:xfrm>
          <a:prstGeom prst="snip2Diag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Riforma in senso monoteista?</a:t>
            </a:r>
          </a:p>
        </p:txBody>
      </p:sp>
      <p:sp>
        <p:nvSpPr>
          <p:cNvPr id="12" name="Segno di moltiplicazione 11">
            <a:extLst>
              <a:ext uri="{FF2B5EF4-FFF2-40B4-BE49-F238E27FC236}">
                <a16:creationId xmlns:a16="http://schemas.microsoft.com/office/drawing/2014/main" id="{DE3D7C7F-659D-4472-B95B-8E93E3A39B7B}"/>
              </a:ext>
            </a:extLst>
          </p:cNvPr>
          <p:cNvSpPr/>
          <p:nvPr/>
        </p:nvSpPr>
        <p:spPr>
          <a:xfrm>
            <a:off x="8128825" y="4619457"/>
            <a:ext cx="1716505" cy="84506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F2EA979F-70EC-4DEC-A5F5-E8FA8A6A2538}"/>
              </a:ext>
            </a:extLst>
          </p:cNvPr>
          <p:cNvSpPr/>
          <p:nvPr/>
        </p:nvSpPr>
        <p:spPr>
          <a:xfrm>
            <a:off x="8739584" y="1337008"/>
            <a:ext cx="2211491" cy="13208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ENOTEISTA (non ebbe presa sul popolo)</a:t>
            </a:r>
          </a:p>
        </p:txBody>
      </p:sp>
    </p:spTree>
    <p:extLst>
      <p:ext uri="{BB962C8B-B14F-4D97-AF65-F5344CB8AC3E}">
        <p14:creationId xmlns:p14="http://schemas.microsoft.com/office/powerpoint/2010/main" val="4189894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3316A18-81C2-49E3-A8B4-6235CDF5B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2" r="12387" b="565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DB2EDB8-2105-4CE7-A2CC-3D795F57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0"/>
            <a:ext cx="3887839" cy="216130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400" dirty="0"/>
              <a:t>Mito di </a:t>
            </a:r>
            <a:r>
              <a:rPr lang="en-US" sz="4400" dirty="0" err="1"/>
              <a:t>Osiride</a:t>
            </a:r>
            <a:r>
              <a:rPr lang="en-US" sz="4400" dirty="0"/>
              <a:t>, </a:t>
            </a:r>
            <a:r>
              <a:rPr lang="en-US" sz="4400" dirty="0" err="1"/>
              <a:t>Iside</a:t>
            </a:r>
            <a:r>
              <a:rPr lang="en-US" sz="4400" dirty="0"/>
              <a:t> e Horus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232AC6-480F-4D8C-AACB-C7D49506493D}"/>
              </a:ext>
            </a:extLst>
          </p:cNvPr>
          <p:cNvSpPr txBox="1"/>
          <p:nvPr/>
        </p:nvSpPr>
        <p:spPr>
          <a:xfrm>
            <a:off x="5045054" y="1946855"/>
            <a:ext cx="2750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Osiride</a:t>
            </a:r>
            <a:endParaRPr lang="it-IT" dirty="0"/>
          </a:p>
          <a:p>
            <a:r>
              <a:rPr lang="it-IT" dirty="0"/>
              <a:t>dio del ciclo della vegetazione</a:t>
            </a: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7A4D657E-E3CA-4C5E-A497-6E23B857AFAA}"/>
              </a:ext>
            </a:extLst>
          </p:cNvPr>
          <p:cNvSpPr/>
          <p:nvPr/>
        </p:nvSpPr>
        <p:spPr>
          <a:xfrm>
            <a:off x="8020578" y="2310938"/>
            <a:ext cx="2854326" cy="86564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Fatto a pezzi da</a:t>
            </a:r>
            <a:r>
              <a:rPr lang="it-IT" dirty="0"/>
              <a:t> </a:t>
            </a:r>
            <a:r>
              <a:rPr lang="it-IT" sz="2000" b="1" dirty="0">
                <a:solidFill>
                  <a:schemeClr val="tx1"/>
                </a:solidFill>
              </a:rPr>
              <a:t>Seth</a:t>
            </a:r>
          </a:p>
        </p:txBody>
      </p:sp>
      <p:sp>
        <p:nvSpPr>
          <p:cNvPr id="7" name="Callout: freccia in su 6">
            <a:extLst>
              <a:ext uri="{FF2B5EF4-FFF2-40B4-BE49-F238E27FC236}">
                <a16:creationId xmlns:a16="http://schemas.microsoft.com/office/drawing/2014/main" id="{EC3204FD-65C3-492A-99C8-CCD0D319C5CC}"/>
              </a:ext>
            </a:extLst>
          </p:cNvPr>
          <p:cNvSpPr/>
          <p:nvPr/>
        </p:nvSpPr>
        <p:spPr>
          <a:xfrm>
            <a:off x="5270269" y="3176587"/>
            <a:ext cx="2854326" cy="1295660"/>
          </a:xfrm>
          <a:prstGeom prst="up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Pezzi ricomposti dalla sorella-moglie </a:t>
            </a:r>
            <a:r>
              <a:rPr lang="it-IT" sz="2400" b="1" dirty="0">
                <a:solidFill>
                  <a:schemeClr val="tx1"/>
                </a:solidFill>
              </a:rPr>
              <a:t>Iside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BD63ACFA-0179-4C68-B1A0-00EC2C45833D}"/>
              </a:ext>
            </a:extLst>
          </p:cNvPr>
          <p:cNvSpPr/>
          <p:nvPr/>
        </p:nvSpPr>
        <p:spPr>
          <a:xfrm>
            <a:off x="7174754" y="5083865"/>
            <a:ext cx="2654036" cy="1208010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Figlio </a:t>
            </a:r>
            <a:r>
              <a:rPr lang="it-IT" sz="2400" b="1" dirty="0">
                <a:solidFill>
                  <a:schemeClr val="tx1"/>
                </a:solidFill>
              </a:rPr>
              <a:t>Horus</a:t>
            </a:r>
            <a:r>
              <a:rPr lang="it-IT" dirty="0">
                <a:solidFill>
                  <a:schemeClr val="tx1"/>
                </a:solidFill>
              </a:rPr>
              <a:t> vendicherà il padre uccidendo Seth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C429C7E-8D6A-4AD4-B474-CD19ACC9A738}"/>
              </a:ext>
            </a:extLst>
          </p:cNvPr>
          <p:cNvSpPr/>
          <p:nvPr/>
        </p:nvSpPr>
        <p:spPr>
          <a:xfrm>
            <a:off x="8610299" y="2968122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(volto di cane)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26235B8-DF2B-4E93-A5AF-FC3789A4D858}"/>
              </a:ext>
            </a:extLst>
          </p:cNvPr>
          <p:cNvSpPr/>
          <p:nvPr/>
        </p:nvSpPr>
        <p:spPr>
          <a:xfrm>
            <a:off x="5218672" y="4599232"/>
            <a:ext cx="168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(dea della fecondità e della magia)</a:t>
            </a:r>
          </a:p>
        </p:txBody>
      </p:sp>
      <p:sp>
        <p:nvSpPr>
          <p:cNvPr id="3" name="Onda 2">
            <a:extLst>
              <a:ext uri="{FF2B5EF4-FFF2-40B4-BE49-F238E27FC236}">
                <a16:creationId xmlns:a16="http://schemas.microsoft.com/office/drawing/2014/main" id="{2C1A8234-4350-4A07-9FDF-AACEAC003AC0}"/>
              </a:ext>
            </a:extLst>
          </p:cNvPr>
          <p:cNvSpPr/>
          <p:nvPr/>
        </p:nvSpPr>
        <p:spPr>
          <a:xfrm>
            <a:off x="2552518" y="1806105"/>
            <a:ext cx="2550695" cy="710407"/>
          </a:xfrm>
          <a:prstGeom prst="wav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Dio dei morti</a:t>
            </a:r>
          </a:p>
        </p:txBody>
      </p:sp>
    </p:spTree>
    <p:extLst>
      <p:ext uri="{BB962C8B-B14F-4D97-AF65-F5344CB8AC3E}">
        <p14:creationId xmlns:p14="http://schemas.microsoft.com/office/powerpoint/2010/main" val="2512635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0" grpId="0"/>
      <p:bldP spid="21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DFADF08B-5674-4E47-AC65-8414C701C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34" b="58929"/>
          <a:stretch/>
        </p:blipFill>
        <p:spPr>
          <a:xfrm>
            <a:off x="388236" y="2314313"/>
            <a:ext cx="6913766" cy="3686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llout: linea 9">
            <a:extLst>
              <a:ext uri="{FF2B5EF4-FFF2-40B4-BE49-F238E27FC236}">
                <a16:creationId xmlns:a16="http://schemas.microsoft.com/office/drawing/2014/main" id="{B94867BE-2ACA-4EDF-9393-EAE471C2293D}"/>
              </a:ext>
            </a:extLst>
          </p:cNvPr>
          <p:cNvSpPr/>
          <p:nvPr/>
        </p:nvSpPr>
        <p:spPr>
          <a:xfrm>
            <a:off x="7385835" y="4072875"/>
            <a:ext cx="3785937" cy="923330"/>
          </a:xfrm>
          <a:prstGeom prst="borderCallout1">
            <a:avLst>
              <a:gd name="adj1" fmla="val 44811"/>
              <a:gd name="adj2" fmla="val 317"/>
              <a:gd name="adj3" fmla="val -16070"/>
              <a:gd name="adj4" fmla="val -72741"/>
            </a:avLst>
          </a:prstGeom>
          <a:solidFill>
            <a:srgbClr val="B9FA6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Lontano dal fiume, sono coltivabili solo alcune grandi oasi (deserto occidentale)</a:t>
            </a:r>
          </a:p>
        </p:txBody>
      </p:sp>
      <p:sp>
        <p:nvSpPr>
          <p:cNvPr id="13" name="Callout: linea 12">
            <a:extLst>
              <a:ext uri="{FF2B5EF4-FFF2-40B4-BE49-F238E27FC236}">
                <a16:creationId xmlns:a16="http://schemas.microsoft.com/office/drawing/2014/main" id="{2215ED36-B900-4291-B8AC-54F82E551661}"/>
              </a:ext>
            </a:extLst>
          </p:cNvPr>
          <p:cNvSpPr/>
          <p:nvPr/>
        </p:nvSpPr>
        <p:spPr>
          <a:xfrm>
            <a:off x="2861962" y="4002983"/>
            <a:ext cx="1379621" cy="645218"/>
          </a:xfrm>
          <a:prstGeom prst="borderCallout1">
            <a:avLst>
              <a:gd name="adj1" fmla="val 48286"/>
              <a:gd name="adj2" fmla="val 101236"/>
              <a:gd name="adj3" fmla="val 19816"/>
              <a:gd name="adj4" fmla="val 1515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DESERTO</a:t>
            </a:r>
          </a:p>
        </p:txBody>
      </p:sp>
      <p:sp>
        <p:nvSpPr>
          <p:cNvPr id="14" name="Callout: linea 13">
            <a:extLst>
              <a:ext uri="{FF2B5EF4-FFF2-40B4-BE49-F238E27FC236}">
                <a16:creationId xmlns:a16="http://schemas.microsoft.com/office/drawing/2014/main" id="{1A75580F-CA31-4A87-99AF-5A2364A74D8B}"/>
              </a:ext>
            </a:extLst>
          </p:cNvPr>
          <p:cNvSpPr/>
          <p:nvPr/>
        </p:nvSpPr>
        <p:spPr>
          <a:xfrm>
            <a:off x="7302002" y="2587884"/>
            <a:ext cx="4190017" cy="923330"/>
          </a:xfrm>
          <a:prstGeom prst="borderCallout1">
            <a:avLst>
              <a:gd name="adj1" fmla="val 44811"/>
              <a:gd name="adj2" fmla="val 317"/>
              <a:gd name="adj3" fmla="val 157671"/>
              <a:gd name="adj4" fmla="val -5286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Valle alluvionale delimitata da pareti di roccia calcarea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150164D-0D8C-4651-9EAB-6039C2F36095}"/>
              </a:ext>
            </a:extLst>
          </p:cNvPr>
          <p:cNvCxnSpPr/>
          <p:nvPr/>
        </p:nvCxnSpPr>
        <p:spPr>
          <a:xfrm>
            <a:off x="4963478" y="3780561"/>
            <a:ext cx="192505" cy="7539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280AC90B-470E-453A-815E-6456939F2271}"/>
              </a:ext>
            </a:extLst>
          </p:cNvPr>
          <p:cNvSpPr/>
          <p:nvPr/>
        </p:nvSpPr>
        <p:spPr>
          <a:xfrm>
            <a:off x="548276" y="395545"/>
            <a:ext cx="2074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Il Nilo</a:t>
            </a:r>
          </a:p>
        </p:txBody>
      </p:sp>
    </p:spTree>
    <p:extLst>
      <p:ext uri="{BB962C8B-B14F-4D97-AF65-F5344CB8AC3E}">
        <p14:creationId xmlns:p14="http://schemas.microsoft.com/office/powerpoint/2010/main" val="762573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AE15A6-F8EB-4369-8F2B-A3C048CF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Pantheon egizio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A72963A-4A9B-407B-BF7B-9B7AAE626F7C}"/>
              </a:ext>
            </a:extLst>
          </p:cNvPr>
          <p:cNvSpPr/>
          <p:nvPr/>
        </p:nvSpPr>
        <p:spPr>
          <a:xfrm>
            <a:off x="966142" y="1455861"/>
            <a:ext cx="2766705" cy="1429560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Divinità zoomorfe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589F1E3-83AF-4098-A46A-ECC35F223B68}"/>
              </a:ext>
            </a:extLst>
          </p:cNvPr>
          <p:cNvGrpSpPr/>
          <p:nvPr/>
        </p:nvGrpSpPr>
        <p:grpSpPr>
          <a:xfrm>
            <a:off x="5185042" y="883626"/>
            <a:ext cx="2628062" cy="3424714"/>
            <a:chOff x="5185042" y="883626"/>
            <a:chExt cx="2628062" cy="3424714"/>
          </a:xfrm>
        </p:grpSpPr>
        <p:pic>
          <p:nvPicPr>
            <p:cNvPr id="14" name="Immagine 13" descr="Immagine che contiene albero, interni&#10;&#10;Descrizione generata automaticamente">
              <a:extLst>
                <a:ext uri="{FF2B5EF4-FFF2-40B4-BE49-F238E27FC236}">
                  <a16:creationId xmlns:a16="http://schemas.microsoft.com/office/drawing/2014/main" id="{4C8493E4-E669-465C-A46F-D3B381C17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5042" y="883626"/>
              <a:ext cx="1657350" cy="2686050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2E1C7D61-45CD-4542-856F-DAA6ED71BFCF}"/>
                </a:ext>
              </a:extLst>
            </p:cNvPr>
            <p:cNvSpPr txBox="1"/>
            <p:nvPr/>
          </p:nvSpPr>
          <p:spPr>
            <a:xfrm>
              <a:off x="5368436" y="3569676"/>
              <a:ext cx="24446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Khnum</a:t>
              </a:r>
              <a:r>
                <a:rPr lang="it-IT" b="1" dirty="0"/>
                <a:t> </a:t>
              </a:r>
              <a:r>
                <a:rPr lang="it-IT" sz="1200" dirty="0"/>
                <a:t>(Dio-ariete) Protettore delle sorgenti del Nilo</a:t>
              </a:r>
              <a:endParaRPr lang="it-IT" dirty="0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EF7D58B0-5B56-418F-AE4C-E9FFBCCA3D21}"/>
              </a:ext>
            </a:extLst>
          </p:cNvPr>
          <p:cNvGrpSpPr/>
          <p:nvPr/>
        </p:nvGrpSpPr>
        <p:grpSpPr>
          <a:xfrm>
            <a:off x="6618181" y="3831949"/>
            <a:ext cx="2149642" cy="2846635"/>
            <a:chOff x="6618181" y="3831949"/>
            <a:chExt cx="2149642" cy="2846635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78FEFB7A-66D0-4621-A418-ED12B762F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882" y="3831949"/>
              <a:ext cx="1230179" cy="2370890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68A8E9B-0CBA-4752-A8A8-2A5AD5AA9A7D}"/>
                </a:ext>
              </a:extLst>
            </p:cNvPr>
            <p:cNvSpPr txBox="1"/>
            <p:nvPr/>
          </p:nvSpPr>
          <p:spPr>
            <a:xfrm>
              <a:off x="6618181" y="6124586"/>
              <a:ext cx="21496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Thot</a:t>
              </a:r>
              <a:r>
                <a:rPr lang="it-IT" b="1" dirty="0"/>
                <a:t> </a:t>
              </a:r>
              <a:r>
                <a:rPr lang="it-IT" sz="1200" dirty="0"/>
                <a:t>(Dio-ibis) Protettore degli scribi e delle scienze</a:t>
              </a:r>
              <a:endParaRPr lang="it-IT" dirty="0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C5595C18-7A7E-4368-A990-2FD3C588188B}"/>
              </a:ext>
            </a:extLst>
          </p:cNvPr>
          <p:cNvGrpSpPr/>
          <p:nvPr/>
        </p:nvGrpSpPr>
        <p:grpSpPr>
          <a:xfrm>
            <a:off x="8132487" y="2465638"/>
            <a:ext cx="2444668" cy="2362334"/>
            <a:chOff x="8132487" y="2465638"/>
            <a:chExt cx="2444668" cy="2362334"/>
          </a:xfrm>
        </p:grpSpPr>
        <p:pic>
          <p:nvPicPr>
            <p:cNvPr id="20" name="Immagine 19" descr="Immagine che contiene parete, interni, pavimento, statua&#10;&#10;Descrizione generata automaticamente">
              <a:extLst>
                <a:ext uri="{FF2B5EF4-FFF2-40B4-BE49-F238E27FC236}">
                  <a16:creationId xmlns:a16="http://schemas.microsoft.com/office/drawing/2014/main" id="{65F3DDB4-4E7C-4BF1-B160-1DA80D855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622" t="11905" r="29429" b="11553"/>
            <a:stretch/>
          </p:blipFill>
          <p:spPr>
            <a:xfrm>
              <a:off x="8782838" y="2999591"/>
              <a:ext cx="1716172" cy="18283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C7007B9-C182-460E-A080-0CC2E9EE8E86}"/>
                </a:ext>
              </a:extLst>
            </p:cNvPr>
            <p:cNvSpPr txBox="1"/>
            <p:nvPr/>
          </p:nvSpPr>
          <p:spPr>
            <a:xfrm>
              <a:off x="8132487" y="2465638"/>
              <a:ext cx="24446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Api </a:t>
              </a:r>
              <a:r>
                <a:rPr lang="it-IT" sz="1200" dirty="0"/>
                <a:t>(Toro-Nero) La sua forza esprime la benevolenza del cielo</a:t>
              </a:r>
              <a:endParaRPr lang="it-IT" dirty="0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7BB231F1-E9D2-4E6B-9B62-82BD2B16D0D9}"/>
              </a:ext>
            </a:extLst>
          </p:cNvPr>
          <p:cNvGrpSpPr/>
          <p:nvPr/>
        </p:nvGrpSpPr>
        <p:grpSpPr>
          <a:xfrm>
            <a:off x="148703" y="3204302"/>
            <a:ext cx="2769627" cy="3474282"/>
            <a:chOff x="148703" y="3204302"/>
            <a:chExt cx="2769627" cy="3474282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18A0165-2752-42DC-BF24-7A98FFB50E0E}"/>
                </a:ext>
              </a:extLst>
            </p:cNvPr>
            <p:cNvSpPr txBox="1"/>
            <p:nvPr/>
          </p:nvSpPr>
          <p:spPr>
            <a:xfrm>
              <a:off x="1093097" y="3524183"/>
              <a:ext cx="18252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Sobek</a:t>
              </a:r>
              <a:r>
                <a:rPr lang="it-IT" dirty="0"/>
                <a:t> </a:t>
              </a:r>
              <a:r>
                <a:rPr lang="it-IT" sz="1200" dirty="0"/>
                <a:t>(Dio-coccodrillo)</a:t>
              </a:r>
              <a:endParaRPr lang="it-IT" dirty="0"/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1620D467-5D51-41B2-84AC-493160E11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48703" y="3204302"/>
              <a:ext cx="1301576" cy="3474282"/>
            </a:xfrm>
            <a:prstGeom prst="rect">
              <a:avLst/>
            </a:prstGeom>
          </p:spPr>
        </p:pic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7A450C0C-9DE1-4DA1-A4A7-8A77CEDCA24F}"/>
              </a:ext>
            </a:extLst>
          </p:cNvPr>
          <p:cNvGrpSpPr/>
          <p:nvPr/>
        </p:nvGrpSpPr>
        <p:grpSpPr>
          <a:xfrm>
            <a:off x="3949031" y="3373873"/>
            <a:ext cx="1977632" cy="3261954"/>
            <a:chOff x="3949031" y="3373873"/>
            <a:chExt cx="1977632" cy="326195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E7799E1-63F6-49C6-AC91-E13F37510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949031" y="3373873"/>
              <a:ext cx="1182102" cy="2370890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98ACAB08-EDA5-4E45-9712-90A9ADF34EC0}"/>
                </a:ext>
              </a:extLst>
            </p:cNvPr>
            <p:cNvSpPr txBox="1"/>
            <p:nvPr/>
          </p:nvSpPr>
          <p:spPr>
            <a:xfrm>
              <a:off x="4101430" y="5897163"/>
              <a:ext cx="18252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Bastet</a:t>
              </a:r>
              <a:r>
                <a:rPr lang="it-IT" dirty="0"/>
                <a:t> </a:t>
              </a:r>
              <a:r>
                <a:rPr lang="it-IT" sz="1200" dirty="0"/>
                <a:t>(Dea- gatto) Dea della gioia e dell’amore)</a:t>
              </a:r>
              <a:endParaRPr lang="it-IT" dirty="0"/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727C2087-4AD4-4CF3-901D-4C54AD123746}"/>
              </a:ext>
            </a:extLst>
          </p:cNvPr>
          <p:cNvGrpSpPr/>
          <p:nvPr/>
        </p:nvGrpSpPr>
        <p:grpSpPr>
          <a:xfrm>
            <a:off x="2141797" y="3230665"/>
            <a:ext cx="1825233" cy="3260301"/>
            <a:chOff x="2141797" y="3230665"/>
            <a:chExt cx="1825233" cy="3260301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FD67A584-EA80-41C9-BCBF-274C01643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66153" y="3230665"/>
              <a:ext cx="1399238" cy="2779819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D11E30E6-E856-4D24-81AB-BA168AA68F36}"/>
                </a:ext>
              </a:extLst>
            </p:cNvPr>
            <p:cNvSpPr txBox="1"/>
            <p:nvPr/>
          </p:nvSpPr>
          <p:spPr>
            <a:xfrm>
              <a:off x="2141797" y="5936968"/>
              <a:ext cx="18252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Anubi</a:t>
              </a:r>
              <a:r>
                <a:rPr lang="it-IT" dirty="0"/>
                <a:t> </a:t>
              </a:r>
              <a:r>
                <a:rPr lang="it-IT" sz="1200" dirty="0"/>
                <a:t>(Dio-sciacallo) Morti</a:t>
              </a:r>
              <a:endParaRPr lang="it-IT" dirty="0"/>
            </a:p>
          </p:txBody>
        </p:sp>
      </p:grpSp>
      <p:cxnSp>
        <p:nvCxnSpPr>
          <p:cNvPr id="6" name="Connettore curvo 5">
            <a:extLst>
              <a:ext uri="{FF2B5EF4-FFF2-40B4-BE49-F238E27FC236}">
                <a16:creationId xmlns:a16="http://schemas.microsoft.com/office/drawing/2014/main" id="{FC9DFC20-C200-46FF-9F9F-A59CD1B6D5B3}"/>
              </a:ext>
            </a:extLst>
          </p:cNvPr>
          <p:cNvCxnSpPr>
            <a:stCxn id="4" idx="3"/>
          </p:cNvCxnSpPr>
          <p:nvPr/>
        </p:nvCxnSpPr>
        <p:spPr>
          <a:xfrm flipV="1">
            <a:off x="3732847" y="609600"/>
            <a:ext cx="3576035" cy="1561041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con due angoli in diagonale ritagliati 6">
            <a:extLst>
              <a:ext uri="{FF2B5EF4-FFF2-40B4-BE49-F238E27FC236}">
                <a16:creationId xmlns:a16="http://schemas.microsoft.com/office/drawing/2014/main" id="{F4BDE9AA-6130-4916-A930-E5ECA83AAE70}"/>
              </a:ext>
            </a:extLst>
          </p:cNvPr>
          <p:cNvSpPr/>
          <p:nvPr/>
        </p:nvSpPr>
        <p:spPr>
          <a:xfrm>
            <a:off x="7443537" y="222173"/>
            <a:ext cx="4071129" cy="961172"/>
          </a:xfrm>
          <a:prstGeom prst="snip2Diag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Grande impressione su Greci e Romani che non conobbero il culto degli animali</a:t>
            </a:r>
          </a:p>
        </p:txBody>
      </p:sp>
    </p:spTree>
    <p:extLst>
      <p:ext uri="{BB962C8B-B14F-4D97-AF65-F5344CB8AC3E}">
        <p14:creationId xmlns:p14="http://schemas.microsoft.com/office/powerpoint/2010/main" val="97465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A90DF4-9AB5-4CB5-875F-312198D4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Faraone re-dio</a:t>
            </a:r>
          </a:p>
        </p:txBody>
      </p:sp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EF9C85CD-A564-4683-82E3-9145C39D7D76}"/>
              </a:ext>
            </a:extLst>
          </p:cNvPr>
          <p:cNvSpPr/>
          <p:nvPr/>
        </p:nvSpPr>
        <p:spPr>
          <a:xfrm>
            <a:off x="352927" y="1917033"/>
            <a:ext cx="3112168" cy="4021221"/>
          </a:xfrm>
          <a:prstGeom prst="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Piramide sociale</a:t>
            </a: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F4013387-2080-42CE-9077-E89891C0CD54}"/>
              </a:ext>
            </a:extLst>
          </p:cNvPr>
          <p:cNvSpPr/>
          <p:nvPr/>
        </p:nvSpPr>
        <p:spPr>
          <a:xfrm>
            <a:off x="168443" y="2630907"/>
            <a:ext cx="3481136" cy="606926"/>
          </a:xfrm>
          <a:prstGeom prst="round2Diag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4D6CF6-A70D-4B68-886D-3762A27BFB87}"/>
              </a:ext>
            </a:extLst>
          </p:cNvPr>
          <p:cNvSpPr txBox="1"/>
          <p:nvPr/>
        </p:nvSpPr>
        <p:spPr>
          <a:xfrm>
            <a:off x="3144252" y="4217407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Sacerdote supremo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Poteri illimitati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Sudditi, terre e ricchezze sono di sua proprietà</a:t>
            </a:r>
          </a:p>
        </p:txBody>
      </p:sp>
      <p:sp>
        <p:nvSpPr>
          <p:cNvPr id="6" name="Freccia destra rientrata 5">
            <a:extLst>
              <a:ext uri="{FF2B5EF4-FFF2-40B4-BE49-F238E27FC236}">
                <a16:creationId xmlns:a16="http://schemas.microsoft.com/office/drawing/2014/main" id="{BF67A54C-56B8-4B4F-8641-D96F4B7AC236}"/>
              </a:ext>
            </a:extLst>
          </p:cNvPr>
          <p:cNvSpPr/>
          <p:nvPr/>
        </p:nvSpPr>
        <p:spPr>
          <a:xfrm rot="20104773">
            <a:off x="3189659" y="2442832"/>
            <a:ext cx="1777108" cy="608207"/>
          </a:xfrm>
          <a:prstGeom prst="notch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mantenere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5F528D7-BB7A-4DFD-9E72-CDBCE92665F3}"/>
              </a:ext>
            </a:extLst>
          </p:cNvPr>
          <p:cNvSpPr/>
          <p:nvPr/>
        </p:nvSpPr>
        <p:spPr>
          <a:xfrm>
            <a:off x="4937177" y="1543166"/>
            <a:ext cx="1957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maat</a:t>
            </a:r>
            <a:endParaRPr lang="it-IT" sz="5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A2FCE8-7B61-46EB-B60F-5DE8E315F98B}"/>
              </a:ext>
            </a:extLst>
          </p:cNvPr>
          <p:cNvSpPr txBox="1"/>
          <p:nvPr/>
        </p:nvSpPr>
        <p:spPr>
          <a:xfrm>
            <a:off x="7084324" y="1164183"/>
            <a:ext cx="2380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Ordine</a:t>
            </a:r>
            <a:r>
              <a:rPr lang="it-IT" sz="2400" dirty="0"/>
              <a:t> politico-sociale e</a:t>
            </a:r>
          </a:p>
          <a:p>
            <a:pPr algn="ctr"/>
            <a:r>
              <a:rPr lang="it-IT" sz="2400" dirty="0"/>
              <a:t>cosmico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A74A55F-616D-47CC-B1FB-75EF0E297386}"/>
              </a:ext>
            </a:extLst>
          </p:cNvPr>
          <p:cNvSpPr/>
          <p:nvPr/>
        </p:nvSpPr>
        <p:spPr>
          <a:xfrm>
            <a:off x="2883422" y="5824206"/>
            <a:ext cx="6425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Regime teocratico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1EEE96-E04A-456F-886F-B0A6B7DAFD16}"/>
              </a:ext>
            </a:extLst>
          </p:cNvPr>
          <p:cNvSpPr txBox="1"/>
          <p:nvPr/>
        </p:nvSpPr>
        <p:spPr>
          <a:xfrm>
            <a:off x="4937177" y="3156867"/>
            <a:ext cx="2380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divinità</a:t>
            </a:r>
            <a:endParaRPr lang="it-IT" sz="5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Freccia destra rientrata 10">
            <a:extLst>
              <a:ext uri="{FF2B5EF4-FFF2-40B4-BE49-F238E27FC236}">
                <a16:creationId xmlns:a16="http://schemas.microsoft.com/office/drawing/2014/main" id="{E1CFAB34-C4DC-428D-A697-AA04BFFBB75F}"/>
              </a:ext>
            </a:extLst>
          </p:cNvPr>
          <p:cNvSpPr/>
          <p:nvPr/>
        </p:nvSpPr>
        <p:spPr>
          <a:xfrm rot="354839">
            <a:off x="3247275" y="3108300"/>
            <a:ext cx="1777108" cy="608207"/>
          </a:xfrm>
          <a:prstGeom prst="notch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incarna</a:t>
            </a:r>
          </a:p>
        </p:txBody>
      </p:sp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3717ED77-8E62-4ADD-A559-DCF12A0FF60E}"/>
              </a:ext>
            </a:extLst>
          </p:cNvPr>
          <p:cNvCxnSpPr>
            <a:stCxn id="10" idx="3"/>
            <a:endCxn id="9" idx="3"/>
          </p:cNvCxnSpPr>
          <p:nvPr/>
        </p:nvCxnSpPr>
        <p:spPr>
          <a:xfrm>
            <a:off x="7317694" y="3541588"/>
            <a:ext cx="1990884" cy="2744283"/>
          </a:xfrm>
          <a:prstGeom prst="curvedConnector3">
            <a:avLst>
              <a:gd name="adj1" fmla="val 11148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419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E60AB2C-5672-4358-997A-F3BD9318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88037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>Il Faraone e </a:t>
            </a: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l’amministrazione dello stato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0E2A0E55-E8DA-4EA3-8CEB-2989E5E011C9}"/>
              </a:ext>
            </a:extLst>
          </p:cNvPr>
          <p:cNvSpPr/>
          <p:nvPr/>
        </p:nvSpPr>
        <p:spPr>
          <a:xfrm>
            <a:off x="4668253" y="2532743"/>
            <a:ext cx="6115861" cy="41888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FARAONE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520C10D3-9DEC-45CD-B1FB-C01216681EBA}"/>
              </a:ext>
            </a:extLst>
          </p:cNvPr>
          <p:cNvSpPr/>
          <p:nvPr/>
        </p:nvSpPr>
        <p:spPr>
          <a:xfrm>
            <a:off x="5442857" y="3756334"/>
            <a:ext cx="2012138" cy="696686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VISIR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(primo ministro)</a:t>
            </a:r>
          </a:p>
        </p:txBody>
      </p:sp>
      <p:sp>
        <p:nvSpPr>
          <p:cNvPr id="7" name="Rettangolo con angoli in alto arrotondati 6">
            <a:extLst>
              <a:ext uri="{FF2B5EF4-FFF2-40B4-BE49-F238E27FC236}">
                <a16:creationId xmlns:a16="http://schemas.microsoft.com/office/drawing/2014/main" id="{06711812-9FC4-4AA3-9BC0-78B9781B8D6E}"/>
              </a:ext>
            </a:extLst>
          </p:cNvPr>
          <p:cNvSpPr/>
          <p:nvPr/>
        </p:nvSpPr>
        <p:spPr>
          <a:xfrm>
            <a:off x="8033147" y="3748313"/>
            <a:ext cx="1865086" cy="696686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SACERDOTI</a:t>
            </a:r>
          </a:p>
        </p:txBody>
      </p: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BD531EE0-205A-4D2F-BBC1-2467FACC3609}"/>
              </a:ext>
            </a:extLst>
          </p:cNvPr>
          <p:cNvSpPr/>
          <p:nvPr/>
        </p:nvSpPr>
        <p:spPr>
          <a:xfrm>
            <a:off x="1165727" y="4104677"/>
            <a:ext cx="3115224" cy="1175657"/>
          </a:xfrm>
          <a:prstGeom prst="borderCallout1">
            <a:avLst>
              <a:gd name="adj1" fmla="val 49689"/>
              <a:gd name="adj2" fmla="val 101063"/>
              <a:gd name="adj3" fmla="val -8209"/>
              <a:gd name="adj4" fmla="val 13603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Amministratore del tesoro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Alto giudice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Sovrintendente agli approvvigionamenti</a:t>
            </a:r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id="{CB79F0B1-8B0F-44F8-A6D9-47EB3EC98CDA}"/>
              </a:ext>
            </a:extLst>
          </p:cNvPr>
          <p:cNvSpPr/>
          <p:nvPr/>
        </p:nvSpPr>
        <p:spPr>
          <a:xfrm>
            <a:off x="1165727" y="5806477"/>
            <a:ext cx="3168187" cy="696687"/>
          </a:xfrm>
          <a:prstGeom prst="borderCallout1">
            <a:avLst>
              <a:gd name="adj1" fmla="val 49689"/>
              <a:gd name="adj2" fmla="val 101063"/>
              <a:gd name="adj3" fmla="val 63936"/>
              <a:gd name="adj4" fmla="val 19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«apparato burocratico»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Gruppo potente e compatto</a:t>
            </a:r>
          </a:p>
        </p:txBody>
      </p:sp>
      <p:sp>
        <p:nvSpPr>
          <p:cNvPr id="10" name="Callout: linea 9">
            <a:extLst>
              <a:ext uri="{FF2B5EF4-FFF2-40B4-BE49-F238E27FC236}">
                <a16:creationId xmlns:a16="http://schemas.microsoft.com/office/drawing/2014/main" id="{1CC597AD-40E0-46DD-AF15-877B3991D9D1}"/>
              </a:ext>
            </a:extLst>
          </p:cNvPr>
          <p:cNvSpPr/>
          <p:nvPr/>
        </p:nvSpPr>
        <p:spPr>
          <a:xfrm>
            <a:off x="1165727" y="2253343"/>
            <a:ext cx="3115224" cy="1175657"/>
          </a:xfrm>
          <a:prstGeom prst="borderCallout1">
            <a:avLst>
              <a:gd name="adj1" fmla="val 49689"/>
              <a:gd name="adj2" fmla="val 101063"/>
              <a:gd name="adj3" fmla="val 11544"/>
              <a:gd name="adj4" fmla="val 1765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Figlio </a:t>
            </a:r>
            <a:r>
              <a:rPr lang="it-IT" sz="1600" dirty="0" err="1">
                <a:solidFill>
                  <a:schemeClr val="tx1"/>
                </a:solidFill>
              </a:rPr>
              <a:t>Amon-Ra</a:t>
            </a: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Potere assoluto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Custode del MAAT (ordine cosmico, politico, sociale)</a:t>
            </a:r>
          </a:p>
        </p:txBody>
      </p:sp>
      <p:sp>
        <p:nvSpPr>
          <p:cNvPr id="6" name="Rettangolo con angoli in alto arrotondati 5">
            <a:extLst>
              <a:ext uri="{FF2B5EF4-FFF2-40B4-BE49-F238E27FC236}">
                <a16:creationId xmlns:a16="http://schemas.microsoft.com/office/drawing/2014/main" id="{A4E06BC4-1961-4BAC-B084-05FF07E6B4E7}"/>
              </a:ext>
            </a:extLst>
          </p:cNvPr>
          <p:cNvSpPr/>
          <p:nvPr/>
        </p:nvSpPr>
        <p:spPr>
          <a:xfrm>
            <a:off x="6144126" y="5806478"/>
            <a:ext cx="3164114" cy="696686"/>
          </a:xfrm>
          <a:prstGeom prst="round2Same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Funzionari / Scribi</a:t>
            </a:r>
          </a:p>
        </p:txBody>
      </p:sp>
    </p:spTree>
    <p:extLst>
      <p:ext uri="{BB962C8B-B14F-4D97-AF65-F5344CB8AC3E}">
        <p14:creationId xmlns:p14="http://schemas.microsoft.com/office/powerpoint/2010/main" val="331523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E60AB2C-5672-4358-997A-F3BD9318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88037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>Il Faraone e </a:t>
            </a: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l’amministrazione dello stato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0E2A0E55-E8DA-4EA3-8CEB-2989E5E011C9}"/>
              </a:ext>
            </a:extLst>
          </p:cNvPr>
          <p:cNvSpPr/>
          <p:nvPr/>
        </p:nvSpPr>
        <p:spPr>
          <a:xfrm>
            <a:off x="677334" y="2387600"/>
            <a:ext cx="6115861" cy="41888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FARAONE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520C10D3-9DEC-45CD-B1FB-C01216681EBA}"/>
              </a:ext>
            </a:extLst>
          </p:cNvPr>
          <p:cNvSpPr/>
          <p:nvPr/>
        </p:nvSpPr>
        <p:spPr>
          <a:xfrm>
            <a:off x="1451938" y="3611191"/>
            <a:ext cx="2012138" cy="696686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VISIR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(primo ministro)</a:t>
            </a:r>
          </a:p>
        </p:txBody>
      </p:sp>
      <p:sp>
        <p:nvSpPr>
          <p:cNvPr id="6" name="Rettangolo con angoli in alto arrotondati 5">
            <a:extLst>
              <a:ext uri="{FF2B5EF4-FFF2-40B4-BE49-F238E27FC236}">
                <a16:creationId xmlns:a16="http://schemas.microsoft.com/office/drawing/2014/main" id="{A4E06BC4-1961-4BAC-B084-05FF07E6B4E7}"/>
              </a:ext>
            </a:extLst>
          </p:cNvPr>
          <p:cNvSpPr/>
          <p:nvPr/>
        </p:nvSpPr>
        <p:spPr>
          <a:xfrm>
            <a:off x="2153207" y="5661335"/>
            <a:ext cx="3164114" cy="696686"/>
          </a:xfrm>
          <a:prstGeom prst="round2Same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Funzionari / Scribi</a:t>
            </a:r>
          </a:p>
        </p:txBody>
      </p:sp>
      <p:sp>
        <p:nvSpPr>
          <p:cNvPr id="7" name="Rettangolo con angoli in alto arrotondati 6">
            <a:extLst>
              <a:ext uri="{FF2B5EF4-FFF2-40B4-BE49-F238E27FC236}">
                <a16:creationId xmlns:a16="http://schemas.microsoft.com/office/drawing/2014/main" id="{06711812-9FC4-4AA3-9BC0-78B9781B8D6E}"/>
              </a:ext>
            </a:extLst>
          </p:cNvPr>
          <p:cNvSpPr/>
          <p:nvPr/>
        </p:nvSpPr>
        <p:spPr>
          <a:xfrm>
            <a:off x="4042228" y="3603170"/>
            <a:ext cx="1865086" cy="696686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SACERDOTI</a:t>
            </a: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A8552D53-1748-462E-9419-BDF71EA4063C}"/>
              </a:ext>
            </a:extLst>
          </p:cNvPr>
          <p:cNvSpPr/>
          <p:nvPr/>
        </p:nvSpPr>
        <p:spPr>
          <a:xfrm>
            <a:off x="6231212" y="2253343"/>
            <a:ext cx="3507873" cy="2674258"/>
          </a:xfrm>
          <a:prstGeom prst="borderCallout1">
            <a:avLst>
              <a:gd name="adj1" fmla="val 41047"/>
              <a:gd name="adj2" fmla="val -972"/>
              <a:gd name="adj3" fmla="val 51484"/>
              <a:gd name="adj4" fmla="val -1124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Celebrano riti nei templi (in tutte le città)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Hanno </a:t>
            </a:r>
            <a:r>
              <a:rPr lang="it-IT" sz="1600" b="1" u="sng" dirty="0">
                <a:solidFill>
                  <a:schemeClr val="tx1"/>
                </a:solidFill>
              </a:rPr>
              <a:t>potere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b="1" u="sng" dirty="0">
                <a:solidFill>
                  <a:schemeClr val="tx1"/>
                </a:solidFill>
              </a:rPr>
              <a:t>giurisdizionale</a:t>
            </a:r>
            <a:r>
              <a:rPr lang="it-IT" sz="1600" dirty="0">
                <a:solidFill>
                  <a:schemeClr val="tx1"/>
                </a:solidFill>
              </a:rPr>
              <a:t> sul territorio su cui sorge il tempio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Primo sacerdote di AMON (è il più importante)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Sono astronomi, matematici e medici</a:t>
            </a:r>
          </a:p>
        </p:txBody>
      </p:sp>
      <p:sp>
        <p:nvSpPr>
          <p:cNvPr id="12" name="Bolla: nuvola 11">
            <a:extLst>
              <a:ext uri="{FF2B5EF4-FFF2-40B4-BE49-F238E27FC236}">
                <a16:creationId xmlns:a16="http://schemas.microsoft.com/office/drawing/2014/main" id="{19736241-B1DE-4805-BB86-688D505FFD0D}"/>
              </a:ext>
            </a:extLst>
          </p:cNvPr>
          <p:cNvSpPr/>
          <p:nvPr/>
        </p:nvSpPr>
        <p:spPr>
          <a:xfrm>
            <a:off x="9202057" y="391885"/>
            <a:ext cx="2728686" cy="1756229"/>
          </a:xfrm>
          <a:prstGeom prst="cloudCallout">
            <a:avLst>
              <a:gd name="adj1" fmla="val -32723"/>
              <a:gd name="adj2" fmla="val 90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Contrasto con il potere del faraone</a:t>
            </a:r>
          </a:p>
        </p:txBody>
      </p:sp>
    </p:spTree>
    <p:extLst>
      <p:ext uri="{BB962C8B-B14F-4D97-AF65-F5344CB8AC3E}">
        <p14:creationId xmlns:p14="http://schemas.microsoft.com/office/powerpoint/2010/main" val="764594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8E058C2-4804-47B7-9436-A35CD247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977508" cy="1320800"/>
          </a:xfrm>
        </p:spPr>
        <p:txBody>
          <a:bodyPr>
            <a:normAutofit/>
          </a:bodyPr>
          <a:lstStyle/>
          <a:p>
            <a:r>
              <a:rPr lang="it-IT" sz="4000" dirty="0"/>
              <a:t>Struttura sociale </a:t>
            </a:r>
            <a:br>
              <a:rPr lang="it-IT" dirty="0"/>
            </a:b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base della piramide sociale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riangolo isoscele 1">
            <a:extLst>
              <a:ext uri="{FF2B5EF4-FFF2-40B4-BE49-F238E27FC236}">
                <a16:creationId xmlns:a16="http://schemas.microsoft.com/office/drawing/2014/main" id="{2F7C9DD4-AAFB-4128-94E6-26E8524E8D4B}"/>
              </a:ext>
            </a:extLst>
          </p:cNvPr>
          <p:cNvSpPr/>
          <p:nvPr/>
        </p:nvSpPr>
        <p:spPr>
          <a:xfrm>
            <a:off x="4668253" y="144379"/>
            <a:ext cx="6481010" cy="6577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FARAONE</a:t>
            </a:r>
            <a:endParaRPr lang="it-IT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6" name="Rettangolo con singolo angolo arrotondato 5">
            <a:extLst>
              <a:ext uri="{FF2B5EF4-FFF2-40B4-BE49-F238E27FC236}">
                <a16:creationId xmlns:a16="http://schemas.microsoft.com/office/drawing/2014/main" id="{8333BC4E-8108-4C13-AC27-784DD1ECEFF7}"/>
              </a:ext>
            </a:extLst>
          </p:cNvPr>
          <p:cNvSpPr/>
          <p:nvPr/>
        </p:nvSpPr>
        <p:spPr>
          <a:xfrm>
            <a:off x="5297714" y="6228875"/>
            <a:ext cx="5196116" cy="439294"/>
          </a:xfrm>
          <a:prstGeom prst="round1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SCHIAVI (di guerra o per debiti)</a:t>
            </a:r>
            <a:endParaRPr lang="it-IT" dirty="0"/>
          </a:p>
        </p:txBody>
      </p:sp>
      <p:sp>
        <p:nvSpPr>
          <p:cNvPr id="13" name="Rettangolo con singolo angolo arrotondato 9">
            <a:extLst>
              <a:ext uri="{FF2B5EF4-FFF2-40B4-BE49-F238E27FC236}">
                <a16:creationId xmlns:a16="http://schemas.microsoft.com/office/drawing/2014/main" id="{D7C9306E-90EF-4AD0-A9E0-9C7606E09DC4}"/>
              </a:ext>
            </a:extLst>
          </p:cNvPr>
          <p:cNvSpPr/>
          <p:nvPr/>
        </p:nvSpPr>
        <p:spPr>
          <a:xfrm>
            <a:off x="6766139" y="3277198"/>
            <a:ext cx="2394857" cy="473913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llout: linea 13">
            <a:extLst>
              <a:ext uri="{FF2B5EF4-FFF2-40B4-BE49-F238E27FC236}">
                <a16:creationId xmlns:a16="http://schemas.microsoft.com/office/drawing/2014/main" id="{E3156C0E-E03E-485E-8DE0-F80CDBD16C6E}"/>
              </a:ext>
            </a:extLst>
          </p:cNvPr>
          <p:cNvSpPr/>
          <p:nvPr/>
        </p:nvSpPr>
        <p:spPr>
          <a:xfrm>
            <a:off x="1387643" y="2032001"/>
            <a:ext cx="3507873" cy="1320801"/>
          </a:xfrm>
          <a:prstGeom prst="borderCallout1">
            <a:avLst>
              <a:gd name="adj1" fmla="val 49731"/>
              <a:gd name="adj2" fmla="val 100400"/>
              <a:gd name="adj3" fmla="val 169119"/>
              <a:gd name="adj4" fmla="val 14865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Gli </a:t>
            </a:r>
            <a:r>
              <a:rPr lang="it-IT" sz="1600" b="1" dirty="0">
                <a:solidFill>
                  <a:schemeClr val="tx1"/>
                </a:solidFill>
              </a:rPr>
              <a:t>artigiani</a:t>
            </a:r>
            <a:r>
              <a:rPr lang="it-IT" sz="1600" dirty="0">
                <a:solidFill>
                  <a:schemeClr val="tx1"/>
                </a:solidFill>
              </a:rPr>
              <a:t>, per la loro importanza, venivano compensati anche con la concessione di appezzamenti di terreno</a:t>
            </a:r>
          </a:p>
        </p:txBody>
      </p:sp>
      <p:sp>
        <p:nvSpPr>
          <p:cNvPr id="15" name="Callout: linea 14">
            <a:extLst>
              <a:ext uri="{FF2B5EF4-FFF2-40B4-BE49-F238E27FC236}">
                <a16:creationId xmlns:a16="http://schemas.microsoft.com/office/drawing/2014/main" id="{BB9BCBC9-0676-4C7E-892D-D286E3E5E71A}"/>
              </a:ext>
            </a:extLst>
          </p:cNvPr>
          <p:cNvSpPr/>
          <p:nvPr/>
        </p:nvSpPr>
        <p:spPr>
          <a:xfrm>
            <a:off x="318805" y="4584126"/>
            <a:ext cx="4707977" cy="1005305"/>
          </a:xfrm>
          <a:prstGeom prst="borderCallout1">
            <a:avLst>
              <a:gd name="adj1" fmla="val 49731"/>
              <a:gd name="adj2" fmla="val 100400"/>
              <a:gd name="adj3" fmla="val 59518"/>
              <a:gd name="adj4" fmla="val 1207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Sono legati alla terra sulla quale nascono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Vivono in estrema povertà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Devono lavorare gratuitamente per le opere pubbliche (templi, canali, mattoni)</a:t>
            </a:r>
          </a:p>
        </p:txBody>
      </p:sp>
      <p:sp>
        <p:nvSpPr>
          <p:cNvPr id="11" name="Rettangolo con angoli in alto arrotondati 10">
            <a:extLst>
              <a:ext uri="{FF2B5EF4-FFF2-40B4-BE49-F238E27FC236}">
                <a16:creationId xmlns:a16="http://schemas.microsoft.com/office/drawing/2014/main" id="{81283B40-9B12-4435-B394-245393151BDF}"/>
              </a:ext>
            </a:extLst>
          </p:cNvPr>
          <p:cNvSpPr/>
          <p:nvPr/>
        </p:nvSpPr>
        <p:spPr>
          <a:xfrm>
            <a:off x="5699531" y="629125"/>
            <a:ext cx="2012138" cy="696686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VISIR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(primo ministro)</a:t>
            </a:r>
          </a:p>
        </p:txBody>
      </p:sp>
      <p:sp>
        <p:nvSpPr>
          <p:cNvPr id="12" name="Rettangolo con angoli in alto arrotondati 11">
            <a:extLst>
              <a:ext uri="{FF2B5EF4-FFF2-40B4-BE49-F238E27FC236}">
                <a16:creationId xmlns:a16="http://schemas.microsoft.com/office/drawing/2014/main" id="{A056A0D4-52E6-4B7C-A1C1-2CC6A124F37E}"/>
              </a:ext>
            </a:extLst>
          </p:cNvPr>
          <p:cNvSpPr/>
          <p:nvPr/>
        </p:nvSpPr>
        <p:spPr>
          <a:xfrm>
            <a:off x="6241143" y="1412758"/>
            <a:ext cx="3164114" cy="696686"/>
          </a:xfrm>
          <a:prstGeom prst="round2Same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Funzionari / Scribi</a:t>
            </a:r>
          </a:p>
        </p:txBody>
      </p:sp>
      <p:sp>
        <p:nvSpPr>
          <p:cNvPr id="16" name="Rettangolo con angoli in alto arrotondati 15">
            <a:extLst>
              <a:ext uri="{FF2B5EF4-FFF2-40B4-BE49-F238E27FC236}">
                <a16:creationId xmlns:a16="http://schemas.microsoft.com/office/drawing/2014/main" id="{A354BA7F-FD82-4B77-9C10-3CCA8DEC16EB}"/>
              </a:ext>
            </a:extLst>
          </p:cNvPr>
          <p:cNvSpPr/>
          <p:nvPr/>
        </p:nvSpPr>
        <p:spPr>
          <a:xfrm>
            <a:off x="7903028" y="622206"/>
            <a:ext cx="1865086" cy="696686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SACERDOTI</a:t>
            </a:r>
          </a:p>
        </p:txBody>
      </p:sp>
      <p:sp>
        <p:nvSpPr>
          <p:cNvPr id="10" name="Rettangolo con singolo angolo arrotondato 9">
            <a:extLst>
              <a:ext uri="{FF2B5EF4-FFF2-40B4-BE49-F238E27FC236}">
                <a16:creationId xmlns:a16="http://schemas.microsoft.com/office/drawing/2014/main" id="{FFD6EF09-6434-4B94-9435-0A666B363532}"/>
              </a:ext>
            </a:extLst>
          </p:cNvPr>
          <p:cNvSpPr/>
          <p:nvPr/>
        </p:nvSpPr>
        <p:spPr>
          <a:xfrm>
            <a:off x="6386284" y="3908541"/>
            <a:ext cx="3033487" cy="565483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MERCANTI e ARTIGIANI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con singolo angolo arrotondato 7">
            <a:extLst>
              <a:ext uri="{FF2B5EF4-FFF2-40B4-BE49-F238E27FC236}">
                <a16:creationId xmlns:a16="http://schemas.microsoft.com/office/drawing/2014/main" id="{C65D8397-E88F-46F3-8023-34316C433883}"/>
              </a:ext>
            </a:extLst>
          </p:cNvPr>
          <p:cNvSpPr/>
          <p:nvPr/>
        </p:nvSpPr>
        <p:spPr>
          <a:xfrm>
            <a:off x="5849255" y="4699093"/>
            <a:ext cx="4078515" cy="951832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CONTADINI e OPERAI</a:t>
            </a:r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6525A17-2D7E-40CF-B733-953D78258413}"/>
              </a:ext>
            </a:extLst>
          </p:cNvPr>
          <p:cNvSpPr/>
          <p:nvPr/>
        </p:nvSpPr>
        <p:spPr>
          <a:xfrm>
            <a:off x="9450832" y="4660231"/>
            <a:ext cx="2598821" cy="102955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Propaganda: sudditi fedeli e felici</a:t>
            </a:r>
          </a:p>
        </p:txBody>
      </p:sp>
    </p:spTree>
    <p:extLst>
      <p:ext uri="{BB962C8B-B14F-4D97-AF65-F5344CB8AC3E}">
        <p14:creationId xmlns:p14="http://schemas.microsoft.com/office/powerpoint/2010/main" val="3146102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8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776D4-B0D7-4723-99BC-0F9951DC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condizione delle donne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1951DB2-FE6D-4CEE-B759-A7134E51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551" y="195241"/>
            <a:ext cx="2694740" cy="2016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DB984084-372A-4E9F-904B-ADA3A7916AEF}"/>
              </a:ext>
            </a:extLst>
          </p:cNvPr>
          <p:cNvSpPr/>
          <p:nvPr/>
        </p:nvSpPr>
        <p:spPr>
          <a:xfrm>
            <a:off x="677334" y="1698171"/>
            <a:ext cx="5901928" cy="696686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donne egiziane avevano uno status simile o identico a quello degli uomini di fronte alla legge</a:t>
            </a:r>
          </a:p>
        </p:txBody>
      </p:sp>
      <p:sp>
        <p:nvSpPr>
          <p:cNvPr id="5" name="Rettangolo con due angoli in diagonale arrotondati 4">
            <a:extLst>
              <a:ext uri="{FF2B5EF4-FFF2-40B4-BE49-F238E27FC236}">
                <a16:creationId xmlns:a16="http://schemas.microsoft.com/office/drawing/2014/main" id="{6EDC725D-ECC7-4042-A9EB-C24C5ABC91A8}"/>
              </a:ext>
            </a:extLst>
          </p:cNvPr>
          <p:cNvSpPr/>
          <p:nvPr/>
        </p:nvSpPr>
        <p:spPr>
          <a:xfrm>
            <a:off x="477902" y="2768598"/>
            <a:ext cx="1607572" cy="64225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Possedere terreni</a:t>
            </a:r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E5D66E76-A247-40CA-B7A4-A62C46747B17}"/>
              </a:ext>
            </a:extLst>
          </p:cNvPr>
          <p:cNvSpPr/>
          <p:nvPr/>
        </p:nvSpPr>
        <p:spPr>
          <a:xfrm>
            <a:off x="2275816" y="2742710"/>
            <a:ext cx="3356188" cy="64225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Apparire personalmente nei processi o cause legali</a:t>
            </a: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2A9AAA14-AFCD-4A9B-912B-A94174952F20}"/>
              </a:ext>
            </a:extLst>
          </p:cNvPr>
          <p:cNvSpPr/>
          <p:nvPr/>
        </p:nvSpPr>
        <p:spPr>
          <a:xfrm>
            <a:off x="5858933" y="2718447"/>
            <a:ext cx="4977457" cy="64225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Partecipano alla vita economica e lavorativa (non solo in ambito domestico</a:t>
            </a:r>
          </a:p>
        </p:txBody>
      </p:sp>
      <p:pic>
        <p:nvPicPr>
          <p:cNvPr id="9" name="Immagine 8" descr="Immagine che contiene libro, testo, tazza&#10;&#10;Descrizione generata automaticamente">
            <a:extLst>
              <a:ext uri="{FF2B5EF4-FFF2-40B4-BE49-F238E27FC236}">
                <a16:creationId xmlns:a16="http://schemas.microsoft.com/office/drawing/2014/main" id="{3C760122-18D2-454C-A88E-3AF03A4E2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19" y="3922630"/>
            <a:ext cx="2211231" cy="2579769"/>
          </a:xfrm>
          <a:prstGeom prst="rect">
            <a:avLst/>
          </a:prstGeom>
        </p:spPr>
      </p:pic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6703733A-5AEA-4A1F-9208-8263251D16E4}"/>
              </a:ext>
            </a:extLst>
          </p:cNvPr>
          <p:cNvSpPr/>
          <p:nvPr/>
        </p:nvSpPr>
        <p:spPr>
          <a:xfrm>
            <a:off x="539558" y="6073405"/>
            <a:ext cx="2457751" cy="64225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Peseshet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(medico)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dinastia Antico Regno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magine 11" descr="Immagine che contiene edificio, interni, persona, sedendo&#10;&#10;Descrizione generata automaticamente">
            <a:extLst>
              <a:ext uri="{FF2B5EF4-FFF2-40B4-BE49-F238E27FC236}">
                <a16:creationId xmlns:a16="http://schemas.microsoft.com/office/drawing/2014/main" id="{418CC421-E934-46B5-8EEE-B73AA860E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942" y="3940926"/>
            <a:ext cx="2095500" cy="2543175"/>
          </a:xfrm>
          <a:prstGeom prst="rect">
            <a:avLst/>
          </a:prstGeom>
        </p:spPr>
      </p:pic>
      <p:sp>
        <p:nvSpPr>
          <p:cNvPr id="13" name="Rettangolo con due angoli in diagonale arrotondati 12">
            <a:extLst>
              <a:ext uri="{FF2B5EF4-FFF2-40B4-BE49-F238E27FC236}">
                <a16:creationId xmlns:a16="http://schemas.microsoft.com/office/drawing/2014/main" id="{4182857D-1B6D-4F3E-B879-A7071EFE19AF}"/>
              </a:ext>
            </a:extLst>
          </p:cNvPr>
          <p:cNvSpPr/>
          <p:nvPr/>
        </p:nvSpPr>
        <p:spPr>
          <a:xfrm>
            <a:off x="4975668" y="6003059"/>
            <a:ext cx="3361534" cy="64225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Hatshepsut (faraone)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dinastia vedova di </a:t>
            </a:r>
            <a:r>
              <a:rPr 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Tutmosi</a:t>
            </a: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con due angoli in diagonale arrotondati 13">
            <a:extLst>
              <a:ext uri="{FF2B5EF4-FFF2-40B4-BE49-F238E27FC236}">
                <a16:creationId xmlns:a16="http://schemas.microsoft.com/office/drawing/2014/main" id="{4BC79FB3-9342-46E2-AE47-025387B57DE8}"/>
              </a:ext>
            </a:extLst>
          </p:cNvPr>
          <p:cNvSpPr/>
          <p:nvPr/>
        </p:nvSpPr>
        <p:spPr>
          <a:xfrm>
            <a:off x="4975668" y="5151860"/>
            <a:ext cx="2388883" cy="64225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Nitrocri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(faraone)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dinastia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tangolo con angoli in alto arrotondati 15">
            <a:extLst>
              <a:ext uri="{FF2B5EF4-FFF2-40B4-BE49-F238E27FC236}">
                <a16:creationId xmlns:a16="http://schemas.microsoft.com/office/drawing/2014/main" id="{8963E4AF-453F-4540-BED7-A61D291A0867}"/>
              </a:ext>
            </a:extLst>
          </p:cNvPr>
          <p:cNvSpPr/>
          <p:nvPr/>
        </p:nvSpPr>
        <p:spPr>
          <a:xfrm>
            <a:off x="7474857" y="4804007"/>
            <a:ext cx="3361534" cy="530070"/>
          </a:xfrm>
          <a:prstGeom prst="round2Same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Conservazione del potere in ambito familiare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FB46DAE-5B70-46CE-A337-C21FF93900BA}"/>
              </a:ext>
            </a:extLst>
          </p:cNvPr>
          <p:cNvSpPr/>
          <p:nvPr/>
        </p:nvSpPr>
        <p:spPr>
          <a:xfrm>
            <a:off x="6949232" y="3852640"/>
            <a:ext cx="4132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endogamia</a:t>
            </a:r>
          </a:p>
        </p:txBody>
      </p:sp>
    </p:spTree>
    <p:extLst>
      <p:ext uri="{BB962C8B-B14F-4D97-AF65-F5344CB8AC3E}">
        <p14:creationId xmlns:p14="http://schemas.microsoft.com/office/powerpoint/2010/main" val="3052554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3" grpId="0" animBg="1"/>
      <p:bldP spid="14" grpId="0" animBg="1"/>
      <p:bldP spid="16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magine 3" descr="Immagine che contiene interni, tavolo, stanza, sedendo&#10;&#10;Descrizione generata automaticamente">
            <a:extLst>
              <a:ext uri="{FF2B5EF4-FFF2-40B4-BE49-F238E27FC236}">
                <a16:creationId xmlns:a16="http://schemas.microsoft.com/office/drawing/2014/main" id="{41614E4B-D4CF-4DE3-AEA1-FD915701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73" b="1445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836AB5-4A46-425B-B798-2C9AC3AA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378" y="0"/>
            <a:ext cx="10352230" cy="8823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err="1">
                <a:solidFill>
                  <a:schemeClr val="bg1"/>
                </a:solidFill>
              </a:rPr>
              <a:t>Culto</a:t>
            </a:r>
            <a:r>
              <a:rPr lang="en-US" sz="4400" dirty="0">
                <a:solidFill>
                  <a:schemeClr val="bg1"/>
                </a:solidFill>
              </a:rPr>
              <a:t> del </a:t>
            </a:r>
            <a:r>
              <a:rPr lang="en-US" sz="4400" dirty="0" err="1">
                <a:solidFill>
                  <a:schemeClr val="bg1"/>
                </a:solidFill>
              </a:rPr>
              <a:t>faraone</a:t>
            </a:r>
            <a:r>
              <a:rPr lang="en-US" sz="4400" dirty="0">
                <a:solidFill>
                  <a:schemeClr val="bg1"/>
                </a:solidFill>
              </a:rPr>
              <a:t> e </a:t>
            </a:r>
            <a:r>
              <a:rPr lang="en-US" sz="4400" dirty="0" err="1">
                <a:solidFill>
                  <a:schemeClr val="bg1"/>
                </a:solidFill>
              </a:rPr>
              <a:t>usi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funerari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C28D623-CD5A-47BB-AD01-428536BCCF9B}"/>
              </a:ext>
            </a:extLst>
          </p:cNvPr>
          <p:cNvSpPr/>
          <p:nvPr/>
        </p:nvSpPr>
        <p:spPr>
          <a:xfrm>
            <a:off x="842597" y="1191846"/>
            <a:ext cx="2838770" cy="8823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Camera sepolcrale </a:t>
            </a:r>
            <a:r>
              <a:rPr lang="it-IT" dirty="0"/>
              <a:t>(interno della piramide) arredata con sfarzo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262E2A5-2B0C-4A73-8A72-B48410CBA562}"/>
              </a:ext>
            </a:extLst>
          </p:cNvPr>
          <p:cNvSpPr/>
          <p:nvPr/>
        </p:nvSpPr>
        <p:spPr>
          <a:xfrm>
            <a:off x="842597" y="2315719"/>
            <a:ext cx="2838770" cy="8823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Corredo funebre</a:t>
            </a:r>
          </a:p>
          <a:p>
            <a:pPr algn="ctr"/>
            <a:r>
              <a:rPr lang="it-IT" dirty="0"/>
              <a:t>ricchissimo</a:t>
            </a: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508D4ADC-499A-4DF8-B1CC-77452C235624}"/>
              </a:ext>
            </a:extLst>
          </p:cNvPr>
          <p:cNvSpPr/>
          <p:nvPr/>
        </p:nvSpPr>
        <p:spPr>
          <a:xfrm>
            <a:off x="4523963" y="1191846"/>
            <a:ext cx="2841944" cy="1294680"/>
          </a:xfrm>
          <a:prstGeom prst="down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corpo deve essere ben conservato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DCD1C669-4DC7-4640-BED8-3E1E135B4E30}"/>
              </a:ext>
            </a:extLst>
          </p:cNvPr>
          <p:cNvGrpSpPr/>
          <p:nvPr/>
        </p:nvGrpSpPr>
        <p:grpSpPr>
          <a:xfrm>
            <a:off x="4478625" y="2613698"/>
            <a:ext cx="3259667" cy="1231982"/>
            <a:chOff x="4478625" y="2613698"/>
            <a:chExt cx="3259667" cy="1231982"/>
          </a:xfrm>
        </p:grpSpPr>
        <p:sp>
          <p:nvSpPr>
            <p:cNvPr id="34" name="Rettangolo con angoli ritagliati in diagonale 18">
              <a:extLst>
                <a:ext uri="{FF2B5EF4-FFF2-40B4-BE49-F238E27FC236}">
                  <a16:creationId xmlns:a16="http://schemas.microsoft.com/office/drawing/2014/main" id="{7571CBF5-3268-4A67-8D46-D641124A9391}"/>
                </a:ext>
              </a:extLst>
            </p:cNvPr>
            <p:cNvSpPr/>
            <p:nvPr/>
          </p:nvSpPr>
          <p:spPr>
            <a:xfrm>
              <a:off x="4478625" y="2613698"/>
              <a:ext cx="3259667" cy="815301"/>
            </a:xfrm>
            <a:prstGeom prst="snip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tx1"/>
                  </a:solidFill>
                </a:rPr>
                <a:t>Imbalsamazione</a:t>
              </a:r>
              <a:r>
                <a:rPr lang="it-IT" dirty="0">
                  <a:solidFill>
                    <a:schemeClr val="tx1"/>
                  </a:solidFill>
                </a:rPr>
                <a:t> o </a:t>
              </a:r>
              <a:r>
                <a:rPr lang="it-IT" sz="2000" dirty="0">
                  <a:solidFill>
                    <a:schemeClr val="tx1"/>
                  </a:solidFill>
                </a:rPr>
                <a:t>mummificazione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36" name="Freccia in giù 35">
              <a:extLst>
                <a:ext uri="{FF2B5EF4-FFF2-40B4-BE49-F238E27FC236}">
                  <a16:creationId xmlns:a16="http://schemas.microsoft.com/office/drawing/2014/main" id="{60D4B8A4-1D56-4690-ABD4-618327E3C763}"/>
                </a:ext>
              </a:extLst>
            </p:cNvPr>
            <p:cNvSpPr/>
            <p:nvPr/>
          </p:nvSpPr>
          <p:spPr>
            <a:xfrm>
              <a:off x="5833534" y="3424766"/>
              <a:ext cx="558800" cy="420914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Callout: linea 19">
            <a:extLst>
              <a:ext uri="{FF2B5EF4-FFF2-40B4-BE49-F238E27FC236}">
                <a16:creationId xmlns:a16="http://schemas.microsoft.com/office/drawing/2014/main" id="{067E1A67-84AD-4ECB-9921-1AEF32D701E7}"/>
              </a:ext>
            </a:extLst>
          </p:cNvPr>
          <p:cNvSpPr/>
          <p:nvPr/>
        </p:nvSpPr>
        <p:spPr>
          <a:xfrm>
            <a:off x="8514236" y="1592081"/>
            <a:ext cx="1693615" cy="882316"/>
          </a:xfrm>
          <a:prstGeom prst="borderCallout1">
            <a:avLst>
              <a:gd name="adj1" fmla="val 49659"/>
              <a:gd name="adj2" fmla="val 1139"/>
              <a:gd name="adj3" fmla="val 156136"/>
              <a:gd name="adj4" fmla="val -4685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Estrazione delle viscere</a:t>
            </a:r>
          </a:p>
        </p:txBody>
      </p:sp>
      <p:sp>
        <p:nvSpPr>
          <p:cNvPr id="38" name="Callout: linea 37">
            <a:extLst>
              <a:ext uri="{FF2B5EF4-FFF2-40B4-BE49-F238E27FC236}">
                <a16:creationId xmlns:a16="http://schemas.microsoft.com/office/drawing/2014/main" id="{301D0603-5349-4B33-A167-14AB475B2D55}"/>
              </a:ext>
            </a:extLst>
          </p:cNvPr>
          <p:cNvSpPr/>
          <p:nvPr/>
        </p:nvSpPr>
        <p:spPr>
          <a:xfrm>
            <a:off x="8539717" y="2590701"/>
            <a:ext cx="1693615" cy="781946"/>
          </a:xfrm>
          <a:prstGeom prst="borderCallout1">
            <a:avLst>
              <a:gd name="adj1" fmla="val 65728"/>
              <a:gd name="adj2" fmla="val -755"/>
              <a:gd name="adj3" fmla="val 55465"/>
              <a:gd name="adj4" fmla="val -4685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Bagno in resine e salnitro*</a:t>
            </a:r>
          </a:p>
        </p:txBody>
      </p:sp>
      <p:pic>
        <p:nvPicPr>
          <p:cNvPr id="40" name="Immagine 39" descr="Immagine che contiene barattolo, sedendo, tavolo, nero&#10;&#10;Descrizione generata automaticamente">
            <a:extLst>
              <a:ext uri="{FF2B5EF4-FFF2-40B4-BE49-F238E27FC236}">
                <a16:creationId xmlns:a16="http://schemas.microsoft.com/office/drawing/2014/main" id="{7646EA09-4ABA-450C-9BFB-108A60702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786" y="4507626"/>
            <a:ext cx="3450743" cy="2269958"/>
          </a:xfrm>
          <a:prstGeom prst="rect">
            <a:avLst/>
          </a:prstGeom>
        </p:spPr>
      </p:pic>
      <p:cxnSp>
        <p:nvCxnSpPr>
          <p:cNvPr id="28" name="Connettore curvo 27">
            <a:extLst>
              <a:ext uri="{FF2B5EF4-FFF2-40B4-BE49-F238E27FC236}">
                <a16:creationId xmlns:a16="http://schemas.microsoft.com/office/drawing/2014/main" id="{9324BFDD-E2D0-460F-BCF4-59D55B3B1FFC}"/>
              </a:ext>
            </a:extLst>
          </p:cNvPr>
          <p:cNvCxnSpPr>
            <a:cxnSpLocks/>
            <a:stCxn id="20" idx="0"/>
            <a:endCxn id="40" idx="3"/>
          </p:cNvCxnSpPr>
          <p:nvPr/>
        </p:nvCxnSpPr>
        <p:spPr>
          <a:xfrm>
            <a:off x="10207851" y="2033239"/>
            <a:ext cx="1491678" cy="3609366"/>
          </a:xfrm>
          <a:prstGeom prst="curvedConnector3">
            <a:avLst>
              <a:gd name="adj1" fmla="val 115325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llout: linea 44">
            <a:extLst>
              <a:ext uri="{FF2B5EF4-FFF2-40B4-BE49-F238E27FC236}">
                <a16:creationId xmlns:a16="http://schemas.microsoft.com/office/drawing/2014/main" id="{AB79022B-DD40-44E8-8F9A-21AC4D36D546}"/>
              </a:ext>
            </a:extLst>
          </p:cNvPr>
          <p:cNvSpPr/>
          <p:nvPr/>
        </p:nvSpPr>
        <p:spPr>
          <a:xfrm>
            <a:off x="8516834" y="3479238"/>
            <a:ext cx="1693615" cy="420914"/>
          </a:xfrm>
          <a:prstGeom prst="borderCallout1">
            <a:avLst>
              <a:gd name="adj1" fmla="val 65728"/>
              <a:gd name="adj2" fmla="val -755"/>
              <a:gd name="adj3" fmla="val -116007"/>
              <a:gd name="adj4" fmla="val -4875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bende</a:t>
            </a:r>
          </a:p>
        </p:txBody>
      </p:sp>
      <p:sp>
        <p:nvSpPr>
          <p:cNvPr id="46" name="Callout: freccia in giù 45">
            <a:extLst>
              <a:ext uri="{FF2B5EF4-FFF2-40B4-BE49-F238E27FC236}">
                <a16:creationId xmlns:a16="http://schemas.microsoft.com/office/drawing/2014/main" id="{DF9409C9-9EFC-444F-BA7F-BFA427EC56B4}"/>
              </a:ext>
            </a:extLst>
          </p:cNvPr>
          <p:cNvSpPr/>
          <p:nvPr/>
        </p:nvSpPr>
        <p:spPr>
          <a:xfrm>
            <a:off x="726382" y="4284682"/>
            <a:ext cx="2841944" cy="1185676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Culto del faraone defunto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EA16449D-6747-4B0B-8577-AB14A15C71E8}"/>
              </a:ext>
            </a:extLst>
          </p:cNvPr>
          <p:cNvSpPr/>
          <p:nvPr/>
        </p:nvSpPr>
        <p:spPr>
          <a:xfrm>
            <a:off x="691512" y="5500540"/>
            <a:ext cx="2838770" cy="882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Templi al di fuori delle necropoli</a:t>
            </a:r>
            <a:endParaRPr lang="it-IT" dirty="0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F10A86BB-F0D8-48A1-A105-43DF5DE03FE3}"/>
              </a:ext>
            </a:extLst>
          </p:cNvPr>
          <p:cNvSpPr/>
          <p:nvPr/>
        </p:nvSpPr>
        <p:spPr>
          <a:xfrm>
            <a:off x="4152581" y="3854147"/>
            <a:ext cx="4079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Immortalità</a:t>
            </a:r>
          </a:p>
        </p:txBody>
      </p:sp>
    </p:spTree>
    <p:extLst>
      <p:ext uri="{BB962C8B-B14F-4D97-AF65-F5344CB8AC3E}">
        <p14:creationId xmlns:p14="http://schemas.microsoft.com/office/powerpoint/2010/main" val="819009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7" grpId="0" animBg="1"/>
      <p:bldP spid="20" grpId="0" animBg="1"/>
      <p:bldP spid="38" grpId="0" animBg="1"/>
      <p:bldP spid="45" grpId="0" animBg="1"/>
      <p:bldP spid="46" grpId="0" animBg="1"/>
      <p:bldP spid="47" grpId="0" animBg="1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barattolo, sedendo, tavolo, nero&#10;&#10;Descrizione generata automaticamente">
            <a:extLst>
              <a:ext uri="{FF2B5EF4-FFF2-40B4-BE49-F238E27FC236}">
                <a16:creationId xmlns:a16="http://schemas.microsoft.com/office/drawing/2014/main" id="{0A00F3DF-6D53-40D7-8218-BD445545C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-779" r="2" b="2"/>
          <a:stretch/>
        </p:blipFill>
        <p:spPr>
          <a:xfrm>
            <a:off x="1872324" y="507260"/>
            <a:ext cx="8762874" cy="580644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F490437-826C-4256-A2E4-04EA61AF7B46}"/>
              </a:ext>
            </a:extLst>
          </p:cNvPr>
          <p:cNvSpPr/>
          <p:nvPr/>
        </p:nvSpPr>
        <p:spPr>
          <a:xfrm rot="16200000">
            <a:off x="-992134" y="2963101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Vasi </a:t>
            </a:r>
            <a:r>
              <a:rPr lang="it-IT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canòpi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978141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A22E3-19F9-47CB-83A1-39341FBC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vita dopo la morte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0A2D7E-8A6B-4F79-838D-9B0B2A2D47BD}"/>
              </a:ext>
            </a:extLst>
          </p:cNvPr>
          <p:cNvSpPr/>
          <p:nvPr/>
        </p:nvSpPr>
        <p:spPr>
          <a:xfrm>
            <a:off x="4638614" y="3531510"/>
            <a:ext cx="2521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Immortalità</a:t>
            </a:r>
            <a:endParaRPr lang="it-IT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EAF3A19-CF30-4D83-A9C3-63033B1C5E2A}"/>
              </a:ext>
            </a:extLst>
          </p:cNvPr>
          <p:cNvGrpSpPr/>
          <p:nvPr/>
        </p:nvGrpSpPr>
        <p:grpSpPr>
          <a:xfrm>
            <a:off x="5899536" y="1942655"/>
            <a:ext cx="3782766" cy="1588854"/>
            <a:chOff x="5899536" y="1942655"/>
            <a:chExt cx="3782766" cy="1588854"/>
          </a:xfrm>
        </p:grpSpPr>
        <p:cxnSp>
          <p:nvCxnSpPr>
            <p:cNvPr id="5" name="Connettore curvo 4">
              <a:extLst>
                <a:ext uri="{FF2B5EF4-FFF2-40B4-BE49-F238E27FC236}">
                  <a16:creationId xmlns:a16="http://schemas.microsoft.com/office/drawing/2014/main" id="{28690466-29BE-4A09-B61C-07C5E6E7465E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rot="10800000" flipV="1">
              <a:off x="5899536" y="2783666"/>
              <a:ext cx="1260922" cy="747843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0037206B-34F1-48F5-BEF0-FCA8EEA6F355}"/>
                </a:ext>
              </a:extLst>
            </p:cNvPr>
            <p:cNvSpPr txBox="1"/>
            <p:nvPr/>
          </p:nvSpPr>
          <p:spPr>
            <a:xfrm rot="19871627">
              <a:off x="6017102" y="1942655"/>
              <a:ext cx="2136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MEDIO/NUOVO REGNO</a:t>
              </a:r>
            </a:p>
          </p:txBody>
        </p:sp>
        <p:sp>
          <p:nvSpPr>
            <p:cNvPr id="7" name="Rettangolo con angoli ritagliati in diagonale 14">
              <a:extLst>
                <a:ext uri="{FF2B5EF4-FFF2-40B4-BE49-F238E27FC236}">
                  <a16:creationId xmlns:a16="http://schemas.microsoft.com/office/drawing/2014/main" id="{4F5A0FA6-3633-4E8F-899D-9D02FD138665}"/>
                </a:ext>
              </a:extLst>
            </p:cNvPr>
            <p:cNvSpPr/>
            <p:nvPr/>
          </p:nvSpPr>
          <p:spPr>
            <a:xfrm>
              <a:off x="7160458" y="2422360"/>
              <a:ext cx="2521844" cy="696889"/>
            </a:xfrm>
            <a:prstGeom prst="snip2Diag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dirty="0">
                  <a:solidFill>
                    <a:schemeClr val="tx1"/>
                  </a:solidFill>
                </a:rPr>
                <a:t>Ceti elevati della società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956E74C1-24F5-44B2-B058-DA2764714193}"/>
              </a:ext>
            </a:extLst>
          </p:cNvPr>
          <p:cNvGrpSpPr/>
          <p:nvPr/>
        </p:nvGrpSpPr>
        <p:grpSpPr>
          <a:xfrm>
            <a:off x="2567179" y="1387987"/>
            <a:ext cx="3332358" cy="2143522"/>
            <a:chOff x="2567179" y="1387987"/>
            <a:chExt cx="3332358" cy="2143522"/>
          </a:xfrm>
        </p:grpSpPr>
        <p:cxnSp>
          <p:nvCxnSpPr>
            <p:cNvPr id="9" name="Connettore curvo 8">
              <a:extLst>
                <a:ext uri="{FF2B5EF4-FFF2-40B4-BE49-F238E27FC236}">
                  <a16:creationId xmlns:a16="http://schemas.microsoft.com/office/drawing/2014/main" id="{E69EA541-FAC7-4688-AE32-4E697001405C}"/>
                </a:ext>
              </a:extLst>
            </p:cNvPr>
            <p:cNvCxnSpPr>
              <a:cxnSpLocks/>
              <a:stCxn id="10" idx="3"/>
              <a:endCxn id="3" idx="0"/>
            </p:cNvCxnSpPr>
            <p:nvPr/>
          </p:nvCxnSpPr>
          <p:spPr>
            <a:xfrm rot="16200000" flipH="1">
              <a:off x="4311591" y="1943564"/>
              <a:ext cx="1188849" cy="1987042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riangolo isoscele 9">
              <a:extLst>
                <a:ext uri="{FF2B5EF4-FFF2-40B4-BE49-F238E27FC236}">
                  <a16:creationId xmlns:a16="http://schemas.microsoft.com/office/drawing/2014/main" id="{7EF1E629-FCD1-4A61-AE3B-88D6F3D108E2}"/>
                </a:ext>
              </a:extLst>
            </p:cNvPr>
            <p:cNvSpPr/>
            <p:nvPr/>
          </p:nvSpPr>
          <p:spPr>
            <a:xfrm>
              <a:off x="2651572" y="1445459"/>
              <a:ext cx="2521844" cy="897202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FARONE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86CC99B-398F-43E8-BFB5-858CCA6BB1F5}"/>
                </a:ext>
              </a:extLst>
            </p:cNvPr>
            <p:cNvSpPr txBox="1"/>
            <p:nvPr/>
          </p:nvSpPr>
          <p:spPr>
            <a:xfrm rot="19407038">
              <a:off x="2567179" y="1387987"/>
              <a:ext cx="1064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ANTICO REGNO</a:t>
              </a: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16FBFC9-D4F5-4559-95F2-DF6CCEA20903}"/>
              </a:ext>
            </a:extLst>
          </p:cNvPr>
          <p:cNvGrpSpPr/>
          <p:nvPr/>
        </p:nvGrpSpPr>
        <p:grpSpPr>
          <a:xfrm>
            <a:off x="3859300" y="4116285"/>
            <a:ext cx="5435532" cy="1975046"/>
            <a:chOff x="3859300" y="4116285"/>
            <a:chExt cx="5435532" cy="1975046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A8B34E79-3DFF-4930-9F8E-387E84D541FB}"/>
                </a:ext>
              </a:extLst>
            </p:cNvPr>
            <p:cNvSpPr/>
            <p:nvPr/>
          </p:nvSpPr>
          <p:spPr>
            <a:xfrm>
              <a:off x="3859300" y="4696095"/>
              <a:ext cx="4473400" cy="139523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</a:rPr>
                <a:t>Diritto di tutti… </a:t>
              </a:r>
            </a:p>
            <a:p>
              <a:pPr algn="ctr"/>
              <a:r>
                <a:rPr lang="it-IT" sz="2000" dirty="0">
                  <a:solidFill>
                    <a:schemeClr val="tx1"/>
                  </a:solidFill>
                </a:rPr>
                <a:t>coloro che possono permetterselo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DE807330-9658-41F9-99D5-7265A198D456}"/>
                </a:ext>
              </a:extLst>
            </p:cNvPr>
            <p:cNvSpPr/>
            <p:nvPr/>
          </p:nvSpPr>
          <p:spPr>
            <a:xfrm rot="1135707">
              <a:off x="6862756" y="4683013"/>
              <a:ext cx="24320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/>
                <a:t>un’evoluzione delle credenze </a:t>
              </a:r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EB85029-8F88-4742-A803-ECA194A38DA8}"/>
                </a:ext>
              </a:extLst>
            </p:cNvPr>
            <p:cNvCxnSpPr>
              <a:stCxn id="13" idx="0"/>
              <a:endCxn id="3" idx="2"/>
            </p:cNvCxnSpPr>
            <p:nvPr/>
          </p:nvCxnSpPr>
          <p:spPr>
            <a:xfrm flipH="1" flipV="1">
              <a:off x="5899536" y="4116285"/>
              <a:ext cx="196464" cy="5798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FA2B1296-DC1F-45F5-B08A-E6B14939F1A3}"/>
              </a:ext>
            </a:extLst>
          </p:cNvPr>
          <p:cNvGrpSpPr/>
          <p:nvPr/>
        </p:nvGrpSpPr>
        <p:grpSpPr>
          <a:xfrm>
            <a:off x="222008" y="1812845"/>
            <a:ext cx="2117509" cy="3437328"/>
            <a:chOff x="222008" y="1812845"/>
            <a:chExt cx="2117509" cy="3437328"/>
          </a:xfrm>
        </p:grpSpPr>
        <p:pic>
          <p:nvPicPr>
            <p:cNvPr id="21" name="Immagine 20" descr="Immagine che contiene interni, tavolo, sedendo, decorato&#10;&#10;Descrizione generata automaticamente">
              <a:extLst>
                <a:ext uri="{FF2B5EF4-FFF2-40B4-BE49-F238E27FC236}">
                  <a16:creationId xmlns:a16="http://schemas.microsoft.com/office/drawing/2014/main" id="{AEA0A628-59BA-4E1C-B3EA-D59220686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56" t="15447" r="10893"/>
            <a:stretch/>
          </p:blipFill>
          <p:spPr>
            <a:xfrm>
              <a:off x="222008" y="1812845"/>
              <a:ext cx="2117509" cy="34373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77151B88-FD26-4E2B-8E5B-5634765D8AFF}"/>
                </a:ext>
              </a:extLst>
            </p:cNvPr>
            <p:cNvSpPr txBox="1"/>
            <p:nvPr/>
          </p:nvSpPr>
          <p:spPr>
            <a:xfrm>
              <a:off x="1330750" y="1863356"/>
              <a:ext cx="1008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Ushabti</a:t>
              </a:r>
              <a:r>
                <a:rPr lang="it-IT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95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C232D-2C71-4C37-83A8-EEADDE11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concezione dell’aldilà</a:t>
            </a:r>
          </a:p>
        </p:txBody>
      </p:sp>
      <p:sp>
        <p:nvSpPr>
          <p:cNvPr id="3" name="Scorrimento verticale 2">
            <a:extLst>
              <a:ext uri="{FF2B5EF4-FFF2-40B4-BE49-F238E27FC236}">
                <a16:creationId xmlns:a16="http://schemas.microsoft.com/office/drawing/2014/main" id="{A07E6D09-BB4F-49BC-9EC2-CC52FC05BAEF}"/>
              </a:ext>
            </a:extLst>
          </p:cNvPr>
          <p:cNvSpPr/>
          <p:nvPr/>
        </p:nvSpPr>
        <p:spPr>
          <a:xfrm>
            <a:off x="460595" y="1597106"/>
            <a:ext cx="1455292" cy="1026695"/>
          </a:xfrm>
          <a:prstGeom prst="verticalScroll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Libro dei morti</a:t>
            </a:r>
          </a:p>
        </p:txBody>
      </p:sp>
      <p:pic>
        <p:nvPicPr>
          <p:cNvPr id="5" name="Immagine 4" descr="Immagine che contiene testo, tessuto, pietra&#10;&#10;Descrizione generata automaticamente">
            <a:extLst>
              <a:ext uri="{FF2B5EF4-FFF2-40B4-BE49-F238E27FC236}">
                <a16:creationId xmlns:a16="http://schemas.microsoft.com/office/drawing/2014/main" id="{2B5FB7E5-31FA-4FAB-98EE-C94C5444F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06"/>
          <a:stretch/>
        </p:blipFill>
        <p:spPr>
          <a:xfrm>
            <a:off x="677334" y="2917906"/>
            <a:ext cx="4687339" cy="3641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07C9179-D8A5-428C-ABB9-15B38FB1A0F9}"/>
              </a:ext>
            </a:extLst>
          </p:cNvPr>
          <p:cNvSpPr/>
          <p:nvPr/>
        </p:nvSpPr>
        <p:spPr>
          <a:xfrm>
            <a:off x="1915887" y="2017561"/>
            <a:ext cx="39581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Pesatura del cuore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AEFBF34-2804-45EA-BD20-765C4CEAE6AB}"/>
              </a:ext>
            </a:extLst>
          </p:cNvPr>
          <p:cNvSpPr/>
          <p:nvPr/>
        </p:nvSpPr>
        <p:spPr>
          <a:xfrm>
            <a:off x="5874022" y="1597106"/>
            <a:ext cx="2974802" cy="1527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Nasce il concetto di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bilancia</a:t>
            </a:r>
            <a:r>
              <a:rPr lang="it-IT" dirty="0"/>
              <a:t> e di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giustizia</a:t>
            </a:r>
            <a:r>
              <a:rPr lang="it-IT" dirty="0"/>
              <a:t> con cui nell’aldilà si valutano meriti personali e colpe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3616A8D-90A3-4636-A75C-5E52EC59E3F7}"/>
              </a:ext>
            </a:extLst>
          </p:cNvPr>
          <p:cNvSpPr/>
          <p:nvPr/>
        </p:nvSpPr>
        <p:spPr>
          <a:xfrm>
            <a:off x="4952398" y="3802744"/>
            <a:ext cx="2090057" cy="1262743"/>
          </a:xfrm>
          <a:prstGeom prst="ellipse">
            <a:avLst/>
          </a:prstGeom>
          <a:solidFill>
            <a:srgbClr val="C9F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Oltretomba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E378088-D188-4D19-A03F-26A5047993BB}"/>
              </a:ext>
            </a:extLst>
          </p:cNvPr>
          <p:cNvSpPr/>
          <p:nvPr/>
        </p:nvSpPr>
        <p:spPr>
          <a:xfrm>
            <a:off x="7838438" y="3798390"/>
            <a:ext cx="2090057" cy="126274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Divorati da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magine 10" descr="Immagine che contiene animale, cane, marrone, piccolo&#10;&#10;Descrizione generata automaticamente">
            <a:extLst>
              <a:ext uri="{FF2B5EF4-FFF2-40B4-BE49-F238E27FC236}">
                <a16:creationId xmlns:a16="http://schemas.microsoft.com/office/drawing/2014/main" id="{608A09CF-61C4-43AC-967E-EBEAF9E1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666" y="4815274"/>
            <a:ext cx="3631514" cy="2042726"/>
          </a:xfrm>
          <a:prstGeom prst="rect">
            <a:avLst/>
          </a:prstGeom>
        </p:spPr>
      </p:pic>
      <p:cxnSp>
        <p:nvCxnSpPr>
          <p:cNvPr id="13" name="Connettore curvo 12">
            <a:extLst>
              <a:ext uri="{FF2B5EF4-FFF2-40B4-BE49-F238E27FC236}">
                <a16:creationId xmlns:a16="http://schemas.microsoft.com/office/drawing/2014/main" id="{12DBBA3A-FDB0-485B-9B04-C561886D18A7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6340249" y="2781569"/>
            <a:ext cx="678353" cy="13639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C4AFF3B4-8CB9-4CEE-88C2-7DEA379AD847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7785446" y="2700368"/>
            <a:ext cx="673999" cy="152204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899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F3D67-6591-4B5F-BF54-60CEB1D8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4380"/>
            <a:ext cx="8596668" cy="946484"/>
          </a:xfrm>
        </p:spPr>
        <p:txBody>
          <a:bodyPr>
            <a:normAutofit/>
          </a:bodyPr>
          <a:lstStyle/>
          <a:p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Terra nera, terra rossa</a:t>
            </a:r>
          </a:p>
        </p:txBody>
      </p:sp>
      <p:sp>
        <p:nvSpPr>
          <p:cNvPr id="3" name="Freccia a gallone 2">
            <a:extLst>
              <a:ext uri="{FF2B5EF4-FFF2-40B4-BE49-F238E27FC236}">
                <a16:creationId xmlns:a16="http://schemas.microsoft.com/office/drawing/2014/main" id="{6D9188BF-7B3D-4B9C-AF92-479AA4A5FD27}"/>
              </a:ext>
            </a:extLst>
          </p:cNvPr>
          <p:cNvSpPr/>
          <p:nvPr/>
        </p:nvSpPr>
        <p:spPr>
          <a:xfrm>
            <a:off x="3793958" y="3255210"/>
            <a:ext cx="3288632" cy="799431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Fuoriuscita dall’alveo del fiume</a:t>
            </a:r>
          </a:p>
        </p:txBody>
      </p:sp>
      <p:sp>
        <p:nvSpPr>
          <p:cNvPr id="4" name="Freccia a gallone 3">
            <a:extLst>
              <a:ext uri="{FF2B5EF4-FFF2-40B4-BE49-F238E27FC236}">
                <a16:creationId xmlns:a16="http://schemas.microsoft.com/office/drawing/2014/main" id="{2ACE55C5-A23E-4A0B-87E1-F49A75ACE850}"/>
              </a:ext>
            </a:extLst>
          </p:cNvPr>
          <p:cNvSpPr/>
          <p:nvPr/>
        </p:nvSpPr>
        <p:spPr>
          <a:xfrm>
            <a:off x="505326" y="3255211"/>
            <a:ext cx="3457074" cy="799431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PIENE DEL NILO </a:t>
            </a:r>
            <a:r>
              <a:rPr lang="it-IT" sz="1600" dirty="0">
                <a:solidFill>
                  <a:schemeClr val="tx1"/>
                </a:solidFill>
              </a:rPr>
              <a:t>(</a:t>
            </a:r>
            <a:r>
              <a:rPr lang="it-IT" sz="1600" dirty="0" err="1">
                <a:solidFill>
                  <a:schemeClr val="tx1"/>
                </a:solidFill>
              </a:rPr>
              <a:t>giu</a:t>
            </a:r>
            <a:r>
              <a:rPr lang="it-IT" sz="1600" dirty="0">
                <a:solidFill>
                  <a:schemeClr val="tx1"/>
                </a:solidFill>
              </a:rPr>
              <a:t>-set)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D3A12677-F234-4FD6-A348-3B37201A0B38}"/>
              </a:ext>
            </a:extLst>
          </p:cNvPr>
          <p:cNvSpPr/>
          <p:nvPr/>
        </p:nvSpPr>
        <p:spPr>
          <a:xfrm>
            <a:off x="264694" y="1270000"/>
            <a:ext cx="3288632" cy="1985211"/>
          </a:xfrm>
          <a:prstGeom prst="down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IN ETIOPIA</a:t>
            </a:r>
          </a:p>
          <a:p>
            <a:pPr algn="ctr"/>
            <a:r>
              <a:rPr lang="it-IT" dirty="0"/>
              <a:t>Scioglimento della neve e piogge torrenziali (altopiani vulcanici)</a:t>
            </a:r>
          </a:p>
        </p:txBody>
      </p:sp>
      <p:sp>
        <p:nvSpPr>
          <p:cNvPr id="8" name="Callout: freccia in giù 7">
            <a:extLst>
              <a:ext uri="{FF2B5EF4-FFF2-40B4-BE49-F238E27FC236}">
                <a16:creationId xmlns:a16="http://schemas.microsoft.com/office/drawing/2014/main" id="{C44916C8-CA68-491A-ADB1-6ADC69AF3A76}"/>
              </a:ext>
            </a:extLst>
          </p:cNvPr>
          <p:cNvSpPr/>
          <p:nvPr/>
        </p:nvSpPr>
        <p:spPr>
          <a:xfrm>
            <a:off x="7082590" y="3300663"/>
            <a:ext cx="3047999" cy="1171073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 novembre acque si ritirano lasciando</a:t>
            </a:r>
          </a:p>
        </p:txBody>
      </p:sp>
      <p:sp>
        <p:nvSpPr>
          <p:cNvPr id="9" name="Onda 2 8">
            <a:extLst>
              <a:ext uri="{FF2B5EF4-FFF2-40B4-BE49-F238E27FC236}">
                <a16:creationId xmlns:a16="http://schemas.microsoft.com/office/drawing/2014/main" id="{A83BD220-E637-494C-A52D-602ABE0ACF81}"/>
              </a:ext>
            </a:extLst>
          </p:cNvPr>
          <p:cNvSpPr/>
          <p:nvPr/>
        </p:nvSpPr>
        <p:spPr>
          <a:xfrm>
            <a:off x="7082590" y="4463713"/>
            <a:ext cx="3047999" cy="890337"/>
          </a:xfrm>
          <a:prstGeom prst="doubleWav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LIMO sui campi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712656C-20F1-4589-837D-7DE23449413A}"/>
              </a:ext>
            </a:extLst>
          </p:cNvPr>
          <p:cNvGrpSpPr/>
          <p:nvPr/>
        </p:nvGrpSpPr>
        <p:grpSpPr>
          <a:xfrm>
            <a:off x="5510465" y="1802729"/>
            <a:ext cx="3625516" cy="1052097"/>
            <a:chOff x="5510465" y="1802729"/>
            <a:chExt cx="3625516" cy="1052097"/>
          </a:xfrm>
        </p:grpSpPr>
        <p:sp>
          <p:nvSpPr>
            <p:cNvPr id="10" name="Freccia a destra 9">
              <a:extLst>
                <a:ext uri="{FF2B5EF4-FFF2-40B4-BE49-F238E27FC236}">
                  <a16:creationId xmlns:a16="http://schemas.microsoft.com/office/drawing/2014/main" id="{04935FE4-BE83-424B-B300-6D73889F714A}"/>
                </a:ext>
              </a:extLst>
            </p:cNvPr>
            <p:cNvSpPr/>
            <p:nvPr/>
          </p:nvSpPr>
          <p:spPr>
            <a:xfrm>
              <a:off x="5510465" y="1840160"/>
              <a:ext cx="1812758" cy="101466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Terra rossa (deserto)</a:t>
              </a:r>
            </a:p>
          </p:txBody>
        </p:sp>
        <p:sp>
          <p:nvSpPr>
            <p:cNvPr id="11" name="Freccia a sinistra 10">
              <a:extLst>
                <a:ext uri="{FF2B5EF4-FFF2-40B4-BE49-F238E27FC236}">
                  <a16:creationId xmlns:a16="http://schemas.microsoft.com/office/drawing/2014/main" id="{BB5FCE5B-3BF8-4A35-9D56-27E588A3313B}"/>
                </a:ext>
              </a:extLst>
            </p:cNvPr>
            <p:cNvSpPr/>
            <p:nvPr/>
          </p:nvSpPr>
          <p:spPr>
            <a:xfrm>
              <a:off x="7323223" y="1802729"/>
              <a:ext cx="1812758" cy="1014666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Terra nera (Egitto)</a:t>
              </a:r>
            </a:p>
          </p:txBody>
        </p:sp>
      </p:grpSp>
      <p:sp>
        <p:nvSpPr>
          <p:cNvPr id="12" name="Ovale 11">
            <a:extLst>
              <a:ext uri="{FF2B5EF4-FFF2-40B4-BE49-F238E27FC236}">
                <a16:creationId xmlns:a16="http://schemas.microsoft.com/office/drawing/2014/main" id="{B468C646-5B8A-4756-B689-F123B3E57861}"/>
              </a:ext>
            </a:extLst>
          </p:cNvPr>
          <p:cNvSpPr/>
          <p:nvPr/>
        </p:nvSpPr>
        <p:spPr>
          <a:xfrm>
            <a:off x="3553326" y="4449677"/>
            <a:ext cx="2815390" cy="1138989"/>
          </a:xfrm>
          <a:prstGeom prst="ellipse">
            <a:avLst/>
          </a:prstGeom>
          <a:solidFill>
            <a:srgbClr val="B9FA6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Rotazione delle colture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1F4A72B-018B-4AC0-A396-C8BE4D762C28}"/>
              </a:ext>
            </a:extLst>
          </p:cNvPr>
          <p:cNvSpPr/>
          <p:nvPr/>
        </p:nvSpPr>
        <p:spPr>
          <a:xfrm rot="19365577">
            <a:off x="3846095" y="4793577"/>
            <a:ext cx="2229852" cy="45118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non è necessaria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646E075-FA19-4C91-A3A8-7E2BC7B37EFD}"/>
              </a:ext>
            </a:extLst>
          </p:cNvPr>
          <p:cNvGrpSpPr/>
          <p:nvPr/>
        </p:nvGrpSpPr>
        <p:grpSpPr>
          <a:xfrm>
            <a:off x="7060644" y="5095409"/>
            <a:ext cx="2612273" cy="1556084"/>
            <a:chOff x="7060644" y="5095409"/>
            <a:chExt cx="2612273" cy="1556084"/>
          </a:xfrm>
        </p:grpSpPr>
        <p:sp>
          <p:nvSpPr>
            <p:cNvPr id="14" name="Freccia a sinistra 13">
              <a:extLst>
                <a:ext uri="{FF2B5EF4-FFF2-40B4-BE49-F238E27FC236}">
                  <a16:creationId xmlns:a16="http://schemas.microsoft.com/office/drawing/2014/main" id="{4D755C7F-FD80-4EF6-801B-A1F218C7B965}"/>
                </a:ext>
              </a:extLst>
            </p:cNvPr>
            <p:cNvSpPr/>
            <p:nvPr/>
          </p:nvSpPr>
          <p:spPr>
            <a:xfrm rot="19177540">
              <a:off x="7060644" y="5388255"/>
              <a:ext cx="1633204" cy="929570"/>
            </a:xfrm>
            <a:prstGeom prst="leftArrow">
              <a:avLst/>
            </a:prstGeom>
            <a:solidFill>
              <a:srgbClr val="C9F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Piena troppo abbondante</a:t>
              </a:r>
            </a:p>
          </p:txBody>
        </p:sp>
        <p:sp>
          <p:nvSpPr>
            <p:cNvPr id="15" name="Freccia a destra 14">
              <a:extLst>
                <a:ext uri="{FF2B5EF4-FFF2-40B4-BE49-F238E27FC236}">
                  <a16:creationId xmlns:a16="http://schemas.microsoft.com/office/drawing/2014/main" id="{871358DD-C50B-4D6E-BBEB-D8726FACDC36}"/>
                </a:ext>
              </a:extLst>
            </p:cNvPr>
            <p:cNvSpPr/>
            <p:nvPr/>
          </p:nvSpPr>
          <p:spPr>
            <a:xfrm rot="2897552">
              <a:off x="8495960" y="5474536"/>
              <a:ext cx="1556084" cy="79783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Annata secca</a:t>
              </a:r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5BE4E613-50E4-4716-B900-3F8FA2676F74}"/>
              </a:ext>
            </a:extLst>
          </p:cNvPr>
          <p:cNvSpPr txBox="1">
            <a:spLocks/>
          </p:cNvSpPr>
          <p:nvPr/>
        </p:nvSpPr>
        <p:spPr>
          <a:xfrm>
            <a:off x="7608919" y="6167179"/>
            <a:ext cx="1995340" cy="69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carestia</a:t>
            </a:r>
          </a:p>
        </p:txBody>
      </p:sp>
    </p:spTree>
    <p:extLst>
      <p:ext uri="{BB962C8B-B14F-4D97-AF65-F5344CB8AC3E}">
        <p14:creationId xmlns:p14="http://schemas.microsoft.com/office/powerpoint/2010/main" val="253679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3" grpId="0" animBg="1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62B20A-77D1-4DCE-A3A6-8EC5C8BE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4460" t="27737" r="38175" b="7727"/>
          <a:stretch/>
        </p:blipFill>
        <p:spPr>
          <a:xfrm>
            <a:off x="925745" y="518391"/>
            <a:ext cx="10294190" cy="579048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B0536E3-5865-4AAE-B180-39DAC65834BC}"/>
              </a:ext>
            </a:extLst>
          </p:cNvPr>
          <p:cNvSpPr/>
          <p:nvPr/>
        </p:nvSpPr>
        <p:spPr>
          <a:xfrm>
            <a:off x="8904054" y="480060"/>
            <a:ext cx="2031771" cy="66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D194BA8-9250-4488-B6A8-A42F1616F860}"/>
              </a:ext>
            </a:extLst>
          </p:cNvPr>
          <p:cNvSpPr/>
          <p:nvPr/>
        </p:nvSpPr>
        <p:spPr>
          <a:xfrm>
            <a:off x="8810458" y="2898739"/>
            <a:ext cx="2068137" cy="1132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4505A9E-A424-4058-858C-290C95C06ACF}"/>
              </a:ext>
            </a:extLst>
          </p:cNvPr>
          <p:cNvSpPr/>
          <p:nvPr/>
        </p:nvSpPr>
        <p:spPr>
          <a:xfrm>
            <a:off x="2347474" y="2887579"/>
            <a:ext cx="2068137" cy="1132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CE708BDE-C990-4DF3-A9CB-20BAB3F5AD72}"/>
              </a:ext>
            </a:extLst>
          </p:cNvPr>
          <p:cNvSpPr/>
          <p:nvPr/>
        </p:nvSpPr>
        <p:spPr>
          <a:xfrm>
            <a:off x="5861798" y="2905756"/>
            <a:ext cx="2068137" cy="1132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BB01A1D-C091-4C4C-AF23-1D51A44BE14C}"/>
              </a:ext>
            </a:extLst>
          </p:cNvPr>
          <p:cNvSpPr/>
          <p:nvPr/>
        </p:nvSpPr>
        <p:spPr>
          <a:xfrm>
            <a:off x="1313405" y="5235347"/>
            <a:ext cx="2068137" cy="1073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32BD8DF-763B-4D1C-BA9B-6B7ACFA1FB73}"/>
              </a:ext>
            </a:extLst>
          </p:cNvPr>
          <p:cNvSpPr/>
          <p:nvPr/>
        </p:nvSpPr>
        <p:spPr>
          <a:xfrm>
            <a:off x="3569529" y="5223933"/>
            <a:ext cx="2068137" cy="1073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35A035D-8B9C-424D-A197-9D4114F8545B}"/>
              </a:ext>
            </a:extLst>
          </p:cNvPr>
          <p:cNvSpPr/>
          <p:nvPr/>
        </p:nvSpPr>
        <p:spPr>
          <a:xfrm>
            <a:off x="5970395" y="5223932"/>
            <a:ext cx="2068137" cy="1073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190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D78AE03-9FBF-4AAA-9B8F-45E5C95B0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4" t="29050" r="40373" b="16821"/>
          <a:stretch/>
        </p:blipFill>
        <p:spPr>
          <a:xfrm>
            <a:off x="1070935" y="608069"/>
            <a:ext cx="10209310" cy="5633393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982CDA1F-482D-4EEB-BD2F-29E76F88596D}"/>
              </a:ext>
            </a:extLst>
          </p:cNvPr>
          <p:cNvSpPr/>
          <p:nvPr/>
        </p:nvSpPr>
        <p:spPr>
          <a:xfrm>
            <a:off x="1191531" y="2472267"/>
            <a:ext cx="2195136" cy="1112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2A5F18A-CEB5-4EE8-BD71-CE1A32BD4027}"/>
              </a:ext>
            </a:extLst>
          </p:cNvPr>
          <p:cNvSpPr/>
          <p:nvPr/>
        </p:nvSpPr>
        <p:spPr>
          <a:xfrm>
            <a:off x="1067887" y="4777437"/>
            <a:ext cx="2318780" cy="146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23EB9170-530A-4A65-B18D-DC4CFF73440F}"/>
              </a:ext>
            </a:extLst>
          </p:cNvPr>
          <p:cNvSpPr/>
          <p:nvPr/>
        </p:nvSpPr>
        <p:spPr>
          <a:xfrm>
            <a:off x="3779495" y="2315987"/>
            <a:ext cx="2480628" cy="146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5AA40B2-4CA7-48DE-9469-6123E05BA9AF}"/>
              </a:ext>
            </a:extLst>
          </p:cNvPr>
          <p:cNvSpPr/>
          <p:nvPr/>
        </p:nvSpPr>
        <p:spPr>
          <a:xfrm>
            <a:off x="3894026" y="4785904"/>
            <a:ext cx="2195136" cy="146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A1D706E7-A50E-4652-881A-6DCE4DA41A00}"/>
              </a:ext>
            </a:extLst>
          </p:cNvPr>
          <p:cNvSpPr/>
          <p:nvPr/>
        </p:nvSpPr>
        <p:spPr>
          <a:xfrm>
            <a:off x="7628642" y="2171615"/>
            <a:ext cx="2739849" cy="146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711764A4-5FB1-4E03-A4FB-9B5271D8D5EF}"/>
              </a:ext>
            </a:extLst>
          </p:cNvPr>
          <p:cNvSpPr/>
          <p:nvPr/>
        </p:nvSpPr>
        <p:spPr>
          <a:xfrm>
            <a:off x="6263361" y="4684849"/>
            <a:ext cx="1720054" cy="146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CC105F89-97F8-4469-9C2C-5B0F527147DB}"/>
              </a:ext>
            </a:extLst>
          </p:cNvPr>
          <p:cNvSpPr/>
          <p:nvPr/>
        </p:nvSpPr>
        <p:spPr>
          <a:xfrm>
            <a:off x="7914935" y="4708257"/>
            <a:ext cx="1685333" cy="146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41B0D74C-BBDE-41EA-B2B1-153FAEC045B8}"/>
              </a:ext>
            </a:extLst>
          </p:cNvPr>
          <p:cNvSpPr/>
          <p:nvPr/>
        </p:nvSpPr>
        <p:spPr>
          <a:xfrm>
            <a:off x="9600268" y="4776496"/>
            <a:ext cx="1708256" cy="146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31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0EE17E8-5D61-4A2A-A0B8-0C50CA76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Antico </a:t>
            </a:r>
            <a:r>
              <a:rPr lang="it-IT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Egitto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058A9A-A2F2-4D0E-AF20-C8BEE6EC5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77" r="1" b="13000"/>
          <a:stretch/>
        </p:blipFill>
        <p:spPr>
          <a:xfrm>
            <a:off x="985968" y="609600"/>
            <a:ext cx="8288033" cy="36350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2F61A4-5116-4AFF-A3E0-AD285F128C62}"/>
              </a:ext>
            </a:extLst>
          </p:cNvPr>
          <p:cNvSpPr txBox="1"/>
          <p:nvPr/>
        </p:nvSpPr>
        <p:spPr>
          <a:xfrm>
            <a:off x="985968" y="5926075"/>
            <a:ext cx="25803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Periplus</a:t>
            </a:r>
            <a:r>
              <a:rPr lang="it-IT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Zanichelli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5CFEDE8-38AA-48E1-86AB-FCB338DC3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924" y="5569874"/>
            <a:ext cx="8596668" cy="807277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Corso di Storia 1</a:t>
            </a:r>
          </a:p>
        </p:txBody>
      </p:sp>
      <p:sp>
        <p:nvSpPr>
          <p:cNvPr id="20" name="Nastro inclinato in basso 19">
            <a:extLst>
              <a:ext uri="{FF2B5EF4-FFF2-40B4-BE49-F238E27FC236}">
                <a16:creationId xmlns:a16="http://schemas.microsoft.com/office/drawing/2014/main" id="{1EF9B75A-0872-4684-B3FB-2CBD8F6B37F2}"/>
              </a:ext>
            </a:extLst>
          </p:cNvPr>
          <p:cNvSpPr/>
          <p:nvPr/>
        </p:nvSpPr>
        <p:spPr>
          <a:xfrm>
            <a:off x="5694947" y="4780547"/>
            <a:ext cx="4010527" cy="1096648"/>
          </a:xfrm>
          <a:prstGeom prst="ribb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i="1" dirty="0"/>
              <a:t>fine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050764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Immagine che contiene pianta, albero, esterni, erba&#10;&#10;Descrizione generata automaticamente">
            <a:extLst>
              <a:ext uri="{FF2B5EF4-FFF2-40B4-BE49-F238E27FC236}">
                <a16:creationId xmlns:a16="http://schemas.microsoft.com/office/drawing/2014/main" id="{BAC16E46-7998-426D-A84F-644F7C084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22" y="3196338"/>
            <a:ext cx="5372186" cy="320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00EA346A-7398-4259-BF77-43B96D89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/>
          </a:bodyPr>
          <a:lstStyle/>
          <a:p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Valle omogenea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73615BBD-F40D-4D2A-8950-C978E35A4FF6}"/>
              </a:ext>
            </a:extLst>
          </p:cNvPr>
          <p:cNvSpPr/>
          <p:nvPr/>
        </p:nvSpPr>
        <p:spPr>
          <a:xfrm>
            <a:off x="3184358" y="1465179"/>
            <a:ext cx="2302042" cy="1324811"/>
          </a:xfrm>
          <a:prstGeom prst="down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Agricoltura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4584F13-883B-4714-9BAF-B262E0CBF231}"/>
              </a:ext>
            </a:extLst>
          </p:cNvPr>
          <p:cNvSpPr/>
          <p:nvPr/>
        </p:nvSpPr>
        <p:spPr>
          <a:xfrm>
            <a:off x="3184356" y="2928353"/>
            <a:ext cx="2302043" cy="8275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Grano, Orzo, Lino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F998FFC-74B5-4FF8-A961-716324164CDB}"/>
              </a:ext>
            </a:extLst>
          </p:cNvPr>
          <p:cNvSpPr/>
          <p:nvPr/>
        </p:nvSpPr>
        <p:spPr>
          <a:xfrm>
            <a:off x="3184357" y="3937001"/>
            <a:ext cx="2302043" cy="971883"/>
          </a:xfrm>
          <a:prstGeom prst="rect">
            <a:avLst/>
          </a:prstGeom>
          <a:solidFill>
            <a:srgbClr val="B9F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Alberi da frutta </a:t>
            </a:r>
            <a:r>
              <a:rPr lang="it-IT" dirty="0">
                <a:solidFill>
                  <a:schemeClr val="tx1"/>
                </a:solidFill>
              </a:rPr>
              <a:t>(fichi, datteri, sicomori)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3DE9684-5002-4E37-A6E4-CAD3A88A9888}"/>
              </a:ext>
            </a:extLst>
          </p:cNvPr>
          <p:cNvSpPr/>
          <p:nvPr/>
        </p:nvSpPr>
        <p:spPr>
          <a:xfrm>
            <a:off x="3184355" y="5090026"/>
            <a:ext cx="2302043" cy="9718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Ortaggi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(lenticchie, cipolle fagioli)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61C08E6-D1F1-46F1-9345-E157292CA096}"/>
              </a:ext>
            </a:extLst>
          </p:cNvPr>
          <p:cNvSpPr/>
          <p:nvPr/>
        </p:nvSpPr>
        <p:spPr>
          <a:xfrm>
            <a:off x="5566607" y="2914317"/>
            <a:ext cx="2302043" cy="8275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Bovini, suini, asini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AD997C45-8001-4554-B1CF-76920C1E8B77}"/>
              </a:ext>
            </a:extLst>
          </p:cNvPr>
          <p:cNvSpPr/>
          <p:nvPr/>
        </p:nvSpPr>
        <p:spPr>
          <a:xfrm>
            <a:off x="5626768" y="1465178"/>
            <a:ext cx="2302042" cy="1324811"/>
          </a:xfrm>
          <a:prstGeom prst="down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allevamento</a:t>
            </a:r>
          </a:p>
        </p:txBody>
      </p:sp>
      <p:sp>
        <p:nvSpPr>
          <p:cNvPr id="12" name="Callout: freccia in giù 11">
            <a:extLst>
              <a:ext uri="{FF2B5EF4-FFF2-40B4-BE49-F238E27FC236}">
                <a16:creationId xmlns:a16="http://schemas.microsoft.com/office/drawing/2014/main" id="{B55C3191-A4F3-4810-9C96-C744DC2D48F3}"/>
              </a:ext>
            </a:extLst>
          </p:cNvPr>
          <p:cNvSpPr/>
          <p:nvPr/>
        </p:nvSpPr>
        <p:spPr>
          <a:xfrm>
            <a:off x="5566608" y="4698337"/>
            <a:ext cx="2302042" cy="1823454"/>
          </a:xfrm>
          <a:prstGeom prst="down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Pesca / caccia di palude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4DBD498-D126-431A-A54D-2C3B700FF634}"/>
              </a:ext>
            </a:extLst>
          </p:cNvPr>
          <p:cNvSpPr/>
          <p:nvPr/>
        </p:nvSpPr>
        <p:spPr>
          <a:xfrm>
            <a:off x="6336632" y="3866155"/>
            <a:ext cx="1532018" cy="4972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cavallo</a:t>
            </a:r>
          </a:p>
        </p:txBody>
      </p:sp>
      <p:sp>
        <p:nvSpPr>
          <p:cNvPr id="15" name="Segno di moltiplicazione 14">
            <a:extLst>
              <a:ext uri="{FF2B5EF4-FFF2-40B4-BE49-F238E27FC236}">
                <a16:creationId xmlns:a16="http://schemas.microsoft.com/office/drawing/2014/main" id="{0638BC73-4830-4266-A583-38545C84C0E7}"/>
              </a:ext>
            </a:extLst>
          </p:cNvPr>
          <p:cNvSpPr/>
          <p:nvPr/>
        </p:nvSpPr>
        <p:spPr>
          <a:xfrm>
            <a:off x="6216357" y="3830725"/>
            <a:ext cx="1772568" cy="602915"/>
          </a:xfrm>
          <a:prstGeom prst="mathMultiply">
            <a:avLst>
              <a:gd name="adj1" fmla="val 755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C5449B3-F2B3-4E79-AE41-D3525FBA35D3}"/>
              </a:ext>
            </a:extLst>
          </p:cNvPr>
          <p:cNvSpPr/>
          <p:nvPr/>
        </p:nvSpPr>
        <p:spPr>
          <a:xfrm>
            <a:off x="400946" y="3981125"/>
            <a:ext cx="2302043" cy="1392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Corde, stuoie, imbarcazioni leggere, supporto per la scrittura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AE84C333-655C-4277-B3F8-EBBCE5611A89}"/>
              </a:ext>
            </a:extLst>
          </p:cNvPr>
          <p:cNvGrpSpPr/>
          <p:nvPr/>
        </p:nvGrpSpPr>
        <p:grpSpPr>
          <a:xfrm>
            <a:off x="284557" y="1895590"/>
            <a:ext cx="2899802" cy="2089870"/>
            <a:chOff x="284557" y="1895590"/>
            <a:chExt cx="2899802" cy="2089870"/>
          </a:xfrm>
        </p:grpSpPr>
        <p:sp>
          <p:nvSpPr>
            <p:cNvPr id="17" name="Callout: freccia in giù 16">
              <a:extLst>
                <a:ext uri="{FF2B5EF4-FFF2-40B4-BE49-F238E27FC236}">
                  <a16:creationId xmlns:a16="http://schemas.microsoft.com/office/drawing/2014/main" id="{BC38B98E-82A8-45B3-9FFF-1FB61FCEED19}"/>
                </a:ext>
              </a:extLst>
            </p:cNvPr>
            <p:cNvSpPr/>
            <p:nvPr/>
          </p:nvSpPr>
          <p:spPr>
            <a:xfrm>
              <a:off x="284557" y="2994860"/>
              <a:ext cx="2418432" cy="990600"/>
            </a:xfrm>
            <a:prstGeom prst="downArrowCallout">
              <a:avLst/>
            </a:prstGeom>
            <a:solidFill>
              <a:srgbClr val="C1E7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PAPIRO</a:t>
              </a:r>
              <a:endPara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Connettore curvo 18">
              <a:extLst>
                <a:ext uri="{FF2B5EF4-FFF2-40B4-BE49-F238E27FC236}">
                  <a16:creationId xmlns:a16="http://schemas.microsoft.com/office/drawing/2014/main" id="{C9FA26D7-48AE-4242-B219-25F8FC6952A5}"/>
                </a:ext>
              </a:extLst>
            </p:cNvPr>
            <p:cNvCxnSpPr>
              <a:stCxn id="4" idx="1"/>
              <a:endCxn id="17" idx="0"/>
            </p:cNvCxnSpPr>
            <p:nvPr/>
          </p:nvCxnSpPr>
          <p:spPr>
            <a:xfrm rot="10800000" flipV="1">
              <a:off x="1493774" y="1895590"/>
              <a:ext cx="1690585" cy="109927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llout: freccia in giù 19">
            <a:extLst>
              <a:ext uri="{FF2B5EF4-FFF2-40B4-BE49-F238E27FC236}">
                <a16:creationId xmlns:a16="http://schemas.microsoft.com/office/drawing/2014/main" id="{8A3F82DA-84AD-4F2C-B1BE-1790B89DCE55}"/>
              </a:ext>
            </a:extLst>
          </p:cNvPr>
          <p:cNvSpPr/>
          <p:nvPr/>
        </p:nvSpPr>
        <p:spPr>
          <a:xfrm>
            <a:off x="8093236" y="1465177"/>
            <a:ext cx="2302042" cy="1324811"/>
          </a:xfrm>
          <a:prstGeom prst="down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estrazione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D740227-F2D2-43A1-BDED-07EB898D647D}"/>
              </a:ext>
            </a:extLst>
          </p:cNvPr>
          <p:cNvSpPr/>
          <p:nvPr/>
        </p:nvSpPr>
        <p:spPr>
          <a:xfrm>
            <a:off x="8093236" y="2928353"/>
            <a:ext cx="2302043" cy="82750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Pietre pregiate, oro, rame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4EE9B5DE-1E60-4332-B1D7-42CE4D349880}"/>
              </a:ext>
            </a:extLst>
          </p:cNvPr>
          <p:cNvGrpSpPr/>
          <p:nvPr/>
        </p:nvGrpSpPr>
        <p:grpSpPr>
          <a:xfrm>
            <a:off x="8999766" y="3755859"/>
            <a:ext cx="2302043" cy="1751923"/>
            <a:chOff x="8999766" y="3755859"/>
            <a:chExt cx="2302043" cy="1751923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992ADBAA-EA1B-4D40-8D0D-7ED7F796FFC9}"/>
                </a:ext>
              </a:extLst>
            </p:cNvPr>
            <p:cNvSpPr/>
            <p:nvPr/>
          </p:nvSpPr>
          <p:spPr>
            <a:xfrm>
              <a:off x="8999766" y="4114803"/>
              <a:ext cx="2302043" cy="13929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Templi, statue, monumenti funebri, lavorazioni artigianali</a:t>
              </a:r>
            </a:p>
          </p:txBody>
        </p:sp>
        <p:cxnSp>
          <p:nvCxnSpPr>
            <p:cNvPr id="24" name="Connettore curvo 23">
              <a:extLst>
                <a:ext uri="{FF2B5EF4-FFF2-40B4-BE49-F238E27FC236}">
                  <a16:creationId xmlns:a16="http://schemas.microsoft.com/office/drawing/2014/main" id="{36366D55-C5EE-4927-BE6D-7CB4C9E019F4}"/>
                </a:ext>
              </a:extLst>
            </p:cNvPr>
            <p:cNvCxnSpPr>
              <a:stCxn id="21" idx="2"/>
              <a:endCxn id="22" idx="1"/>
            </p:cNvCxnSpPr>
            <p:nvPr/>
          </p:nvCxnSpPr>
          <p:spPr>
            <a:xfrm rot="5400000">
              <a:off x="8594295" y="4161330"/>
              <a:ext cx="1055434" cy="244492"/>
            </a:xfrm>
            <a:prstGeom prst="curvedConnector4">
              <a:avLst>
                <a:gd name="adj1" fmla="val 17005"/>
                <a:gd name="adj2" fmla="val 193500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4711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barca, gommone&#10;&#10;Descrizione generata automaticamente">
            <a:extLst>
              <a:ext uri="{FF2B5EF4-FFF2-40B4-BE49-F238E27FC236}">
                <a16:creationId xmlns:a16="http://schemas.microsoft.com/office/drawing/2014/main" id="{5E48792B-4DF7-4FB7-83E3-A131F847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403" y="1103015"/>
            <a:ext cx="57150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3574ED6-11B9-485A-AFE4-A39E5F35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Rete di commerci</a:t>
            </a:r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574CBA76-DEA5-45D8-BE73-351805642B49}"/>
              </a:ext>
            </a:extLst>
          </p:cNvPr>
          <p:cNvSpPr/>
          <p:nvPr/>
        </p:nvSpPr>
        <p:spPr>
          <a:xfrm>
            <a:off x="1353914" y="2388033"/>
            <a:ext cx="1572126" cy="152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Egitto</a:t>
            </a:r>
            <a:endParaRPr lang="it-IT" dirty="0"/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5517AF3A-78C4-4470-B505-A2F87857BDC6}"/>
              </a:ext>
            </a:extLst>
          </p:cNvPr>
          <p:cNvSpPr/>
          <p:nvPr/>
        </p:nvSpPr>
        <p:spPr>
          <a:xfrm rot="1104188">
            <a:off x="3075476" y="1552420"/>
            <a:ext cx="2213810" cy="1187115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LIBANO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dirty="0"/>
              <a:t>legname</a:t>
            </a:r>
          </a:p>
        </p:txBody>
      </p:sp>
      <p:sp>
        <p:nvSpPr>
          <p:cNvPr id="5" name="Callout: freccia in su 4">
            <a:extLst>
              <a:ext uri="{FF2B5EF4-FFF2-40B4-BE49-F238E27FC236}">
                <a16:creationId xmlns:a16="http://schemas.microsoft.com/office/drawing/2014/main" id="{B0391AE7-9A7B-4136-839A-AD1519930C31}"/>
              </a:ext>
            </a:extLst>
          </p:cNvPr>
          <p:cNvSpPr/>
          <p:nvPr/>
        </p:nvSpPr>
        <p:spPr>
          <a:xfrm rot="1267032">
            <a:off x="511704" y="4375039"/>
            <a:ext cx="1684421" cy="946484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NUBIA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avorio</a:t>
            </a:r>
          </a:p>
        </p:txBody>
      </p:sp>
      <p:sp>
        <p:nvSpPr>
          <p:cNvPr id="6" name="Callout: freccia in su 5">
            <a:extLst>
              <a:ext uri="{FF2B5EF4-FFF2-40B4-BE49-F238E27FC236}">
                <a16:creationId xmlns:a16="http://schemas.microsoft.com/office/drawing/2014/main" id="{9B6888E2-AD9C-43D4-94B4-D8B0CE95DB32}"/>
              </a:ext>
            </a:extLst>
          </p:cNvPr>
          <p:cNvSpPr/>
          <p:nvPr/>
        </p:nvSpPr>
        <p:spPr>
          <a:xfrm rot="20174815">
            <a:off x="2049191" y="4773667"/>
            <a:ext cx="2316185" cy="1474985"/>
          </a:xfrm>
          <a:prstGeom prst="upArrowCallout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ABISSINIA/ AFGHANISTAN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lapislazzuli</a:t>
            </a:r>
          </a:p>
        </p:txBody>
      </p:sp>
      <p:sp>
        <p:nvSpPr>
          <p:cNvPr id="8" name="Callout: freccia a sinistra 7">
            <a:extLst>
              <a:ext uri="{FF2B5EF4-FFF2-40B4-BE49-F238E27FC236}">
                <a16:creationId xmlns:a16="http://schemas.microsoft.com/office/drawing/2014/main" id="{CFB26020-8D58-4DF4-9C47-70F2B195938F}"/>
              </a:ext>
            </a:extLst>
          </p:cNvPr>
          <p:cNvSpPr/>
          <p:nvPr/>
        </p:nvSpPr>
        <p:spPr>
          <a:xfrm rot="1179640">
            <a:off x="4062230" y="4507695"/>
            <a:ext cx="2172061" cy="83981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015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YEMEN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Spezie, mirra</a:t>
            </a:r>
          </a:p>
        </p:txBody>
      </p:sp>
      <p:sp>
        <p:nvSpPr>
          <p:cNvPr id="9" name="Callout: freccia a sinistra 8">
            <a:extLst>
              <a:ext uri="{FF2B5EF4-FFF2-40B4-BE49-F238E27FC236}">
                <a16:creationId xmlns:a16="http://schemas.microsoft.com/office/drawing/2014/main" id="{C4AE0F6A-0541-462C-ACDB-057F4505BAEB}"/>
              </a:ext>
            </a:extLst>
          </p:cNvPr>
          <p:cNvSpPr/>
          <p:nvPr/>
        </p:nvSpPr>
        <p:spPr>
          <a:xfrm>
            <a:off x="4352691" y="2836670"/>
            <a:ext cx="2172061" cy="83981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0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ARMENIA</a:t>
            </a:r>
          </a:p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ossidiana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llout: freccia in giù 13">
            <a:extLst>
              <a:ext uri="{FF2B5EF4-FFF2-40B4-BE49-F238E27FC236}">
                <a16:creationId xmlns:a16="http://schemas.microsoft.com/office/drawing/2014/main" id="{39ACB71C-1C14-4702-89CC-035EC8289CED}"/>
              </a:ext>
            </a:extLst>
          </p:cNvPr>
          <p:cNvSpPr/>
          <p:nvPr/>
        </p:nvSpPr>
        <p:spPr>
          <a:xfrm>
            <a:off x="7152966" y="3786113"/>
            <a:ext cx="3978095" cy="1489782"/>
          </a:xfrm>
          <a:prstGeom prst="downArrowCallou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MERCI in nave –</a:t>
            </a:r>
          </a:p>
          <a:p>
            <a:pPr algn="ctr"/>
            <a:r>
              <a:rPr lang="it-IT" dirty="0"/>
              <a:t>Risalire il Nilo fino alla 1° cateratta</a:t>
            </a:r>
          </a:p>
        </p:txBody>
      </p:sp>
    </p:spTree>
    <p:extLst>
      <p:ext uri="{BB962C8B-B14F-4D97-AF65-F5344CB8AC3E}">
        <p14:creationId xmlns:p14="http://schemas.microsoft.com/office/powerpoint/2010/main" val="1874600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822A0E0-900D-42D2-AE25-C4E15F65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Che </a:t>
            </a:r>
            <a:r>
              <a:rPr lang="en-US" sz="3100" dirty="0" err="1">
                <a:solidFill>
                  <a:schemeClr val="bg1"/>
                </a:solidFill>
              </a:rPr>
              <a:t>cosa</a:t>
            </a:r>
            <a:r>
              <a:rPr lang="en-US" sz="3100" dirty="0">
                <a:solidFill>
                  <a:schemeClr val="bg1"/>
                </a:solidFill>
              </a:rPr>
              <a:t> </a:t>
            </a:r>
            <a:r>
              <a:rPr lang="en-US" sz="3100" dirty="0" err="1">
                <a:solidFill>
                  <a:schemeClr val="bg1"/>
                </a:solidFill>
              </a:rPr>
              <a:t>significa</a:t>
            </a:r>
            <a:r>
              <a:rPr lang="en-US" sz="3100" dirty="0">
                <a:solidFill>
                  <a:schemeClr val="bg1"/>
                </a:solidFill>
              </a:rPr>
              <a:t>…</a:t>
            </a:r>
            <a:br>
              <a:rPr lang="en-US" sz="3100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AF87E18-26E9-4F0C-9CAC-0F780B2B1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754" y="2532184"/>
            <a:ext cx="3973943" cy="30685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1800" i="1" dirty="0">
                <a:solidFill>
                  <a:schemeClr val="bg1"/>
                </a:solidFill>
              </a:rPr>
              <a:t>Dal greco «kata» (sotto) e «</a:t>
            </a:r>
            <a:r>
              <a:rPr lang="it-IT" sz="1800" i="1" dirty="0" err="1">
                <a:solidFill>
                  <a:schemeClr val="bg1"/>
                </a:solidFill>
              </a:rPr>
              <a:t>rasso</a:t>
            </a:r>
            <a:r>
              <a:rPr lang="it-IT" sz="1800" i="1" dirty="0">
                <a:solidFill>
                  <a:schemeClr val="bg1"/>
                </a:solidFill>
              </a:rPr>
              <a:t>» (precipito)</a:t>
            </a:r>
          </a:p>
          <a:p>
            <a:pPr>
              <a:buFont typeface="Wingdings 3" charset="2"/>
              <a:buChar char=""/>
            </a:pPr>
            <a:r>
              <a:rPr lang="it-IT" sz="2000" dirty="0">
                <a:solidFill>
                  <a:schemeClr val="bg1"/>
                </a:solidFill>
              </a:rPr>
              <a:t>È un tratto di fiume caratterizzato da rapide e piccolo cascate non navigabili.</a:t>
            </a:r>
          </a:p>
          <a:p>
            <a:pPr>
              <a:buFont typeface="Wingdings 3" charset="2"/>
              <a:buChar char=""/>
            </a:pPr>
            <a:r>
              <a:rPr lang="it-IT" sz="2000" dirty="0">
                <a:solidFill>
                  <a:schemeClr val="bg1"/>
                </a:solidFill>
              </a:rPr>
              <a:t> La prima cateratta del Nilo è in Egitto, le altre si trovano oggi in Sudan</a:t>
            </a:r>
          </a:p>
        </p:txBody>
      </p:sp>
      <p:pic>
        <p:nvPicPr>
          <p:cNvPr id="7" name="Segnaposto contenuto 6" descr="Immagine che contiene esterni, erba, inpiedi, acqua&#10;&#10;Descrizione generata automaticamente">
            <a:extLst>
              <a:ext uri="{FF2B5EF4-FFF2-40B4-BE49-F238E27FC236}">
                <a16:creationId xmlns:a16="http://schemas.microsoft.com/office/drawing/2014/main" id="{1485A546-0FEA-4EC6-9DCA-C22ADD72F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4763" y="1071885"/>
            <a:ext cx="5143500" cy="3410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8F0ED27-48F2-4EE6-99BE-86AFA90FFE9A}"/>
              </a:ext>
            </a:extLst>
          </p:cNvPr>
          <p:cNvSpPr/>
          <p:nvPr/>
        </p:nvSpPr>
        <p:spPr>
          <a:xfrm>
            <a:off x="595772" y="1325359"/>
            <a:ext cx="3826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CATERATTA?</a:t>
            </a:r>
            <a:endParaRPr lang="it-IT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528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magine 49">
            <a:extLst>
              <a:ext uri="{FF2B5EF4-FFF2-40B4-BE49-F238E27FC236}">
                <a16:creationId xmlns:a16="http://schemas.microsoft.com/office/drawing/2014/main" id="{68D6CB99-F2E2-4725-8CC7-E5C1C1E9B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47895" t="28137" r="26480" b="32446"/>
          <a:stretch/>
        </p:blipFill>
        <p:spPr>
          <a:xfrm>
            <a:off x="3668818" y="2330175"/>
            <a:ext cx="4944823" cy="4276287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3C1A7F2D-3648-4D9E-AF80-12094E18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Il rapporto con gli stranieri</a:t>
            </a:r>
            <a:endParaRPr lang="it-IT" dirty="0"/>
          </a:p>
        </p:txBody>
      </p:sp>
      <p:sp>
        <p:nvSpPr>
          <p:cNvPr id="7" name="Onda 2 6">
            <a:extLst>
              <a:ext uri="{FF2B5EF4-FFF2-40B4-BE49-F238E27FC236}">
                <a16:creationId xmlns:a16="http://schemas.microsoft.com/office/drawing/2014/main" id="{7C4FF57A-F65F-4600-885E-3E23015EF64E}"/>
              </a:ext>
            </a:extLst>
          </p:cNvPr>
          <p:cNvSpPr/>
          <p:nvPr/>
        </p:nvSpPr>
        <p:spPr>
          <a:xfrm>
            <a:off x="3668818" y="1257440"/>
            <a:ext cx="1800649" cy="923330"/>
          </a:xfrm>
          <a:prstGeom prst="doubleWav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Gli Egizi</a:t>
            </a:r>
          </a:p>
        </p:txBody>
      </p:sp>
      <p:sp>
        <p:nvSpPr>
          <p:cNvPr id="10" name="Callout: linea 9">
            <a:extLst>
              <a:ext uri="{FF2B5EF4-FFF2-40B4-BE49-F238E27FC236}">
                <a16:creationId xmlns:a16="http://schemas.microsoft.com/office/drawing/2014/main" id="{8617671B-FA16-4BCD-BE08-DD4C583FC44B}"/>
              </a:ext>
            </a:extLst>
          </p:cNvPr>
          <p:cNvSpPr/>
          <p:nvPr/>
        </p:nvSpPr>
        <p:spPr>
          <a:xfrm>
            <a:off x="459824" y="3429000"/>
            <a:ext cx="3361945" cy="1160158"/>
          </a:xfrm>
          <a:prstGeom prst="borderCallout1">
            <a:avLst>
              <a:gd name="adj1" fmla="val 37862"/>
              <a:gd name="adj2" fmla="val 100451"/>
              <a:gd name="adj3" fmla="val 61716"/>
              <a:gd name="adj4" fmla="val 114972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 i Libici (dalla pelle chiara e capelli rossastri), che abitano a occidente sul Mediterraneo</a:t>
            </a: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C1AFB59D-283D-46A1-9C84-8C5A13461D99}"/>
              </a:ext>
            </a:extLst>
          </p:cNvPr>
          <p:cNvSpPr/>
          <p:nvPr/>
        </p:nvSpPr>
        <p:spPr>
          <a:xfrm>
            <a:off x="640356" y="4804938"/>
            <a:ext cx="3398923" cy="906051"/>
          </a:xfrm>
          <a:prstGeom prst="borderCallout1">
            <a:avLst>
              <a:gd name="adj1" fmla="val 53261"/>
              <a:gd name="adj2" fmla="val 100638"/>
              <a:gd name="adj3" fmla="val 7183"/>
              <a:gd name="adj4" fmla="val 12686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sia i nubiani (dalla pelle scura), che confinano a sud</a:t>
            </a:r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CD774774-5B12-4814-9455-D9DF21DE6E5F}"/>
              </a:ext>
            </a:extLst>
          </p:cNvPr>
          <p:cNvSpPr/>
          <p:nvPr/>
        </p:nvSpPr>
        <p:spPr>
          <a:xfrm rot="20921459">
            <a:off x="6050129" y="2791428"/>
            <a:ext cx="1061004" cy="581957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Sinai </a:t>
            </a:r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B7E522AB-62A7-445F-AF55-F194111BEA2B}"/>
              </a:ext>
            </a:extLst>
          </p:cNvPr>
          <p:cNvGrpSpPr/>
          <p:nvPr/>
        </p:nvGrpSpPr>
        <p:grpSpPr>
          <a:xfrm>
            <a:off x="1614384" y="1719104"/>
            <a:ext cx="2246128" cy="1709895"/>
            <a:chOff x="1614384" y="1719104"/>
            <a:chExt cx="2246128" cy="1709895"/>
          </a:xfrm>
        </p:grpSpPr>
        <p:cxnSp>
          <p:nvCxnSpPr>
            <p:cNvPr id="21" name="Connettore curvo 20">
              <a:extLst>
                <a:ext uri="{FF2B5EF4-FFF2-40B4-BE49-F238E27FC236}">
                  <a16:creationId xmlns:a16="http://schemas.microsoft.com/office/drawing/2014/main" id="{F525510D-0C94-4440-83F6-3F2B15C5E390}"/>
                </a:ext>
              </a:extLst>
            </p:cNvPr>
            <p:cNvCxnSpPr>
              <a:cxnSpLocks/>
              <a:stCxn id="7" idx="1"/>
              <a:endCxn id="10" idx="3"/>
            </p:cNvCxnSpPr>
            <p:nvPr/>
          </p:nvCxnSpPr>
          <p:spPr>
            <a:xfrm rot="10800000" flipV="1">
              <a:off x="2140798" y="1719104"/>
              <a:ext cx="1528021" cy="1709895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D744F8AB-2FD5-4400-BEC3-7FF0766CD5B9}"/>
                </a:ext>
              </a:extLst>
            </p:cNvPr>
            <p:cNvSpPr/>
            <p:nvPr/>
          </p:nvSpPr>
          <p:spPr>
            <a:xfrm>
              <a:off x="1614384" y="2522881"/>
              <a:ext cx="22461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considerano stranieri</a:t>
              </a:r>
            </a:p>
          </p:txBody>
        </p:sp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8DF165F3-F607-4EF6-A4D4-5B35C667C361}"/>
              </a:ext>
            </a:extLst>
          </p:cNvPr>
          <p:cNvGrpSpPr/>
          <p:nvPr/>
        </p:nvGrpSpPr>
        <p:grpSpPr>
          <a:xfrm>
            <a:off x="5469468" y="1274810"/>
            <a:ext cx="3657599" cy="1417348"/>
            <a:chOff x="5469468" y="1274810"/>
            <a:chExt cx="3657599" cy="1417348"/>
          </a:xfrm>
        </p:grpSpPr>
        <p:cxnSp>
          <p:nvCxnSpPr>
            <p:cNvPr id="18" name="Connettore curvo 17">
              <a:extLst>
                <a:ext uri="{FF2B5EF4-FFF2-40B4-BE49-F238E27FC236}">
                  <a16:creationId xmlns:a16="http://schemas.microsoft.com/office/drawing/2014/main" id="{9EF8DF92-97B0-46AE-8298-58B1CFBDDC96}"/>
                </a:ext>
              </a:extLst>
            </p:cNvPr>
            <p:cNvCxnSpPr>
              <a:cxnSpLocks/>
              <a:stCxn id="16" idx="3"/>
              <a:endCxn id="7" idx="3"/>
            </p:cNvCxnSpPr>
            <p:nvPr/>
          </p:nvCxnSpPr>
          <p:spPr>
            <a:xfrm rot="16200000" flipV="1">
              <a:off x="6503316" y="685257"/>
              <a:ext cx="289885" cy="235758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uppo 61">
              <a:extLst>
                <a:ext uri="{FF2B5EF4-FFF2-40B4-BE49-F238E27FC236}">
                  <a16:creationId xmlns:a16="http://schemas.microsoft.com/office/drawing/2014/main" id="{864641C0-42CB-48A0-A9A9-D33883DBE055}"/>
                </a:ext>
              </a:extLst>
            </p:cNvPr>
            <p:cNvGrpSpPr/>
            <p:nvPr/>
          </p:nvGrpSpPr>
          <p:grpSpPr>
            <a:xfrm>
              <a:off x="5993699" y="1274810"/>
              <a:ext cx="3133368" cy="1417348"/>
              <a:chOff x="5993699" y="1274810"/>
              <a:chExt cx="3133368" cy="1417348"/>
            </a:xfrm>
          </p:grpSpPr>
          <p:sp>
            <p:nvSpPr>
              <p:cNvPr id="16" name="Rettangolo con due angoli in diagonale arrotondati 15">
                <a:extLst>
                  <a:ext uri="{FF2B5EF4-FFF2-40B4-BE49-F238E27FC236}">
                    <a16:creationId xmlns:a16="http://schemas.microsoft.com/office/drawing/2014/main" id="{0F5E2677-B875-44BA-8DBD-D6119C19BA52}"/>
                  </a:ext>
                </a:extLst>
              </p:cNvPr>
              <p:cNvSpPr/>
              <p:nvPr/>
            </p:nvSpPr>
            <p:spPr>
              <a:xfrm>
                <a:off x="6527030" y="2008990"/>
                <a:ext cx="2600037" cy="683168"/>
              </a:xfrm>
              <a:prstGeom prst="round2Diag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dirty="0"/>
                  <a:t>Vicino oriente</a:t>
                </a:r>
              </a:p>
            </p:txBody>
          </p:sp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011F1664-0C2C-469A-BD2B-7276459C22ED}"/>
                  </a:ext>
                </a:extLst>
              </p:cNvPr>
              <p:cNvSpPr/>
              <p:nvPr/>
            </p:nvSpPr>
            <p:spPr>
              <a:xfrm>
                <a:off x="5993699" y="1274810"/>
                <a:ext cx="130911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Subiscono influenza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2621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ccia a gallone 7">
            <a:extLst>
              <a:ext uri="{FF2B5EF4-FFF2-40B4-BE49-F238E27FC236}">
                <a16:creationId xmlns:a16="http://schemas.microsoft.com/office/drawing/2014/main" id="{E1BC994C-E880-4A34-BC69-EC74E4CCD02E}"/>
              </a:ext>
            </a:extLst>
          </p:cNvPr>
          <p:cNvSpPr/>
          <p:nvPr/>
        </p:nvSpPr>
        <p:spPr>
          <a:xfrm>
            <a:off x="1779008" y="381002"/>
            <a:ext cx="3434676" cy="799431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LIMO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9A0DBD3-095F-4B23-8044-1E53C60DE93E}"/>
              </a:ext>
            </a:extLst>
          </p:cNvPr>
          <p:cNvSpPr/>
          <p:nvPr/>
        </p:nvSpPr>
        <p:spPr>
          <a:xfrm>
            <a:off x="5378549" y="113632"/>
            <a:ext cx="3907083" cy="295442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Produzione agricola straordinaria </a:t>
            </a:r>
            <a:r>
              <a:rPr lang="it-IT" dirty="0"/>
              <a:t>(più raccolti in un anno)</a:t>
            </a:r>
          </a:p>
        </p:txBody>
      </p:sp>
      <p:sp>
        <p:nvSpPr>
          <p:cNvPr id="10" name="Freccia a gallone 9">
            <a:extLst>
              <a:ext uri="{FF2B5EF4-FFF2-40B4-BE49-F238E27FC236}">
                <a16:creationId xmlns:a16="http://schemas.microsoft.com/office/drawing/2014/main" id="{2F4F9982-CF68-46B6-95E4-517E19F6E473}"/>
              </a:ext>
            </a:extLst>
          </p:cNvPr>
          <p:cNvSpPr/>
          <p:nvPr/>
        </p:nvSpPr>
        <p:spPr>
          <a:xfrm>
            <a:off x="1779008" y="1302086"/>
            <a:ext cx="3434676" cy="799431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Lavori di canalizzazione</a:t>
            </a:r>
          </a:p>
        </p:txBody>
      </p:sp>
      <p:sp>
        <p:nvSpPr>
          <p:cNvPr id="11" name="Freccia a gallone 10">
            <a:extLst>
              <a:ext uri="{FF2B5EF4-FFF2-40B4-BE49-F238E27FC236}">
                <a16:creationId xmlns:a16="http://schemas.microsoft.com/office/drawing/2014/main" id="{2BF6BB29-A72C-435F-93D9-7EA09DC70DCA}"/>
              </a:ext>
            </a:extLst>
          </p:cNvPr>
          <p:cNvSpPr/>
          <p:nvPr/>
        </p:nvSpPr>
        <p:spPr>
          <a:xfrm>
            <a:off x="1787861" y="2208465"/>
            <a:ext cx="3434676" cy="983914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Controllo delle piene (argini/canali)</a:t>
            </a:r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971A80A2-11A5-41A5-947C-7D07404E94BD}"/>
              </a:ext>
            </a:extLst>
          </p:cNvPr>
          <p:cNvSpPr/>
          <p:nvPr/>
        </p:nvSpPr>
        <p:spPr>
          <a:xfrm>
            <a:off x="1779008" y="3577389"/>
            <a:ext cx="3290297" cy="799431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Divisione del lavoro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DF84FAA-3FDE-472A-80FE-4E2CA31FC18F}"/>
              </a:ext>
            </a:extLst>
          </p:cNvPr>
          <p:cNvSpPr/>
          <p:nvPr/>
        </p:nvSpPr>
        <p:spPr>
          <a:xfrm>
            <a:off x="4868382" y="3596542"/>
            <a:ext cx="2049823" cy="107170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Comunità di villaggio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948A8A98-B0BA-46FF-8F7F-EDDCB47B006C}"/>
              </a:ext>
            </a:extLst>
          </p:cNvPr>
          <p:cNvGrpSpPr/>
          <p:nvPr/>
        </p:nvGrpSpPr>
        <p:grpSpPr>
          <a:xfrm>
            <a:off x="1167871" y="5129410"/>
            <a:ext cx="3387301" cy="1552032"/>
            <a:chOff x="1167871" y="5129410"/>
            <a:chExt cx="3387301" cy="1552032"/>
          </a:xfrm>
        </p:grpSpPr>
        <p:sp>
          <p:nvSpPr>
            <p:cNvPr id="15" name="Triangolo isoscele 14">
              <a:extLst>
                <a:ext uri="{FF2B5EF4-FFF2-40B4-BE49-F238E27FC236}">
                  <a16:creationId xmlns:a16="http://schemas.microsoft.com/office/drawing/2014/main" id="{08B44560-8329-4C9F-8563-83AD8C31F3A0}"/>
                </a:ext>
              </a:extLst>
            </p:cNvPr>
            <p:cNvSpPr/>
            <p:nvPr/>
          </p:nvSpPr>
          <p:spPr>
            <a:xfrm flipV="1">
              <a:off x="1167871" y="5147251"/>
              <a:ext cx="3387301" cy="1534191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B3BD14AC-5163-4A60-B2EF-087B5EF3E057}"/>
                </a:ext>
              </a:extLst>
            </p:cNvPr>
            <p:cNvSpPr/>
            <p:nvPr/>
          </p:nvSpPr>
          <p:spPr>
            <a:xfrm>
              <a:off x="1795050" y="5129410"/>
              <a:ext cx="204982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ALTO EGITTO </a:t>
              </a:r>
            </a:p>
            <a:p>
              <a:pPr algn="ctr"/>
              <a:r>
                <a:rPr lang="it-IT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(sud)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1C51D44-D387-4FE6-9568-24C805708C43}"/>
              </a:ext>
            </a:extLst>
          </p:cNvPr>
          <p:cNvGrpSpPr/>
          <p:nvPr/>
        </p:nvGrpSpPr>
        <p:grpSpPr>
          <a:xfrm>
            <a:off x="3139017" y="5147251"/>
            <a:ext cx="3458730" cy="1572126"/>
            <a:chOff x="3139017" y="5147251"/>
            <a:chExt cx="3458730" cy="1572126"/>
          </a:xfrm>
        </p:grpSpPr>
        <p:sp>
          <p:nvSpPr>
            <p:cNvPr id="18" name="Triangolo isoscele 17">
              <a:extLst>
                <a:ext uri="{FF2B5EF4-FFF2-40B4-BE49-F238E27FC236}">
                  <a16:creationId xmlns:a16="http://schemas.microsoft.com/office/drawing/2014/main" id="{CA5A0F26-E8C6-4CE9-A6BF-9064BDDF41E0}"/>
                </a:ext>
              </a:extLst>
            </p:cNvPr>
            <p:cNvSpPr/>
            <p:nvPr/>
          </p:nvSpPr>
          <p:spPr>
            <a:xfrm>
              <a:off x="3139017" y="5147251"/>
              <a:ext cx="3458730" cy="1572126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89164AF4-2E4B-46C7-B466-FFFFAE4B9F2B}"/>
                </a:ext>
              </a:extLst>
            </p:cNvPr>
            <p:cNvSpPr/>
            <p:nvPr/>
          </p:nvSpPr>
          <p:spPr>
            <a:xfrm>
              <a:off x="4033394" y="5481113"/>
              <a:ext cx="16547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BASSO EGITTO </a:t>
              </a:r>
            </a:p>
            <a:p>
              <a:pPr algn="ctr"/>
              <a:r>
                <a:rPr lang="it-IT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(Nord)</a:t>
              </a:r>
              <a:endParaRPr lang="it-IT" sz="2400" dirty="0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BE3CC7C5-1DB0-4D72-90D0-17FBE9A351C9}"/>
              </a:ext>
            </a:extLst>
          </p:cNvPr>
          <p:cNvGrpSpPr/>
          <p:nvPr/>
        </p:nvGrpSpPr>
        <p:grpSpPr>
          <a:xfrm>
            <a:off x="2819960" y="4668251"/>
            <a:ext cx="3073333" cy="479000"/>
            <a:chOff x="2819962" y="4090125"/>
            <a:chExt cx="2114282" cy="1057124"/>
          </a:xfrm>
        </p:grpSpPr>
        <p:cxnSp>
          <p:nvCxnSpPr>
            <p:cNvPr id="21" name="Connettore curvo 20">
              <a:extLst>
                <a:ext uri="{FF2B5EF4-FFF2-40B4-BE49-F238E27FC236}">
                  <a16:creationId xmlns:a16="http://schemas.microsoft.com/office/drawing/2014/main" id="{6AE14ED3-87AE-4B3C-AB30-B3FD1B2D6E75}"/>
                </a:ext>
              </a:extLst>
            </p:cNvPr>
            <p:cNvCxnSpPr>
              <a:stCxn id="13" idx="2"/>
              <a:endCxn id="16" idx="0"/>
            </p:cNvCxnSpPr>
            <p:nvPr/>
          </p:nvCxnSpPr>
          <p:spPr>
            <a:xfrm rot="10800000" flipV="1">
              <a:off x="2819962" y="4132396"/>
              <a:ext cx="2048420" cy="997013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curvo 21">
              <a:extLst>
                <a:ext uri="{FF2B5EF4-FFF2-40B4-BE49-F238E27FC236}">
                  <a16:creationId xmlns:a16="http://schemas.microsoft.com/office/drawing/2014/main" id="{7D2AFE55-79B5-4551-AB72-2A1EFA805DB8}"/>
                </a:ext>
              </a:extLst>
            </p:cNvPr>
            <p:cNvCxnSpPr>
              <a:cxnSpLocks/>
              <a:stCxn id="13" idx="4"/>
              <a:endCxn id="18" idx="0"/>
            </p:cNvCxnSpPr>
            <p:nvPr/>
          </p:nvCxnSpPr>
          <p:spPr>
            <a:xfrm rot="5400000">
              <a:off x="4053141" y="4266146"/>
              <a:ext cx="1057124" cy="705082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67DC39F-31B9-4BD2-9712-78FC6A274179}"/>
              </a:ext>
            </a:extLst>
          </p:cNvPr>
          <p:cNvSpPr txBox="1"/>
          <p:nvPr/>
        </p:nvSpPr>
        <p:spPr>
          <a:xfrm>
            <a:off x="7299158" y="3721768"/>
            <a:ext cx="1106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Città-stato</a:t>
            </a:r>
          </a:p>
        </p:txBody>
      </p:sp>
      <p:sp>
        <p:nvSpPr>
          <p:cNvPr id="28" name="Segno di moltiplicazione 27">
            <a:extLst>
              <a:ext uri="{FF2B5EF4-FFF2-40B4-BE49-F238E27FC236}">
                <a16:creationId xmlns:a16="http://schemas.microsoft.com/office/drawing/2014/main" id="{326C9C0F-7F69-4F1C-BE92-6976A357594A}"/>
              </a:ext>
            </a:extLst>
          </p:cNvPr>
          <p:cNvSpPr/>
          <p:nvPr/>
        </p:nvSpPr>
        <p:spPr>
          <a:xfrm>
            <a:off x="6964771" y="3441891"/>
            <a:ext cx="1459832" cy="1258405"/>
          </a:xfrm>
          <a:prstGeom prst="mathMultiply">
            <a:avLst>
              <a:gd name="adj1" fmla="val 8222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8A24E48B-6FE9-4C2F-9576-0FD49FA3644E}"/>
              </a:ext>
            </a:extLst>
          </p:cNvPr>
          <p:cNvSpPr/>
          <p:nvPr/>
        </p:nvSpPr>
        <p:spPr>
          <a:xfrm>
            <a:off x="6432884" y="4828674"/>
            <a:ext cx="625642" cy="19156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Doppia parentesi quadra 29">
            <a:extLst>
              <a:ext uri="{FF2B5EF4-FFF2-40B4-BE49-F238E27FC236}">
                <a16:creationId xmlns:a16="http://schemas.microsoft.com/office/drawing/2014/main" id="{59E91AF3-C422-4607-95BC-E16339983973}"/>
              </a:ext>
            </a:extLst>
          </p:cNvPr>
          <p:cNvSpPr/>
          <p:nvPr/>
        </p:nvSpPr>
        <p:spPr>
          <a:xfrm>
            <a:off x="7058526" y="4847828"/>
            <a:ext cx="2313515" cy="1465558"/>
          </a:xfrm>
          <a:prstGeom prst="bracketPair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MENES</a:t>
            </a:r>
            <a:r>
              <a:rPr lang="it-IT" dirty="0"/>
              <a:t> (o </a:t>
            </a:r>
            <a:r>
              <a:rPr lang="it-IT" dirty="0" err="1"/>
              <a:t>Narmer</a:t>
            </a:r>
            <a:r>
              <a:rPr lang="it-IT" dirty="0"/>
              <a:t>) </a:t>
            </a:r>
            <a:r>
              <a:rPr lang="it-IT" b="1" dirty="0"/>
              <a:t>primo faraone</a:t>
            </a:r>
            <a:r>
              <a:rPr lang="it-IT" dirty="0"/>
              <a:t> a unificare i regni</a:t>
            </a:r>
          </a:p>
        </p:txBody>
      </p:sp>
    </p:spTree>
    <p:extLst>
      <p:ext uri="{BB962C8B-B14F-4D97-AF65-F5344CB8AC3E}">
        <p14:creationId xmlns:p14="http://schemas.microsoft.com/office/powerpoint/2010/main" val="105373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  <p:bldP spid="13" grpId="0" animBg="1"/>
      <p:bldP spid="27" grpId="0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Sfaccettatura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rp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2682</Words>
  <Application>Microsoft Office PowerPoint</Application>
  <PresentationFormat>Widescreen</PresentationFormat>
  <Paragraphs>540</Paragraphs>
  <Slides>42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Gothic</vt:lpstr>
      <vt:lpstr>Wingdings 3</vt:lpstr>
      <vt:lpstr>Sfaccettatura</vt:lpstr>
      <vt:lpstr>Antico Egitto</vt:lpstr>
      <vt:lpstr>Presentazione standard di PowerPoint</vt:lpstr>
      <vt:lpstr>Presentazione standard di PowerPoint</vt:lpstr>
      <vt:lpstr>Terra nera, terra rossa</vt:lpstr>
      <vt:lpstr>Valle omogenea</vt:lpstr>
      <vt:lpstr>Rete di commerci</vt:lpstr>
      <vt:lpstr>Che cosa significa… </vt:lpstr>
      <vt:lpstr>Il rapporto con gli stranieri</vt:lpstr>
      <vt:lpstr>Presentazione standard di PowerPoint</vt:lpstr>
      <vt:lpstr>Che cosa significa…</vt:lpstr>
      <vt:lpstr>Fattori ambientali portano all’unità</vt:lpstr>
      <vt:lpstr>3000 anni di storia e 31 dinastie</vt:lpstr>
      <vt:lpstr>Antico Regno</vt:lpstr>
      <vt:lpstr>Antico Regno</vt:lpstr>
      <vt:lpstr>1° periodo intermedio</vt:lpstr>
      <vt:lpstr>Medio Regno: l’uscita dalla Valle del Nilo</vt:lpstr>
      <vt:lpstr>2° periodo intermedio</vt:lpstr>
      <vt:lpstr>2° periodo intermedio</vt:lpstr>
      <vt:lpstr>Nuovo regno XVI-XII secolo a.C.</vt:lpstr>
      <vt:lpstr>Nuovo regno una breve riforma religiosa</vt:lpstr>
      <vt:lpstr>Nuovo regno</vt:lpstr>
      <vt:lpstr>Il declino dell’Egitto </vt:lpstr>
      <vt:lpstr>Società e cultura dell’Antico Egitto </vt:lpstr>
      <vt:lpstr>Che cosa significa…</vt:lpstr>
      <vt:lpstr>Lingua e scrittura</vt:lpstr>
      <vt:lpstr>Che cosa significa….</vt:lpstr>
      <vt:lpstr>Che cosa significa…. </vt:lpstr>
      <vt:lpstr>Religione</vt:lpstr>
      <vt:lpstr>Mito di Osiride, Iside e Horus</vt:lpstr>
      <vt:lpstr>Pantheon egizio</vt:lpstr>
      <vt:lpstr>Il Faraone re-dio</vt:lpstr>
      <vt:lpstr>Il Faraone e l’amministrazione dello stato</vt:lpstr>
      <vt:lpstr>Il Faraone e l’amministrazione dello stato</vt:lpstr>
      <vt:lpstr>Struttura sociale  La base della piramide sociale</vt:lpstr>
      <vt:lpstr>La condizione delle donne</vt:lpstr>
      <vt:lpstr>Culto del faraone e usi funerari</vt:lpstr>
      <vt:lpstr>Presentazione standard di PowerPoint</vt:lpstr>
      <vt:lpstr>La vita dopo la morte</vt:lpstr>
      <vt:lpstr>La concezione dell’aldilà</vt:lpstr>
      <vt:lpstr>Presentazione standard di PowerPoint</vt:lpstr>
      <vt:lpstr>Presentazione standard di PowerPoint</vt:lpstr>
      <vt:lpstr>Antico Egitto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 Egitto</dc:title>
  <dc:creator>JesCen</dc:creator>
  <cp:lastModifiedBy>JesCen</cp:lastModifiedBy>
  <cp:revision>2</cp:revision>
  <dcterms:created xsi:type="dcterms:W3CDTF">2019-10-17T14:19:43Z</dcterms:created>
  <dcterms:modified xsi:type="dcterms:W3CDTF">2019-10-17T14:45:43Z</dcterms:modified>
</cp:coreProperties>
</file>