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81" r:id="rId2"/>
    <p:sldId id="258" r:id="rId3"/>
    <p:sldId id="307" r:id="rId4"/>
    <p:sldId id="327" r:id="rId5"/>
    <p:sldId id="308" r:id="rId6"/>
    <p:sldId id="309" r:id="rId7"/>
    <p:sldId id="310" r:id="rId8"/>
    <p:sldId id="317" r:id="rId9"/>
    <p:sldId id="311" r:id="rId10"/>
    <p:sldId id="312" r:id="rId11"/>
    <p:sldId id="318" r:id="rId12"/>
    <p:sldId id="313" r:id="rId13"/>
    <p:sldId id="314" r:id="rId14"/>
    <p:sldId id="315" r:id="rId15"/>
    <p:sldId id="319" r:id="rId16"/>
    <p:sldId id="316" r:id="rId17"/>
    <p:sldId id="320" r:id="rId18"/>
    <p:sldId id="32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9B1D1-0A03-4046-97A4-F41453208F97}" type="datetimeFigureOut">
              <a:rPr lang="it-IT" smtClean="0"/>
              <a:t>09/10/2019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24E3-01AA-473D-9040-A9A066D8F1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4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SCRITTURA CUNEIFORME: segni grafici stilizzati a forma di chiodo o cuneo; questo tipo di scrittura vivrà fino all’Impero romano.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269A9-C60F-483C-AC2E-1E81FDD7291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4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SCRITTURA CUNEIFORME usava un campionario di segni vasto e complicato quanto quello cinese odierno.</a:t>
            </a:r>
          </a:p>
          <a:p>
            <a:r>
              <a:rPr lang="it-IT" dirty="0"/>
              <a:t>MAESTRI: insegnano prima la forma dei segni e poi la forma delle parole (esercizi di copiatura e dettato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7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Fine XVII secolo i re di </a:t>
            </a:r>
            <a:r>
              <a:rPr lang="it-IT" dirty="0" err="1"/>
              <a:t>Khattusha</a:t>
            </a:r>
            <a:r>
              <a:rPr lang="it-IT" dirty="0"/>
              <a:t> impongono la loro supremazia alle altre popolazioni dell’Anatolia centrale.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/>
              <a:t>Murshili</a:t>
            </a:r>
            <a:r>
              <a:rPr lang="it-IT" dirty="0"/>
              <a:t> I detronizza </a:t>
            </a:r>
            <a:r>
              <a:rPr lang="it-IT" dirty="0" err="1"/>
              <a:t>Samsuditana</a:t>
            </a:r>
            <a:r>
              <a:rPr lang="it-IT" dirty="0"/>
              <a:t>, ultimo discendente di Hammurabi e pone fine alla sua dinastia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3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Scontro con la XIX dinastia dei faraoni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CARRI FALCATI: carri da guerra armati di lame affilatissime innestate sui raggi delle ruote per falciare i fanti nemici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9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popolo dei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Khurriti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presente nel Vicino Oriente almeno dalla fine del III millennio a.C. e dà vita nel II millennio a.C. a una serie di potentati locali, ma solo alla fine del XVI secolo a.C.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regno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khurrita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Mittani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riesce a unificare sotto la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autorità un territorio che nel periodo di massima espansione si estende dall’Anatolia sud-orientale fino alla Mesopotamia settentrionale, passando per la Siria nord-occidentale. Successivamente il regno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viene annesso prima dagli Ittiti e poi dagli Assiri, ma la componente culturale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khurrita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resta viva in Siria settentrionale almeno fino alla fine del Tardo Bronzo.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0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fonti egiziane riferiscono di una serie di invasioni perpetrate dei «Popoli del mare» ai danni delle civiltà costiere del Mediterraneo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21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Dinastia amorrea di </a:t>
            </a:r>
            <a:r>
              <a:rPr lang="it-IT" dirty="0" err="1"/>
              <a:t>Ekallatum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39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Assurbanipal</a:t>
            </a:r>
            <a:r>
              <a:rPr lang="it-IT" dirty="0"/>
              <a:t> 668-631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24E3-01AA-473D-9040-A9A066D8F1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637780-F821-4644-90F2-84B089F99847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60783-52D0-46F1-8FAD-3FCB080A1E04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5757AA-0251-4CD0-9F90-592C5C7FF50A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1475A7-7021-41BB-B60F-A467DB90366A}"/>
              </a:ext>
            </a:extLst>
          </p:cNvPr>
          <p:cNvSpPr txBox="1"/>
          <p:nvPr userDrawn="1"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1-Civilt&#224;-fiumi-Sumeri-SLIDE-Mirabilia.pptx" TargetMode="External"/><Relationship Id="rId2" Type="http://schemas.openxmlformats.org/officeDocument/2006/relationships/hyperlink" Target="2-Civilt&#224;-fiumi-Accadi-Babilonesi-SLIDE-Mirabilia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dia.pearsoncmg.com/curriculum/intl/it/newlab/9788869101847A/sto_ss/sto_ss_scrittur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FE6FF-352E-480F-A4C7-CBC1B6C2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77" y="-1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Indoeuropei e Assiri</a:t>
            </a:r>
            <a:endParaRPr lang="en-US" sz="4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221606-247D-4D78-B4E3-ECA79FDF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45" y="2372164"/>
            <a:ext cx="4079721" cy="537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CIVILTÀ DEI FIUMI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519DF65-2B4C-4629-8EBF-29956F259D44}"/>
              </a:ext>
            </a:extLst>
          </p:cNvPr>
          <p:cNvSpPr txBox="1"/>
          <p:nvPr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5" name="Freccia a sinistra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844808A-5AA4-495E-B3C3-CBB96C61C90F}"/>
              </a:ext>
            </a:extLst>
          </p:cNvPr>
          <p:cNvSpPr/>
          <p:nvPr/>
        </p:nvSpPr>
        <p:spPr>
          <a:xfrm>
            <a:off x="-1" y="4197825"/>
            <a:ext cx="3128211" cy="1148794"/>
          </a:xfrm>
          <a:prstGeom prst="left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ripassare i ACCADI E BABILONESI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33C113-83EC-4F9E-B595-72FA655C6984}"/>
              </a:ext>
            </a:extLst>
          </p:cNvPr>
          <p:cNvSpPr txBox="1"/>
          <p:nvPr/>
        </p:nvSpPr>
        <p:spPr>
          <a:xfrm>
            <a:off x="514113" y="6320590"/>
            <a:ext cx="35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</a:t>
            </a:r>
            <a:r>
              <a:rPr lang="it-IT" dirty="0"/>
              <a:t>, Mondadori</a:t>
            </a:r>
          </a:p>
        </p:txBody>
      </p:sp>
      <p:sp>
        <p:nvSpPr>
          <p:cNvPr id="8" name="Freccia a sinistra 7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B111C3A-A313-43A9-9128-08E7C89458FE}"/>
              </a:ext>
            </a:extLst>
          </p:cNvPr>
          <p:cNvSpPr/>
          <p:nvPr/>
        </p:nvSpPr>
        <p:spPr>
          <a:xfrm>
            <a:off x="-30757" y="3049031"/>
            <a:ext cx="2165684" cy="1148794"/>
          </a:xfrm>
          <a:prstGeom prst="leftArrow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ripassare i SUMERI</a:t>
            </a:r>
          </a:p>
        </p:txBody>
      </p:sp>
      <p:pic>
        <p:nvPicPr>
          <p:cNvPr id="9" name="Immagine 8" descr="Immagine che contiene testo, edificio, vecchio, sedendo&#10;&#10;Descrizione generata automaticamente">
            <a:extLst>
              <a:ext uri="{FF2B5EF4-FFF2-40B4-BE49-F238E27FC236}">
                <a16:creationId xmlns:a16="http://schemas.microsoft.com/office/drawing/2014/main" id="{CB40171B-662A-4001-9929-1305339AA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-1"/>
            <a:ext cx="7038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9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466636-AAC4-4F89-BA77-EF73CB58B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6" r="3" b="909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B357AF-515C-4879-8141-A3A908EE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103" y="0"/>
            <a:ext cx="3687223" cy="839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Gli</a:t>
            </a:r>
            <a:r>
              <a:rPr lang="en-US" sz="5400" dirty="0"/>
              <a:t> </a:t>
            </a:r>
            <a:r>
              <a:rPr lang="en-US" sz="5400" dirty="0" err="1"/>
              <a:t>Ittiti</a:t>
            </a:r>
            <a:endParaRPr lang="en-US" sz="5400" dirty="0"/>
          </a:p>
        </p:txBody>
      </p:sp>
      <p:sp>
        <p:nvSpPr>
          <p:cNvPr id="6" name="Freccia destra rientrata 5">
            <a:extLst>
              <a:ext uri="{FF2B5EF4-FFF2-40B4-BE49-F238E27FC236}">
                <a16:creationId xmlns:a16="http://schemas.microsoft.com/office/drawing/2014/main" id="{3AE61D5B-92C0-4D82-9499-1AC9D83C1220}"/>
              </a:ext>
            </a:extLst>
          </p:cNvPr>
          <p:cNvSpPr/>
          <p:nvPr/>
        </p:nvSpPr>
        <p:spPr>
          <a:xfrm flipH="1">
            <a:off x="5431471" y="1005510"/>
            <a:ext cx="3939539" cy="625642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Popolazione indoeuropea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143E5D15-17A3-417D-B187-4F51C9BC7593}"/>
              </a:ext>
            </a:extLst>
          </p:cNvPr>
          <p:cNvSpPr/>
          <p:nvPr/>
        </p:nvSpPr>
        <p:spPr>
          <a:xfrm>
            <a:off x="2294021" y="288758"/>
            <a:ext cx="2085949" cy="433137"/>
          </a:xfrm>
          <a:prstGeom prst="borderCallout1">
            <a:avLst>
              <a:gd name="adj1" fmla="val 100232"/>
              <a:gd name="adj2" fmla="val 43194"/>
              <a:gd name="adj3" fmla="val 331018"/>
              <a:gd name="adj4" fmla="val 2088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Anatolia (Turchia)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D6C22B-BCE3-4759-A06D-6768FE4636F2}"/>
              </a:ext>
            </a:extLst>
          </p:cNvPr>
          <p:cNvSpPr txBox="1"/>
          <p:nvPr/>
        </p:nvSpPr>
        <p:spPr>
          <a:xfrm>
            <a:off x="5431471" y="1909011"/>
            <a:ext cx="4186662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Vengono in contatto con la Mesopotamia grazie ai mercanti assiri, ma restano isolati.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4BE0B121-DDEC-493C-A37B-719B4CA77A00}"/>
              </a:ext>
            </a:extLst>
          </p:cNvPr>
          <p:cNvSpPr/>
          <p:nvPr/>
        </p:nvSpPr>
        <p:spPr>
          <a:xfrm>
            <a:off x="160421" y="1191846"/>
            <a:ext cx="2133600" cy="8936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Fine XVII secolo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62473B-D8E3-453F-ABF8-42F6DE8827F9}"/>
              </a:ext>
            </a:extLst>
          </p:cNvPr>
          <p:cNvSpPr txBox="1"/>
          <p:nvPr/>
        </p:nvSpPr>
        <p:spPr>
          <a:xfrm>
            <a:off x="5449336" y="3200886"/>
            <a:ext cx="4168797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re di </a:t>
            </a:r>
            <a:r>
              <a:rPr lang="it-IT" dirty="0" err="1"/>
              <a:t>Khattusha</a:t>
            </a:r>
            <a:r>
              <a:rPr lang="it-IT" dirty="0"/>
              <a:t> sottomettono l’Anatolia centrale (e poi le terre a nord-ovest)</a:t>
            </a:r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CAD18C5F-9F44-498D-809C-501EBF92BDAE}"/>
              </a:ext>
            </a:extLst>
          </p:cNvPr>
          <p:cNvSpPr/>
          <p:nvPr/>
        </p:nvSpPr>
        <p:spPr>
          <a:xfrm>
            <a:off x="2005262" y="2977952"/>
            <a:ext cx="1675387" cy="893628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secolo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0B628D8-5320-4830-B176-E45A7BA394BB}"/>
              </a:ext>
            </a:extLst>
          </p:cNvPr>
          <p:cNvSpPr txBox="1"/>
          <p:nvPr/>
        </p:nvSpPr>
        <p:spPr>
          <a:xfrm>
            <a:off x="5434879" y="4339875"/>
            <a:ext cx="418325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Murshili</a:t>
            </a:r>
            <a:r>
              <a:rPr lang="it-IT" b="1" dirty="0"/>
              <a:t> I</a:t>
            </a:r>
            <a:r>
              <a:rPr lang="it-IT" dirty="0"/>
              <a:t>: Siria, Mesopotamia, saccheggio di Babilonia</a:t>
            </a:r>
          </a:p>
        </p:txBody>
      </p:sp>
      <p:sp>
        <p:nvSpPr>
          <p:cNvPr id="23" name="Esplosione: 14 punte 22">
            <a:extLst>
              <a:ext uri="{FF2B5EF4-FFF2-40B4-BE49-F238E27FC236}">
                <a16:creationId xmlns:a16="http://schemas.microsoft.com/office/drawing/2014/main" id="{77F05463-F981-42E1-9A81-E937AA3595A3}"/>
              </a:ext>
            </a:extLst>
          </p:cNvPr>
          <p:cNvSpPr/>
          <p:nvPr/>
        </p:nvSpPr>
        <p:spPr>
          <a:xfrm>
            <a:off x="5839691" y="5274964"/>
            <a:ext cx="4763558" cy="1583036"/>
          </a:xfrm>
          <a:prstGeom prst="irregularSeal2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Fasi alterne di espansione e crisi</a:t>
            </a:r>
          </a:p>
        </p:txBody>
      </p:sp>
      <p:sp>
        <p:nvSpPr>
          <p:cNvPr id="24" name="Freccia destra rientrata 23">
            <a:extLst>
              <a:ext uri="{FF2B5EF4-FFF2-40B4-BE49-F238E27FC236}">
                <a16:creationId xmlns:a16="http://schemas.microsoft.com/office/drawing/2014/main" id="{1F56AC23-B749-4073-A1E4-F1B07BB2E273}"/>
              </a:ext>
            </a:extLst>
          </p:cNvPr>
          <p:cNvSpPr/>
          <p:nvPr/>
        </p:nvSpPr>
        <p:spPr>
          <a:xfrm flipH="1">
            <a:off x="9959405" y="5380534"/>
            <a:ext cx="2137873" cy="1083138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Lotte di palazzo</a:t>
            </a:r>
          </a:p>
        </p:txBody>
      </p:sp>
      <p:sp>
        <p:nvSpPr>
          <p:cNvPr id="39" name="Freccia destra rientrata 38">
            <a:extLst>
              <a:ext uri="{FF2B5EF4-FFF2-40B4-BE49-F238E27FC236}">
                <a16:creationId xmlns:a16="http://schemas.microsoft.com/office/drawing/2014/main" id="{2E16559E-11B4-4890-AE25-D0F94A3B57CA}"/>
              </a:ext>
            </a:extLst>
          </p:cNvPr>
          <p:cNvSpPr/>
          <p:nvPr/>
        </p:nvSpPr>
        <p:spPr>
          <a:xfrm flipH="1">
            <a:off x="4844929" y="5631749"/>
            <a:ext cx="2085949" cy="948007"/>
          </a:xfrm>
          <a:prstGeom prst="notchedRightArrow">
            <a:avLst>
              <a:gd name="adj1" fmla="val 50000"/>
              <a:gd name="adj2" fmla="val 2969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Debolezza militare</a:t>
            </a:r>
          </a:p>
        </p:txBody>
      </p:sp>
    </p:spTree>
    <p:extLst>
      <p:ext uri="{BB962C8B-B14F-4D97-AF65-F5344CB8AC3E}">
        <p14:creationId xmlns:p14="http://schemas.microsoft.com/office/powerpoint/2010/main" val="2558410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2" grpId="0" animBg="1"/>
      <p:bldP spid="37" grpId="0" animBg="1"/>
      <p:bldP spid="38" grpId="0" animBg="1"/>
      <p:bldP spid="23" grpId="0" animBg="1"/>
      <p:bldP spid="24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466636-AAC4-4F89-BA77-EF73CB58B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6" r="3" b="909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B357AF-515C-4879-8141-A3A908EE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103" y="0"/>
            <a:ext cx="3687223" cy="839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Gli</a:t>
            </a:r>
            <a:r>
              <a:rPr lang="en-US" sz="5400" dirty="0"/>
              <a:t> </a:t>
            </a:r>
            <a:r>
              <a:rPr lang="en-US" sz="5400" dirty="0" err="1"/>
              <a:t>Ittiti</a:t>
            </a:r>
            <a:endParaRPr lang="en-US" sz="5400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4BE0B121-DDEC-493C-A37B-719B4CA77A00}"/>
              </a:ext>
            </a:extLst>
          </p:cNvPr>
          <p:cNvSpPr/>
          <p:nvPr/>
        </p:nvSpPr>
        <p:spPr>
          <a:xfrm>
            <a:off x="1814436" y="2729773"/>
            <a:ext cx="1780674" cy="89362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FF00"/>
                </a:solidFill>
              </a:rPr>
              <a:t>XIV secolo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62473B-D8E3-453F-ABF8-42F6DE8827F9}"/>
              </a:ext>
            </a:extLst>
          </p:cNvPr>
          <p:cNvSpPr txBox="1"/>
          <p:nvPr/>
        </p:nvSpPr>
        <p:spPr>
          <a:xfrm>
            <a:off x="4754589" y="5227909"/>
            <a:ext cx="416879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Scontro con i faraoni egiziani: Ramses II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0B628D8-5320-4830-B176-E45A7BA394BB}"/>
              </a:ext>
            </a:extLst>
          </p:cNvPr>
          <p:cNvSpPr txBox="1"/>
          <p:nvPr/>
        </p:nvSpPr>
        <p:spPr>
          <a:xfrm>
            <a:off x="5364633" y="2197633"/>
            <a:ext cx="4183254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Suppiluliuma</a:t>
            </a:r>
            <a:r>
              <a:rPr lang="it-IT" b="1" dirty="0"/>
              <a:t> I </a:t>
            </a:r>
            <a:r>
              <a:rPr lang="it-IT" dirty="0"/>
              <a:t>e</a:t>
            </a:r>
            <a:r>
              <a:rPr lang="it-IT" b="1" dirty="0"/>
              <a:t> </a:t>
            </a:r>
            <a:r>
              <a:rPr lang="it-IT" b="1" dirty="0" err="1"/>
              <a:t>Muwatalli</a:t>
            </a:r>
            <a:r>
              <a:rPr lang="it-IT" dirty="0"/>
              <a:t>: egemonia sulla Siria (regno dei </a:t>
            </a:r>
            <a:r>
              <a:rPr lang="it-IT" dirty="0" err="1"/>
              <a:t>Mitanni</a:t>
            </a:r>
            <a:r>
              <a:rPr lang="it-IT" dirty="0"/>
              <a:t>)</a:t>
            </a:r>
          </a:p>
        </p:txBody>
      </p:sp>
      <p:sp>
        <p:nvSpPr>
          <p:cNvPr id="23" name="Esplosione: 14 punte 22">
            <a:extLst>
              <a:ext uri="{FF2B5EF4-FFF2-40B4-BE49-F238E27FC236}">
                <a16:creationId xmlns:a16="http://schemas.microsoft.com/office/drawing/2014/main" id="{77F05463-F981-42E1-9A81-E937AA3595A3}"/>
              </a:ext>
            </a:extLst>
          </p:cNvPr>
          <p:cNvSpPr/>
          <p:nvPr/>
        </p:nvSpPr>
        <p:spPr>
          <a:xfrm>
            <a:off x="6047173" y="3515411"/>
            <a:ext cx="3176217" cy="1583036"/>
          </a:xfrm>
          <a:prstGeom prst="irregularSeal2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Qadesh</a:t>
            </a:r>
            <a:r>
              <a:rPr lang="it-IT" dirty="0"/>
              <a:t> 1274 a.C.</a:t>
            </a:r>
          </a:p>
        </p:txBody>
      </p:sp>
      <p:sp>
        <p:nvSpPr>
          <p:cNvPr id="24" name="Freccia destra rientrata 23">
            <a:extLst>
              <a:ext uri="{FF2B5EF4-FFF2-40B4-BE49-F238E27FC236}">
                <a16:creationId xmlns:a16="http://schemas.microsoft.com/office/drawing/2014/main" id="{1F56AC23-B749-4073-A1E4-F1B07BB2E273}"/>
              </a:ext>
            </a:extLst>
          </p:cNvPr>
          <p:cNvSpPr/>
          <p:nvPr/>
        </p:nvSpPr>
        <p:spPr>
          <a:xfrm flipH="1">
            <a:off x="4133081" y="3928791"/>
            <a:ext cx="2137873" cy="1083138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Ittiti usano i </a:t>
            </a:r>
            <a:r>
              <a:rPr lang="it-IT" b="1" dirty="0">
                <a:solidFill>
                  <a:schemeClr val="tx1"/>
                </a:solidFill>
              </a:rPr>
              <a:t>carri falcati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BF2630D-4CE0-49DA-A331-946C71099F89}"/>
              </a:ext>
            </a:extLst>
          </p:cNvPr>
          <p:cNvSpPr/>
          <p:nvPr/>
        </p:nvSpPr>
        <p:spPr>
          <a:xfrm>
            <a:off x="5337919" y="983760"/>
            <a:ext cx="4345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FASE DI MAGGIOR SPLENDORE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CC77BF3-C468-4B9E-B36A-DAD958156197}"/>
              </a:ext>
            </a:extLst>
          </p:cNvPr>
          <p:cNvSpPr/>
          <p:nvPr/>
        </p:nvSpPr>
        <p:spPr>
          <a:xfrm>
            <a:off x="3048000" y="3681413"/>
            <a:ext cx="968866" cy="92104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85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  <p:bldP spid="23" grpId="0" animBg="1"/>
      <p:bldP spid="24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3E4C0C2-EA96-495C-8F0D-B9398D42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8" y="23276"/>
            <a:ext cx="4299666" cy="1045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Mesopotamia</a:t>
            </a: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 le età del bronzo e del ferro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A93F1DA-96E4-4351-AD49-12B493A6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18" y="12700"/>
            <a:ext cx="6300761" cy="6929980"/>
          </a:xfrm>
          <a:prstGeom prst="rect">
            <a:avLst/>
          </a:prstGeom>
        </p:spPr>
      </p:pic>
      <p:sp>
        <p:nvSpPr>
          <p:cNvPr id="7" name="Elaborazione 6">
            <a:extLst>
              <a:ext uri="{FF2B5EF4-FFF2-40B4-BE49-F238E27FC236}">
                <a16:creationId xmlns:a16="http://schemas.microsoft.com/office/drawing/2014/main" id="{A6119A18-963A-44E7-B13D-1EE53B5FDCA9}"/>
              </a:ext>
            </a:extLst>
          </p:cNvPr>
          <p:cNvSpPr/>
          <p:nvPr/>
        </p:nvSpPr>
        <p:spPr>
          <a:xfrm>
            <a:off x="5286373" y="-8467"/>
            <a:ext cx="1871003" cy="4867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ITTITI</a:t>
            </a:r>
          </a:p>
        </p:txBody>
      </p:sp>
      <p:sp>
        <p:nvSpPr>
          <p:cNvPr id="8" name="Freccia destra rientrata 7">
            <a:extLst>
              <a:ext uri="{FF2B5EF4-FFF2-40B4-BE49-F238E27FC236}">
                <a16:creationId xmlns:a16="http://schemas.microsoft.com/office/drawing/2014/main" id="{65265E37-A14F-4B31-AFC5-3FA54F7AEEB5}"/>
              </a:ext>
            </a:extLst>
          </p:cNvPr>
          <p:cNvSpPr/>
          <p:nvPr/>
        </p:nvSpPr>
        <p:spPr>
          <a:xfrm rot="19020222" flipH="1">
            <a:off x="8550759" y="2339432"/>
            <a:ext cx="1881411" cy="703385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CASSITI</a:t>
            </a:r>
          </a:p>
        </p:txBody>
      </p:sp>
      <p:sp>
        <p:nvSpPr>
          <p:cNvPr id="22" name="Freccia destra rientrata 21">
            <a:extLst>
              <a:ext uri="{FF2B5EF4-FFF2-40B4-BE49-F238E27FC236}">
                <a16:creationId xmlns:a16="http://schemas.microsoft.com/office/drawing/2014/main" id="{A3A45E99-ED4E-4487-81A8-34B3C8A73B10}"/>
              </a:ext>
            </a:extLst>
          </p:cNvPr>
          <p:cNvSpPr/>
          <p:nvPr/>
        </p:nvSpPr>
        <p:spPr>
          <a:xfrm rot="19020222" flipH="1">
            <a:off x="7502280" y="352461"/>
            <a:ext cx="1881411" cy="703385"/>
          </a:xfrm>
          <a:prstGeom prst="notch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Khurriti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145E2C-86E4-4624-95EC-37695ACDAFCE}"/>
              </a:ext>
            </a:extLst>
          </p:cNvPr>
          <p:cNvSpPr/>
          <p:nvPr/>
        </p:nvSpPr>
        <p:spPr>
          <a:xfrm>
            <a:off x="746983" y="1310508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Khurriti</a:t>
            </a:r>
            <a:endParaRPr lang="it-IT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D06A8D-185E-4D35-BDB8-B1E2FF6FEF42}"/>
              </a:ext>
            </a:extLst>
          </p:cNvPr>
          <p:cNvSpPr txBox="1"/>
          <p:nvPr/>
        </p:nvSpPr>
        <p:spPr>
          <a:xfrm>
            <a:off x="832448" y="1895283"/>
            <a:ext cx="399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Sono la terza potenza dell’Anatolia insieme a Ittiti e Assiri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A388EC3-EBFD-4DA6-88A5-064FC65D5D1D}"/>
              </a:ext>
            </a:extLst>
          </p:cNvPr>
          <p:cNvSpPr/>
          <p:nvPr/>
        </p:nvSpPr>
        <p:spPr>
          <a:xfrm>
            <a:off x="2605136" y="2878715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Cassiti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BFC28A7-8172-424F-8397-311B84D088D7}"/>
              </a:ext>
            </a:extLst>
          </p:cNvPr>
          <p:cNvSpPr txBox="1"/>
          <p:nvPr/>
        </p:nvSpPr>
        <p:spPr>
          <a:xfrm>
            <a:off x="745252" y="3464581"/>
            <a:ext cx="399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XVI al XIII secolo mantengono il loro dominio su Babilonia</a:t>
            </a:r>
          </a:p>
        </p:txBody>
      </p:sp>
    </p:spTree>
    <p:extLst>
      <p:ext uri="{BB962C8B-B14F-4D97-AF65-F5344CB8AC3E}">
        <p14:creationId xmlns:p14="http://schemas.microsoft.com/office/powerpoint/2010/main" val="174118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9" grpId="0"/>
      <p:bldP spid="1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B5A12D-B962-4A65-AEAF-A881ECCD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894098"/>
            <a:ext cx="6960759" cy="19239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6000" dirty="0">
                <a:solidFill>
                  <a:srgbClr val="FFFFFF"/>
                </a:solidFill>
              </a:rPr>
              <a:t>L’età degli Assiri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50783C-0D33-4025-B7D1-9AA0F041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26" y="2761646"/>
            <a:ext cx="8596668" cy="673768"/>
          </a:xfrm>
        </p:spPr>
        <p:txBody>
          <a:bodyPr/>
          <a:lstStyle/>
          <a:p>
            <a:pPr algn="ctr"/>
            <a:r>
              <a:rPr lang="it-IT" dirty="0"/>
              <a:t>Sconvolgimenti nel XIII-XII secolo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2DE6E3F1-761D-4906-A9C0-949C1612939A}"/>
              </a:ext>
            </a:extLst>
          </p:cNvPr>
          <p:cNvSpPr/>
          <p:nvPr/>
        </p:nvSpPr>
        <p:spPr>
          <a:xfrm>
            <a:off x="4203112" y="1526420"/>
            <a:ext cx="2070296" cy="8636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Regno degli Ittiti</a:t>
            </a:r>
          </a:p>
        </p:txBody>
      </p:sp>
      <p:sp>
        <p:nvSpPr>
          <p:cNvPr id="7" name="Segno di moltiplicazione 6">
            <a:extLst>
              <a:ext uri="{FF2B5EF4-FFF2-40B4-BE49-F238E27FC236}">
                <a16:creationId xmlns:a16="http://schemas.microsoft.com/office/drawing/2014/main" id="{DF2D1886-3A30-4A6A-A608-9C4C08C4AEBE}"/>
              </a:ext>
            </a:extLst>
          </p:cNvPr>
          <p:cNvSpPr/>
          <p:nvPr/>
        </p:nvSpPr>
        <p:spPr>
          <a:xfrm>
            <a:off x="3768947" y="1243975"/>
            <a:ext cx="2938625" cy="142855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/>
              <a:t>scompare</a:t>
            </a:r>
            <a:endParaRPr lang="it-IT" dirty="0"/>
          </a:p>
        </p:txBody>
      </p:sp>
      <p:sp>
        <p:nvSpPr>
          <p:cNvPr id="8" name="Elaborazione 7">
            <a:extLst>
              <a:ext uri="{FF2B5EF4-FFF2-40B4-BE49-F238E27FC236}">
                <a16:creationId xmlns:a16="http://schemas.microsoft.com/office/drawing/2014/main" id="{5A8453B0-B1B1-4814-971F-6506E5C5AF6F}"/>
              </a:ext>
            </a:extLst>
          </p:cNvPr>
          <p:cNvSpPr/>
          <p:nvPr/>
        </p:nvSpPr>
        <p:spPr>
          <a:xfrm>
            <a:off x="6953741" y="1579051"/>
            <a:ext cx="2070296" cy="8636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Regno di Babilonia</a:t>
            </a:r>
          </a:p>
        </p:txBody>
      </p:sp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3531C121-9EB0-4A5D-ABE1-9A9AF083590F}"/>
              </a:ext>
            </a:extLst>
          </p:cNvPr>
          <p:cNvSpPr/>
          <p:nvPr/>
        </p:nvSpPr>
        <p:spPr>
          <a:xfrm rot="19211674">
            <a:off x="7187832" y="1862168"/>
            <a:ext cx="1602113" cy="336536"/>
          </a:xfrm>
          <a:prstGeom prst="snip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dirty="0"/>
              <a:t>Perde egemonia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F14DE57-75A1-47F7-B06E-F679C9435A99}"/>
              </a:ext>
            </a:extLst>
          </p:cNvPr>
          <p:cNvSpPr/>
          <p:nvPr/>
        </p:nvSpPr>
        <p:spPr>
          <a:xfrm>
            <a:off x="615331" y="1827649"/>
            <a:ext cx="2539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Mediterraneo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6C9F776A-FFE3-487F-A2F4-7C9F5FC86EA4}"/>
              </a:ext>
            </a:extLst>
          </p:cNvPr>
          <p:cNvSpPr/>
          <p:nvPr/>
        </p:nvSpPr>
        <p:spPr>
          <a:xfrm>
            <a:off x="717452" y="482351"/>
            <a:ext cx="2335237" cy="1371843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Confederazione POPOLI DEL MARE</a:t>
            </a:r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89139549-48F8-4EC9-831F-2D51790CFF2A}"/>
              </a:ext>
            </a:extLst>
          </p:cNvPr>
          <p:cNvSpPr/>
          <p:nvPr/>
        </p:nvSpPr>
        <p:spPr>
          <a:xfrm>
            <a:off x="1336431" y="4065563"/>
            <a:ext cx="2067951" cy="1392702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economica</a:t>
            </a:r>
          </a:p>
        </p:txBody>
      </p:sp>
      <p:sp>
        <p:nvSpPr>
          <p:cNvPr id="14" name="Callout: freccia in su 13">
            <a:extLst>
              <a:ext uri="{FF2B5EF4-FFF2-40B4-BE49-F238E27FC236}">
                <a16:creationId xmlns:a16="http://schemas.microsoft.com/office/drawing/2014/main" id="{68E46D49-1D20-46B3-A0F3-89AE93B1E0DF}"/>
              </a:ext>
            </a:extLst>
          </p:cNvPr>
          <p:cNvSpPr/>
          <p:nvPr/>
        </p:nvSpPr>
        <p:spPr>
          <a:xfrm>
            <a:off x="7265776" y="4065563"/>
            <a:ext cx="2067951" cy="1392702"/>
          </a:xfrm>
          <a:prstGeom prst="upArrowCallout">
            <a:avLst/>
          </a:prstGeom>
          <a:solidFill>
            <a:srgbClr val="EF89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 demografico</a:t>
            </a:r>
          </a:p>
        </p:txBody>
      </p:sp>
      <p:sp>
        <p:nvSpPr>
          <p:cNvPr id="15" name="Nuvola 14">
            <a:extLst>
              <a:ext uri="{FF2B5EF4-FFF2-40B4-BE49-F238E27FC236}">
                <a16:creationId xmlns:a16="http://schemas.microsoft.com/office/drawing/2014/main" id="{2C8161A8-1EC3-4EEE-BA95-DD3BC3D4E861}"/>
              </a:ext>
            </a:extLst>
          </p:cNvPr>
          <p:cNvSpPr/>
          <p:nvPr/>
        </p:nvSpPr>
        <p:spPr>
          <a:xfrm>
            <a:off x="3768947" y="3924886"/>
            <a:ext cx="3082019" cy="1997612"/>
          </a:xfrm>
          <a:prstGeom prst="cloud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Sopravvive solo il REGNO DI ASSIRIA</a:t>
            </a:r>
          </a:p>
        </p:txBody>
      </p:sp>
    </p:spTree>
    <p:extLst>
      <p:ext uri="{BB962C8B-B14F-4D97-AF65-F5344CB8AC3E}">
        <p14:creationId xmlns:p14="http://schemas.microsoft.com/office/powerpoint/2010/main" val="1565753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1550783C-0D33-4025-B7D1-9AA0F041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281136"/>
            <a:ext cx="3179146" cy="975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L’Assiria</a:t>
            </a:r>
            <a:endParaRPr lang="en-US" sz="5400" dirty="0"/>
          </a:p>
        </p:txBody>
      </p:sp>
      <p:pic>
        <p:nvPicPr>
          <p:cNvPr id="21" name="Immagine 2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653A5D8-0874-4793-B9DC-665E9E608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" t="4979" r="6469" b="9681"/>
          <a:stretch/>
        </p:blipFill>
        <p:spPr>
          <a:xfrm>
            <a:off x="98474" y="1378634"/>
            <a:ext cx="6347704" cy="3699803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41891AFF-77EB-4C5C-ACBE-43FCE48A1146}"/>
              </a:ext>
            </a:extLst>
          </p:cNvPr>
          <p:cNvSpPr/>
          <p:nvPr/>
        </p:nvSpPr>
        <p:spPr>
          <a:xfrm>
            <a:off x="2157876" y="2334907"/>
            <a:ext cx="2133600" cy="8936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XVIII secolo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1720FF7-89B3-49EA-A221-1A0F36CE56F2}"/>
              </a:ext>
            </a:extLst>
          </p:cNvPr>
          <p:cNvSpPr/>
          <p:nvPr/>
        </p:nvSpPr>
        <p:spPr>
          <a:xfrm>
            <a:off x="4291476" y="2558982"/>
            <a:ext cx="489458" cy="4454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CA9E61-A0C2-4B58-98A7-80DD820953BC}"/>
              </a:ext>
            </a:extLst>
          </p:cNvPr>
          <p:cNvSpPr txBox="1"/>
          <p:nvPr/>
        </p:nvSpPr>
        <p:spPr>
          <a:xfrm>
            <a:off x="5340268" y="281136"/>
            <a:ext cx="418666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Fondata intorno alla città di </a:t>
            </a:r>
            <a:r>
              <a:rPr lang="it-IT" dirty="0" err="1"/>
              <a:t>Assur</a:t>
            </a:r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FBF73A2-9E1A-4F3C-9750-13C8EA99F51E}"/>
              </a:ext>
            </a:extLst>
          </p:cNvPr>
          <p:cNvSpPr txBox="1"/>
          <p:nvPr/>
        </p:nvSpPr>
        <p:spPr>
          <a:xfrm>
            <a:off x="6482689" y="771159"/>
            <a:ext cx="3061049" cy="1477328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Shamshi-Adad</a:t>
            </a:r>
            <a:r>
              <a:rPr lang="it-IT" b="1" dirty="0"/>
              <a:t> I </a:t>
            </a:r>
            <a:r>
              <a:rPr lang="it-IT" dirty="0"/>
              <a:t>unifica il regno intorno ad </a:t>
            </a:r>
            <a:r>
              <a:rPr lang="it-IT" b="1" dirty="0" err="1"/>
              <a:t>Assur</a:t>
            </a:r>
            <a:r>
              <a:rPr lang="it-IT" dirty="0"/>
              <a:t>: dalla Siria alla Mesopotamia settentrionale</a:t>
            </a:r>
          </a:p>
        </p:txBody>
      </p:sp>
      <p:sp>
        <p:nvSpPr>
          <p:cNvPr id="23" name="Callout: freccia in giù 22">
            <a:extLst>
              <a:ext uri="{FF2B5EF4-FFF2-40B4-BE49-F238E27FC236}">
                <a16:creationId xmlns:a16="http://schemas.microsoft.com/office/drawing/2014/main" id="{505F0F4E-F44C-4627-93BF-DA007F33AAA4}"/>
              </a:ext>
            </a:extLst>
          </p:cNvPr>
          <p:cNvSpPr/>
          <p:nvPr/>
        </p:nvSpPr>
        <p:spPr>
          <a:xfrm>
            <a:off x="6482689" y="2334907"/>
            <a:ext cx="3117579" cy="8416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Geografia e clima</a:t>
            </a:r>
          </a:p>
        </p:txBody>
      </p:sp>
      <p:sp>
        <p:nvSpPr>
          <p:cNvPr id="24" name="Rettangolo con due angoli in diagonale arrotondati 23">
            <a:extLst>
              <a:ext uri="{FF2B5EF4-FFF2-40B4-BE49-F238E27FC236}">
                <a16:creationId xmlns:a16="http://schemas.microsoft.com/office/drawing/2014/main" id="{B6501278-5F18-4146-9D72-CE488740C0FE}"/>
              </a:ext>
            </a:extLst>
          </p:cNvPr>
          <p:cNvSpPr/>
          <p:nvPr/>
        </p:nvSpPr>
        <p:spPr>
          <a:xfrm>
            <a:off x="6482689" y="3176587"/>
            <a:ext cx="3117579" cy="52188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Poco adatti per agricoltura</a:t>
            </a:r>
          </a:p>
        </p:txBody>
      </p:sp>
      <p:sp>
        <p:nvSpPr>
          <p:cNvPr id="25" name="Rettangolo con due angoli in diagonale ritagliati 24">
            <a:extLst>
              <a:ext uri="{FF2B5EF4-FFF2-40B4-BE49-F238E27FC236}">
                <a16:creationId xmlns:a16="http://schemas.microsoft.com/office/drawing/2014/main" id="{356D1AE6-95A9-43CF-833E-334E212A2B98}"/>
              </a:ext>
            </a:extLst>
          </p:cNvPr>
          <p:cNvSpPr/>
          <p:nvPr/>
        </p:nvSpPr>
        <p:spPr>
          <a:xfrm>
            <a:off x="6482689" y="3981157"/>
            <a:ext cx="3061049" cy="602237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ASSIRI temibili guerrieri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A698E41-D241-41BF-BA9F-BE9980A59FCE}"/>
              </a:ext>
            </a:extLst>
          </p:cNvPr>
          <p:cNvSpPr txBox="1"/>
          <p:nvPr/>
        </p:nvSpPr>
        <p:spPr>
          <a:xfrm>
            <a:off x="6498488" y="4739299"/>
            <a:ext cx="3028442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Potere invariato per 500 anni circa</a:t>
            </a:r>
          </a:p>
        </p:txBody>
      </p:sp>
    </p:spTree>
    <p:extLst>
      <p:ext uri="{BB962C8B-B14F-4D97-AF65-F5344CB8AC3E}">
        <p14:creationId xmlns:p14="http://schemas.microsoft.com/office/powerpoint/2010/main" val="4146434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2" grpId="0" animBg="1"/>
      <p:bldP spid="38" grpId="0" animBg="1"/>
      <p:bldP spid="39" grpId="0" animBg="1"/>
      <p:bldP spid="23" grpId="0" animBg="1"/>
      <p:bldP spid="24" grpId="0" animBg="1"/>
      <p:bldP spid="25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72E88-6A51-4664-9949-B9B72FC5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768"/>
          </a:xfrm>
        </p:spPr>
        <p:txBody>
          <a:bodyPr/>
          <a:lstStyle/>
          <a:p>
            <a:r>
              <a:rPr lang="it-IT" dirty="0"/>
              <a:t>La nascita dell’Impero assiro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86F0908-AFB7-42C9-9BD9-B2AD7E39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" t="4979" r="6469" b="9681"/>
          <a:stretch/>
        </p:blipFill>
        <p:spPr>
          <a:xfrm>
            <a:off x="3175" y="1378634"/>
            <a:ext cx="6443003" cy="3699803"/>
          </a:xfrm>
          <a:prstGeom prst="rect">
            <a:avLst/>
          </a:prstGeom>
        </p:spPr>
      </p:pic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461374CC-A132-4797-BCC0-CDF9599AF47A}"/>
              </a:ext>
            </a:extLst>
          </p:cNvPr>
          <p:cNvSpPr/>
          <p:nvPr/>
        </p:nvSpPr>
        <p:spPr>
          <a:xfrm>
            <a:off x="6569612" y="1392702"/>
            <a:ext cx="3921712" cy="783102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XII secolo campagne militari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516F69-9220-4585-AA6A-C888F50C237A}"/>
              </a:ext>
            </a:extLst>
          </p:cNvPr>
          <p:cNvSpPr txBox="1"/>
          <p:nvPr/>
        </p:nvSpPr>
        <p:spPr>
          <a:xfrm>
            <a:off x="6569613" y="2210111"/>
            <a:ext cx="203981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Mesopotamia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Anatolia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34747C29-8A1A-4A8B-9798-227EBF7572F3}"/>
              </a:ext>
            </a:extLst>
          </p:cNvPr>
          <p:cNvSpPr/>
          <p:nvPr/>
        </p:nvSpPr>
        <p:spPr>
          <a:xfrm>
            <a:off x="8732864" y="2210111"/>
            <a:ext cx="1758460" cy="377602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saccheggio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21F96B08-7050-4617-93A1-ADC6D2EE7ACD}"/>
              </a:ext>
            </a:extLst>
          </p:cNvPr>
          <p:cNvSpPr/>
          <p:nvPr/>
        </p:nvSpPr>
        <p:spPr>
          <a:xfrm>
            <a:off x="6648573" y="3634155"/>
            <a:ext cx="3921712" cy="783102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VIII secolo campagne militari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F196317A-D573-4AFD-9F7A-446ED0341A1D}"/>
              </a:ext>
            </a:extLst>
          </p:cNvPr>
          <p:cNvSpPr/>
          <p:nvPr/>
        </p:nvSpPr>
        <p:spPr>
          <a:xfrm>
            <a:off x="6710291" y="4485991"/>
            <a:ext cx="1758460" cy="547157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Annettere regni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3623594C-E722-42D1-8B9A-39D61CAB07E2}"/>
              </a:ext>
            </a:extLst>
          </p:cNvPr>
          <p:cNvSpPr/>
          <p:nvPr/>
        </p:nvSpPr>
        <p:spPr>
          <a:xfrm>
            <a:off x="8811825" y="4485991"/>
            <a:ext cx="1758460" cy="547157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Creare province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039A0E6B-AC27-42A7-8F30-87008DF86586}"/>
              </a:ext>
            </a:extLst>
          </p:cNvPr>
          <p:cNvSpPr/>
          <p:nvPr/>
        </p:nvSpPr>
        <p:spPr>
          <a:xfrm>
            <a:off x="8732864" y="2741719"/>
            <a:ext cx="1758460" cy="377602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tributi</a:t>
            </a:r>
          </a:p>
        </p:txBody>
      </p: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F54745D9-31AA-45C9-ACF4-6EF99B74EF81}"/>
              </a:ext>
            </a:extLst>
          </p:cNvPr>
          <p:cNvSpPr/>
          <p:nvPr/>
        </p:nvSpPr>
        <p:spPr>
          <a:xfrm>
            <a:off x="4529796" y="4025706"/>
            <a:ext cx="2039816" cy="391551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Tiglatpileser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DD2D6530-EB97-4512-BB40-0E2A6DFD8CE5}"/>
              </a:ext>
            </a:extLst>
          </p:cNvPr>
          <p:cNvSpPr/>
          <p:nvPr/>
        </p:nvSpPr>
        <p:spPr>
          <a:xfrm>
            <a:off x="4569277" y="4479254"/>
            <a:ext cx="2039816" cy="283695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Sargon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3C8F7A8-2390-4234-B2EB-AD43A2D45550}"/>
              </a:ext>
            </a:extLst>
          </p:cNvPr>
          <p:cNvSpPr/>
          <p:nvPr/>
        </p:nvSpPr>
        <p:spPr>
          <a:xfrm>
            <a:off x="335869" y="5540514"/>
            <a:ext cx="11856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Nasce il primo grande impero dell’età del ferro</a:t>
            </a:r>
          </a:p>
        </p:txBody>
      </p:sp>
    </p:spTree>
    <p:extLst>
      <p:ext uri="{BB962C8B-B14F-4D97-AF65-F5344CB8AC3E}">
        <p14:creationId xmlns:p14="http://schemas.microsoft.com/office/powerpoint/2010/main" val="2069552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9237430-07BC-4828-82E4-B66860345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2" r="34195" b="423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8E7BFE-8AD8-41C5-AD59-AC6FF430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526" y="0"/>
            <a:ext cx="3887839" cy="13693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4400" dirty="0"/>
              <a:t>Massima espansione</a:t>
            </a:r>
          </a:p>
        </p:txBody>
      </p: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F8EB45D8-D4DF-4007-B919-F7FA8883996D}"/>
              </a:ext>
            </a:extLst>
          </p:cNvPr>
          <p:cNvSpPr/>
          <p:nvPr/>
        </p:nvSpPr>
        <p:spPr>
          <a:xfrm>
            <a:off x="5439233" y="1611196"/>
            <a:ext cx="3921712" cy="783102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VII secolo ASSURBANIPAL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A8DD701-D73F-409C-B4E5-EF69EA31FDBC}"/>
              </a:ext>
            </a:extLst>
          </p:cNvPr>
          <p:cNvSpPr txBox="1"/>
          <p:nvPr/>
        </p:nvSpPr>
        <p:spPr>
          <a:xfrm>
            <a:off x="5390206" y="2441377"/>
            <a:ext cx="203981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Babilonesi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Elamiti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Egitto</a:t>
            </a:r>
          </a:p>
        </p:txBody>
      </p:sp>
      <p:sp>
        <p:nvSpPr>
          <p:cNvPr id="22" name="Rettangolo con due angoli in diagonale arrotondati 21">
            <a:extLst>
              <a:ext uri="{FF2B5EF4-FFF2-40B4-BE49-F238E27FC236}">
                <a16:creationId xmlns:a16="http://schemas.microsoft.com/office/drawing/2014/main" id="{102474CC-6BA2-47E4-876B-07535741681A}"/>
              </a:ext>
            </a:extLst>
          </p:cNvPr>
          <p:cNvSpPr/>
          <p:nvPr/>
        </p:nvSpPr>
        <p:spPr>
          <a:xfrm rot="2420860">
            <a:off x="6635520" y="2558934"/>
            <a:ext cx="1493720" cy="324431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province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DA4AD6E-EF9C-4095-B2C1-534812ABA1C9}"/>
              </a:ext>
            </a:extLst>
          </p:cNvPr>
          <p:cNvSpPr txBox="1"/>
          <p:nvPr/>
        </p:nvSpPr>
        <p:spPr>
          <a:xfrm>
            <a:off x="6494016" y="3589867"/>
            <a:ext cx="2039816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Capitale NINIVE</a:t>
            </a:r>
          </a:p>
        </p:txBody>
      </p:sp>
      <p:sp>
        <p:nvSpPr>
          <p:cNvPr id="5" name="Callout: freccia in su 4">
            <a:extLst>
              <a:ext uri="{FF2B5EF4-FFF2-40B4-BE49-F238E27FC236}">
                <a16:creationId xmlns:a16="http://schemas.microsoft.com/office/drawing/2014/main" id="{8444195E-C0D0-41EA-968A-16CC31B5A3F2}"/>
              </a:ext>
            </a:extLst>
          </p:cNvPr>
          <p:cNvSpPr/>
          <p:nvPr/>
        </p:nvSpPr>
        <p:spPr>
          <a:xfrm>
            <a:off x="5369223" y="4097347"/>
            <a:ext cx="4289401" cy="821919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Saccheggiata da una coalizione di Babilonesi, Cimmeri e Sciti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A86026A-FD10-4F8B-A6F2-FECF83E19788}"/>
              </a:ext>
            </a:extLst>
          </p:cNvPr>
          <p:cNvSpPr/>
          <p:nvPr/>
        </p:nvSpPr>
        <p:spPr>
          <a:xfrm>
            <a:off x="4597547" y="5223933"/>
            <a:ext cx="6205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613 a.C. </a:t>
            </a:r>
            <a:r>
              <a:rPr lang="it-IT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Assuruballit</a:t>
            </a: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II detronizzato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38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5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FE6FF-352E-480F-A4C7-CBC1B6C2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77" y="-1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Indoeuropei e Assiri</a:t>
            </a:r>
            <a:endParaRPr lang="en-US" sz="4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221606-247D-4D78-B4E3-ECA79FDF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45" y="2372164"/>
            <a:ext cx="4079721" cy="537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CIVILTÀ DEI FIUMI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519DF65-2B4C-4629-8EBF-29956F259D44}"/>
              </a:ext>
            </a:extLst>
          </p:cNvPr>
          <p:cNvSpPr txBox="1"/>
          <p:nvPr/>
        </p:nvSpPr>
        <p:spPr>
          <a:xfrm rot="16200000">
            <a:off x="11053011" y="3686912"/>
            <a:ext cx="190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33C113-83EC-4F9E-B595-72FA655C6984}"/>
              </a:ext>
            </a:extLst>
          </p:cNvPr>
          <p:cNvSpPr txBox="1"/>
          <p:nvPr/>
        </p:nvSpPr>
        <p:spPr>
          <a:xfrm>
            <a:off x="514113" y="6320590"/>
            <a:ext cx="35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Mirabilia</a:t>
            </a:r>
            <a:r>
              <a:rPr lang="it-IT" dirty="0"/>
              <a:t>, Mondadori</a:t>
            </a:r>
          </a:p>
        </p:txBody>
      </p:sp>
      <p:pic>
        <p:nvPicPr>
          <p:cNvPr id="9" name="Immagine 8" descr="Immagine che contiene testo, edificio, vecchio, sedendo&#10;&#10;Descrizione generata automaticamente">
            <a:extLst>
              <a:ext uri="{FF2B5EF4-FFF2-40B4-BE49-F238E27FC236}">
                <a16:creationId xmlns:a16="http://schemas.microsoft.com/office/drawing/2014/main" id="{CB40171B-662A-4001-9929-1305339A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-1"/>
            <a:ext cx="7038975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D077DED6-6A45-4D49-8577-29DB699483DF}"/>
              </a:ext>
            </a:extLst>
          </p:cNvPr>
          <p:cNvSpPr/>
          <p:nvPr/>
        </p:nvSpPr>
        <p:spPr>
          <a:xfrm>
            <a:off x="1209822" y="3727938"/>
            <a:ext cx="1941341" cy="1547447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52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980ECCE-55D6-4D6B-BB2A-59943C9A3C64}"/>
              </a:ext>
            </a:extLst>
          </p:cNvPr>
          <p:cNvSpPr/>
          <p:nvPr/>
        </p:nvSpPr>
        <p:spPr>
          <a:xfrm>
            <a:off x="1960564" y="125411"/>
            <a:ext cx="5829300" cy="828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MESOPOTAMIA</a:t>
            </a: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(terra tra due fiumi)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C623B3-B21B-4FF5-B8AB-9ABF2289E934}"/>
              </a:ext>
            </a:extLst>
          </p:cNvPr>
          <p:cNvSpPr txBox="1"/>
          <p:nvPr/>
        </p:nvSpPr>
        <p:spPr>
          <a:xfrm>
            <a:off x="3706813" y="960438"/>
            <a:ext cx="2266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caratterizzata da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0FF20D3-788C-4451-B4DC-36224E30A8C8}"/>
              </a:ext>
            </a:extLst>
          </p:cNvPr>
          <p:cNvSpPr/>
          <p:nvPr/>
        </p:nvSpPr>
        <p:spPr>
          <a:xfrm>
            <a:off x="847725" y="1603375"/>
            <a:ext cx="2227263" cy="6365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pianure fertili e irrigue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758BDB0-E66F-4511-B74C-9CB24E526E32}"/>
              </a:ext>
            </a:extLst>
          </p:cNvPr>
          <p:cNvSpPr/>
          <p:nvPr/>
        </p:nvSpPr>
        <p:spPr>
          <a:xfrm>
            <a:off x="847725" y="2732088"/>
            <a:ext cx="2227263" cy="63658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Lo sviluppo agricolo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D2A092-ECD9-4B1F-B9CD-EEC2BEBCCB75}"/>
              </a:ext>
            </a:extLst>
          </p:cNvPr>
          <p:cNvSpPr txBox="1"/>
          <p:nvPr/>
        </p:nvSpPr>
        <p:spPr>
          <a:xfrm>
            <a:off x="1924050" y="2277268"/>
            <a:ext cx="17827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consentono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A1A8555-9602-4E50-9CF0-DF2912F239C4}"/>
              </a:ext>
            </a:extLst>
          </p:cNvPr>
          <p:cNvSpPr/>
          <p:nvPr/>
        </p:nvSpPr>
        <p:spPr>
          <a:xfrm>
            <a:off x="847725" y="4056063"/>
            <a:ext cx="2227263" cy="63658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Lo sviluppo urbano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67EFD7-EEED-4DF9-A813-27555DB9ECCA}"/>
              </a:ext>
            </a:extLst>
          </p:cNvPr>
          <p:cNvSpPr txBox="1"/>
          <p:nvPr/>
        </p:nvSpPr>
        <p:spPr>
          <a:xfrm>
            <a:off x="968374" y="3502025"/>
            <a:ext cx="17827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quindi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8AD0F96-C72E-4236-BC26-0CC5133710C0}"/>
              </a:ext>
            </a:extLst>
          </p:cNvPr>
          <p:cNvSpPr/>
          <p:nvPr/>
        </p:nvSpPr>
        <p:spPr>
          <a:xfrm>
            <a:off x="6208713" y="1566863"/>
            <a:ext cx="3174438" cy="635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assenze di barriere naturali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36CDF5-90CE-4E57-997C-197BA318AFC2}"/>
              </a:ext>
            </a:extLst>
          </p:cNvPr>
          <p:cNvSpPr txBox="1"/>
          <p:nvPr/>
        </p:nvSpPr>
        <p:spPr>
          <a:xfrm>
            <a:off x="7617618" y="2238375"/>
            <a:ext cx="22653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determina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3EE5763-2FEE-4E95-A743-4C61CAF2A8D9}"/>
              </a:ext>
            </a:extLst>
          </p:cNvPr>
          <p:cNvSpPr/>
          <p:nvPr/>
        </p:nvSpPr>
        <p:spPr>
          <a:xfrm>
            <a:off x="5688013" y="2686050"/>
            <a:ext cx="4018695" cy="6365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migrazioni e invasioni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/>
              <a:t>stratificazione di popoli e civiltà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E54A24-D729-40F8-A8D3-6EAFDD836BAF}"/>
              </a:ext>
            </a:extLst>
          </p:cNvPr>
          <p:cNvSpPr txBox="1"/>
          <p:nvPr/>
        </p:nvSpPr>
        <p:spPr>
          <a:xfrm>
            <a:off x="6784975" y="3394075"/>
            <a:ext cx="1219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cui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14CAFC2-A993-4349-BB05-3ECC55213291}"/>
              </a:ext>
            </a:extLst>
          </p:cNvPr>
          <p:cNvSpPr/>
          <p:nvPr/>
        </p:nvSpPr>
        <p:spPr>
          <a:xfrm>
            <a:off x="6473825" y="4090988"/>
            <a:ext cx="1316038" cy="582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ACCADI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D8FA69D-6203-4A48-8FE4-29075F8DD8AC}"/>
              </a:ext>
            </a:extLst>
          </p:cNvPr>
          <p:cNvSpPr/>
          <p:nvPr/>
        </p:nvSpPr>
        <p:spPr>
          <a:xfrm>
            <a:off x="3665538" y="4111625"/>
            <a:ext cx="1316037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A2DBAC-4F4A-4070-B238-775507090F47}"/>
              </a:ext>
            </a:extLst>
          </p:cNvPr>
          <p:cNvSpPr/>
          <p:nvPr/>
        </p:nvSpPr>
        <p:spPr>
          <a:xfrm>
            <a:off x="9166225" y="4084638"/>
            <a:ext cx="1581492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BABILONESI</a:t>
            </a:r>
          </a:p>
        </p:txBody>
      </p: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C4DB9CBB-CCC5-4FD1-B14F-E00DED47C12C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5400000">
            <a:off x="3093643" y="-178196"/>
            <a:ext cx="649286" cy="291385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51061F29-B5C9-43E7-BB53-F51F0646042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624388" y="1279525"/>
            <a:ext cx="3171544" cy="2873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330DE4CB-D630-4916-8D7F-F86C8FA3F47B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1735138" y="2478088"/>
            <a:ext cx="479425" cy="285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9B5FB732-347D-407D-9093-CB83D01B38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20838" y="3702050"/>
            <a:ext cx="693738" cy="142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AD2A2A2E-8732-46C0-B96A-FCE6E41064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65193" y="2301082"/>
            <a:ext cx="430213" cy="2540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Connettore a gomito 3072">
            <a:extLst>
              <a:ext uri="{FF2B5EF4-FFF2-40B4-BE49-F238E27FC236}">
                <a16:creationId xmlns:a16="http://schemas.microsoft.com/office/drawing/2014/main" id="{3196A230-05AB-442C-B310-2477BEC9285B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4322763" y="3005138"/>
            <a:ext cx="1333500" cy="110648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id="{6E473350-3DC0-45F0-961A-CAA88D6FACDA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>
            <a:off x="6998493" y="3494882"/>
            <a:ext cx="728663" cy="4635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41CE548C-CE92-44A6-B1AA-C2D1B36FE12B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>
            <a:off x="9706708" y="3004344"/>
            <a:ext cx="250263" cy="108029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A9AD5FEC-519C-4683-9C8E-E6E486F5F7F0}"/>
              </a:ext>
            </a:extLst>
          </p:cNvPr>
          <p:cNvSpPr/>
          <p:nvPr/>
        </p:nvSpPr>
        <p:spPr>
          <a:xfrm>
            <a:off x="2588455" y="4799013"/>
            <a:ext cx="2924933" cy="1570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</a:rPr>
              <a:t>organizzazione in </a:t>
            </a:r>
            <a:r>
              <a:rPr lang="it-IT" sz="1600" b="1" dirty="0">
                <a:solidFill>
                  <a:schemeClr val="tx1"/>
                </a:solidFill>
              </a:rPr>
              <a:t>città- stato </a:t>
            </a:r>
            <a:endParaRPr lang="it-IT" sz="1600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</a:rPr>
              <a:t>attuazione della </a:t>
            </a:r>
            <a:r>
              <a:rPr lang="it-IT" sz="1600" b="1" dirty="0">
                <a:solidFill>
                  <a:schemeClr val="tx1"/>
                </a:solidFill>
              </a:rPr>
              <a:t>rivoluzione urbana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</a:rPr>
              <a:t>invenzione della </a:t>
            </a:r>
            <a:r>
              <a:rPr lang="it-IT" sz="1600" b="1" dirty="0">
                <a:solidFill>
                  <a:schemeClr val="tx1"/>
                </a:solidFill>
              </a:rPr>
              <a:t>scrittura</a:t>
            </a:r>
            <a:r>
              <a:rPr lang="it-IT" sz="1600" dirty="0">
                <a:solidFill>
                  <a:schemeClr val="tx1"/>
                </a:solidFill>
              </a:rPr>
              <a:t> cuneiforme</a:t>
            </a:r>
          </a:p>
        </p:txBody>
      </p:sp>
      <p:cxnSp>
        <p:nvCxnSpPr>
          <p:cNvPr id="3087" name="Connettore a gomito 3086">
            <a:extLst>
              <a:ext uri="{FF2B5EF4-FFF2-40B4-BE49-F238E27FC236}">
                <a16:creationId xmlns:a16="http://schemas.microsoft.com/office/drawing/2014/main" id="{98217DE7-36DB-4625-8BF3-D49938AB630F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1776430" y="4772007"/>
            <a:ext cx="891382" cy="7326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A52F044B-C4AA-4703-AE14-B711DD40C98D}"/>
              </a:ext>
            </a:extLst>
          </p:cNvPr>
          <p:cNvSpPr/>
          <p:nvPr/>
        </p:nvSpPr>
        <p:spPr>
          <a:xfrm>
            <a:off x="5911850" y="4795838"/>
            <a:ext cx="2438400" cy="10150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 b="1" dirty="0">
                <a:solidFill>
                  <a:schemeClr val="tx1"/>
                </a:solidFill>
              </a:rPr>
              <a:t>Primo impero </a:t>
            </a:r>
            <a:r>
              <a:rPr lang="it-IT" sz="1600" dirty="0">
                <a:solidFill>
                  <a:schemeClr val="tx1"/>
                </a:solidFill>
              </a:rPr>
              <a:t>della Mesopotamia fondato da </a:t>
            </a:r>
            <a:r>
              <a:rPr lang="it-IT" sz="1600" dirty="0" err="1">
                <a:solidFill>
                  <a:schemeClr val="tx1"/>
                </a:solidFill>
              </a:rPr>
              <a:t>Sargon</a:t>
            </a:r>
            <a:r>
              <a:rPr lang="it-IT" sz="1600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713F78B4-B916-4F75-8200-00876521CDEF}"/>
              </a:ext>
            </a:extLst>
          </p:cNvPr>
          <p:cNvSpPr/>
          <p:nvPr/>
        </p:nvSpPr>
        <p:spPr>
          <a:xfrm>
            <a:off x="8750300" y="4795839"/>
            <a:ext cx="2438400" cy="122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 dirty="0">
                <a:solidFill>
                  <a:schemeClr val="tx1"/>
                </a:solidFill>
              </a:rPr>
              <a:t>Apogeo dell’impero sotto Hammurabi, che redige il più antico </a:t>
            </a:r>
            <a:r>
              <a:rPr lang="it-IT" sz="1600" b="1" dirty="0">
                <a:solidFill>
                  <a:schemeClr val="tx1"/>
                </a:solidFill>
              </a:rPr>
              <a:t>codice di leggi scritte</a:t>
            </a:r>
          </a:p>
        </p:txBody>
      </p:sp>
      <p:sp>
        <p:nvSpPr>
          <p:cNvPr id="26" name="Connettore 25">
            <a:hlinkClick r:id="rId2" action="ppaction://hlinksldjump"/>
            <a:extLst>
              <a:ext uri="{FF2B5EF4-FFF2-40B4-BE49-F238E27FC236}">
                <a16:creationId xmlns:a16="http://schemas.microsoft.com/office/drawing/2014/main" id="{2A0D8A4F-E2EE-49BF-8BBF-B06431252F93}"/>
              </a:ext>
            </a:extLst>
          </p:cNvPr>
          <p:cNvSpPr/>
          <p:nvPr/>
        </p:nvSpPr>
        <p:spPr>
          <a:xfrm>
            <a:off x="5053832" y="6053548"/>
            <a:ext cx="602431" cy="4809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48" grpId="0" animBg="1"/>
      <p:bldP spid="52" grpId="0" animBg="1"/>
      <p:bldP spid="5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B5A12D-B962-4A65-AEAF-A881ECCD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894098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6000">
                <a:solidFill>
                  <a:srgbClr val="FFFFFF"/>
                </a:solidFill>
              </a:rPr>
              <a:t>Civiltà dotate di scrittura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66078-CB34-47B2-B19E-648B2692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898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Invenzione della scrittura</a:t>
            </a:r>
            <a:endParaRPr lang="it-IT" dirty="0"/>
          </a:p>
        </p:txBody>
      </p:sp>
      <p:pic>
        <p:nvPicPr>
          <p:cNvPr id="8" name="Immagine 7" descr="Immagine che contiene moneta, pietra, oggetto, materiale da costruzione&#10;&#10;Descrizione generata automaticamente">
            <a:extLst>
              <a:ext uri="{FF2B5EF4-FFF2-40B4-BE49-F238E27FC236}">
                <a16:creationId xmlns:a16="http://schemas.microsoft.com/office/drawing/2014/main" id="{DE821124-3B09-4ADA-B2D9-61F956E2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46" y="4219575"/>
            <a:ext cx="3419475" cy="2638425"/>
          </a:xfrm>
          <a:prstGeom prst="rect">
            <a:avLst/>
          </a:prstGeom>
        </p:spPr>
      </p:pic>
      <p:sp>
        <p:nvSpPr>
          <p:cNvPr id="7" name="Rettangolo con angoli arrotondati 6">
            <a:hlinkClick r:id="rId4" tooltip="La scrittura - PEARSON"/>
            <a:extLst>
              <a:ext uri="{FF2B5EF4-FFF2-40B4-BE49-F238E27FC236}">
                <a16:creationId xmlns:a16="http://schemas.microsoft.com/office/drawing/2014/main" id="{D033C15F-67F8-44EF-A3CC-BF6B0F23C9ED}"/>
              </a:ext>
            </a:extLst>
          </p:cNvPr>
          <p:cNvSpPr/>
          <p:nvPr/>
        </p:nvSpPr>
        <p:spPr>
          <a:xfrm>
            <a:off x="9916510" y="609600"/>
            <a:ext cx="1245476" cy="4782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>
                    <a:lumMod val="95000"/>
                  </a:schemeClr>
                </a:solidFill>
              </a:rPr>
              <a:t>SLIDESHOW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corrimento orizzontale 14">
            <a:extLst>
              <a:ext uri="{FF2B5EF4-FFF2-40B4-BE49-F238E27FC236}">
                <a16:creationId xmlns:a16="http://schemas.microsoft.com/office/drawing/2014/main" id="{0D5C2BD8-FA98-4367-AF17-546E4DF246ED}"/>
              </a:ext>
            </a:extLst>
          </p:cNvPr>
          <p:cNvSpPr/>
          <p:nvPr/>
        </p:nvSpPr>
        <p:spPr>
          <a:xfrm>
            <a:off x="7372705" y="2233612"/>
            <a:ext cx="4538879" cy="239077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 IV millennio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Invenzione della scrittura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(un insieme di simboli)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4261E1-8A5E-449E-8016-A1BFADE1C34A}"/>
              </a:ext>
            </a:extLst>
          </p:cNvPr>
          <p:cNvSpPr txBox="1"/>
          <p:nvPr/>
        </p:nvSpPr>
        <p:spPr>
          <a:xfrm>
            <a:off x="2388676" y="1608083"/>
            <a:ext cx="4538879" cy="1016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effectLst/>
              </a:rPr>
              <a:t>Contare, controllare, registrare il flusso di beni</a:t>
            </a:r>
          </a:p>
        </p:txBody>
      </p:sp>
      <p:sp>
        <p:nvSpPr>
          <p:cNvPr id="17" name="Stella a 32 punte 16">
            <a:extLst>
              <a:ext uri="{FF2B5EF4-FFF2-40B4-BE49-F238E27FC236}">
                <a16:creationId xmlns:a16="http://schemas.microsoft.com/office/drawing/2014/main" id="{3561C7DB-2439-4FC0-B840-DE04BC1AF55C}"/>
              </a:ext>
            </a:extLst>
          </p:cNvPr>
          <p:cNvSpPr/>
          <p:nvPr/>
        </p:nvSpPr>
        <p:spPr>
          <a:xfrm>
            <a:off x="6520095" y="1353347"/>
            <a:ext cx="1940230" cy="1590908"/>
          </a:xfrm>
          <a:prstGeom prst="star3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Fine pratico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CAB1BD-F2F5-4519-96ED-4AA38D2B9A92}"/>
              </a:ext>
            </a:extLst>
          </p:cNvPr>
          <p:cNvSpPr txBox="1"/>
          <p:nvPr/>
        </p:nvSpPr>
        <p:spPr>
          <a:xfrm>
            <a:off x="2340071" y="3963780"/>
            <a:ext cx="3707324" cy="1333995"/>
          </a:xfrm>
          <a:prstGeom prst="rect">
            <a:avLst/>
          </a:prstGeom>
          <a:solidFill>
            <a:srgbClr val="F686D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  <a:effectLst/>
              </a:rPr>
              <a:t>Conservare informazioni mediante una «memoria esterna»</a:t>
            </a:r>
          </a:p>
        </p:txBody>
      </p:sp>
      <p:sp>
        <p:nvSpPr>
          <p:cNvPr id="19" name="Stella a 32 punte 18">
            <a:extLst>
              <a:ext uri="{FF2B5EF4-FFF2-40B4-BE49-F238E27FC236}">
                <a16:creationId xmlns:a16="http://schemas.microsoft.com/office/drawing/2014/main" id="{E1EA1140-8C90-439E-89B6-D1D9F4A5EED1}"/>
              </a:ext>
            </a:extLst>
          </p:cNvPr>
          <p:cNvSpPr/>
          <p:nvPr/>
        </p:nvSpPr>
        <p:spPr>
          <a:xfrm>
            <a:off x="2926821" y="5249917"/>
            <a:ext cx="2533824" cy="1590908"/>
          </a:xfrm>
          <a:prstGeom prst="star32">
            <a:avLst/>
          </a:prstGeom>
          <a:solidFill>
            <a:srgbClr val="EC14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Significato culturale</a:t>
            </a:r>
          </a:p>
        </p:txBody>
      </p:sp>
    </p:spTree>
    <p:extLst>
      <p:ext uri="{BB962C8B-B14F-4D97-AF65-F5344CB8AC3E}">
        <p14:creationId xmlns:p14="http://schemas.microsoft.com/office/powerpoint/2010/main" val="236056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interni, abbigliamento&#10;&#10;Descrizione generata automaticamente">
            <a:extLst>
              <a:ext uri="{FF2B5EF4-FFF2-40B4-BE49-F238E27FC236}">
                <a16:creationId xmlns:a16="http://schemas.microsoft.com/office/drawing/2014/main" id="{2C4FDECE-E2F2-46B5-B709-91A36E2C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4775"/>
            <a:ext cx="11811000" cy="664845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9E17DE9-104C-4CDE-9AB0-D15D8CB0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962" y="609600"/>
            <a:ext cx="2871537" cy="13208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usi della scrittura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C62FCAC-0651-487F-93D5-A207B608B7C4}"/>
              </a:ext>
            </a:extLst>
          </p:cNvPr>
          <p:cNvSpPr/>
          <p:nvPr/>
        </p:nvSpPr>
        <p:spPr>
          <a:xfrm>
            <a:off x="465221" y="2390274"/>
            <a:ext cx="2695074" cy="210151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scrittura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0B2F959-3B52-4255-BC1E-6A2F10FCAC29}"/>
              </a:ext>
            </a:extLst>
          </p:cNvPr>
          <p:cNvSpPr/>
          <p:nvPr/>
        </p:nvSpPr>
        <p:spPr>
          <a:xfrm>
            <a:off x="3545305" y="1636295"/>
            <a:ext cx="2229853" cy="6416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Usi amministrativi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BA7689D-8A45-4099-85DF-D873F7BAE854}"/>
              </a:ext>
            </a:extLst>
          </p:cNvPr>
          <p:cNvSpPr/>
          <p:nvPr/>
        </p:nvSpPr>
        <p:spPr>
          <a:xfrm>
            <a:off x="3545305" y="2390274"/>
            <a:ext cx="2229853" cy="6416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atti di compravendita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9A85A76-0110-4DB4-ACD9-5EDFA8A98275}"/>
              </a:ext>
            </a:extLst>
          </p:cNvPr>
          <p:cNvSpPr/>
          <p:nvPr/>
        </p:nvSpPr>
        <p:spPr>
          <a:xfrm>
            <a:off x="3545305" y="3144253"/>
            <a:ext cx="2229853" cy="6416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Iscrizioni celebrative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BFA8BC0-1C64-440A-9144-DCC1E14B864A}"/>
              </a:ext>
            </a:extLst>
          </p:cNvPr>
          <p:cNvSpPr/>
          <p:nvPr/>
        </p:nvSpPr>
        <p:spPr>
          <a:xfrm>
            <a:off x="3545305" y="3938338"/>
            <a:ext cx="2229853" cy="6416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trattati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6DBB722-F796-4B1C-90A7-5F0EE339E2D8}"/>
              </a:ext>
            </a:extLst>
          </p:cNvPr>
          <p:cNvSpPr/>
          <p:nvPr/>
        </p:nvSpPr>
        <p:spPr>
          <a:xfrm>
            <a:off x="6409653" y="2267287"/>
            <a:ext cx="2229853" cy="64168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Dizionari bilingue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62BDE13-5997-489C-ACBF-09866878E9D1}"/>
              </a:ext>
            </a:extLst>
          </p:cNvPr>
          <p:cNvSpPr/>
          <p:nvPr/>
        </p:nvSpPr>
        <p:spPr>
          <a:xfrm>
            <a:off x="3545305" y="4737771"/>
            <a:ext cx="2229853" cy="6416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leggi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25E8FA1-2C89-4DB1-9A43-1DAAA808B00E}"/>
              </a:ext>
            </a:extLst>
          </p:cNvPr>
          <p:cNvSpPr/>
          <p:nvPr/>
        </p:nvSpPr>
        <p:spPr>
          <a:xfrm>
            <a:off x="6409652" y="3021266"/>
            <a:ext cx="2229853" cy="64168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Preghiere e rituali religiosi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73744A8-F7F0-4817-8A1A-24CB4B627A83}"/>
              </a:ext>
            </a:extLst>
          </p:cNvPr>
          <p:cNvSpPr/>
          <p:nvPr/>
        </p:nvSpPr>
        <p:spPr>
          <a:xfrm>
            <a:off x="6416844" y="3775245"/>
            <a:ext cx="2229853" cy="96252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Letteratura di leggende e poemi</a:t>
            </a:r>
          </a:p>
        </p:txBody>
      </p:sp>
      <p:sp>
        <p:nvSpPr>
          <p:cNvPr id="16" name="Scorrimento orizzontale 15">
            <a:extLst>
              <a:ext uri="{FF2B5EF4-FFF2-40B4-BE49-F238E27FC236}">
                <a16:creationId xmlns:a16="http://schemas.microsoft.com/office/drawing/2014/main" id="{37D4F9C2-E864-4370-B309-8974E7CF0C43}"/>
              </a:ext>
            </a:extLst>
          </p:cNvPr>
          <p:cNvSpPr/>
          <p:nvPr/>
        </p:nvSpPr>
        <p:spPr>
          <a:xfrm>
            <a:off x="190500" y="104775"/>
            <a:ext cx="6418847" cy="1531520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Perché i Sumeri hanno inventato la scrittura?</a:t>
            </a:r>
          </a:p>
        </p:txBody>
      </p:sp>
    </p:spTree>
    <p:extLst>
      <p:ext uri="{BB962C8B-B14F-4D97-AF65-F5344CB8AC3E}">
        <p14:creationId xmlns:p14="http://schemas.microsoft.com/office/powerpoint/2010/main" val="100766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9E6E1-444E-44C2-8EC5-96BFE71F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Imparare la scrittura cuneiforme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238EEF57-2F9F-469B-A9E2-4CFF5B0B3768}"/>
              </a:ext>
            </a:extLst>
          </p:cNvPr>
          <p:cNvSpPr/>
          <p:nvPr/>
        </p:nvSpPr>
        <p:spPr>
          <a:xfrm>
            <a:off x="465221" y="1308360"/>
            <a:ext cx="4106780" cy="210151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Scrittura</a:t>
            </a:r>
          </a:p>
          <a:p>
            <a:pPr algn="ctr"/>
            <a:r>
              <a:rPr lang="it-IT" sz="3200" dirty="0"/>
              <a:t>cuneiforme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D2A859-3CFF-4554-8698-E6D3175BC032}"/>
              </a:ext>
            </a:extLst>
          </p:cNvPr>
          <p:cNvSpPr txBox="1"/>
          <p:nvPr/>
        </p:nvSpPr>
        <p:spPr>
          <a:xfrm>
            <a:off x="465220" y="1308360"/>
            <a:ext cx="37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Sumeri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554B5A2-F7E4-44AB-AB89-B5CEE9310C5B}"/>
              </a:ext>
            </a:extLst>
          </p:cNvPr>
          <p:cNvSpPr/>
          <p:nvPr/>
        </p:nvSpPr>
        <p:spPr>
          <a:xfrm>
            <a:off x="4203031" y="1308360"/>
            <a:ext cx="3785938" cy="21015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Popoli della Mesopotamia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BAF3882-C734-45DE-9C1A-4DA23E6357E4}"/>
              </a:ext>
            </a:extLst>
          </p:cNvPr>
          <p:cNvSpPr/>
          <p:nvPr/>
        </p:nvSpPr>
        <p:spPr>
          <a:xfrm>
            <a:off x="962526" y="3362446"/>
            <a:ext cx="224589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Migliaia di segni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F46D0AEE-0BF5-463D-ACBD-966DAEFDD2B5}"/>
              </a:ext>
            </a:extLst>
          </p:cNvPr>
          <p:cNvSpPr/>
          <p:nvPr/>
        </p:nvSpPr>
        <p:spPr>
          <a:xfrm>
            <a:off x="1219198" y="4111077"/>
            <a:ext cx="1989222" cy="792232"/>
          </a:xfrm>
          <a:prstGeom prst="downArrow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Apprendimento difficile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93E511-AEF1-4C34-951A-910D7754D507}"/>
              </a:ext>
            </a:extLst>
          </p:cNvPr>
          <p:cNvSpPr/>
          <p:nvPr/>
        </p:nvSpPr>
        <p:spPr>
          <a:xfrm>
            <a:off x="1562829" y="5840830"/>
            <a:ext cx="1301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scribi</a:t>
            </a:r>
            <a:endParaRPr lang="it-IT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1A3057E2-4E84-4C00-89FA-650427E9824D}"/>
              </a:ext>
            </a:extLst>
          </p:cNvPr>
          <p:cNvSpPr/>
          <p:nvPr/>
        </p:nvSpPr>
        <p:spPr>
          <a:xfrm>
            <a:off x="1219198" y="4942472"/>
            <a:ext cx="1957137" cy="898358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SCUOLE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A2556CD-764A-4C8F-95D2-914AF0FAA063}"/>
              </a:ext>
            </a:extLst>
          </p:cNvPr>
          <p:cNvSpPr/>
          <p:nvPr/>
        </p:nvSpPr>
        <p:spPr>
          <a:xfrm rot="16200000">
            <a:off x="-191918" y="5420651"/>
            <a:ext cx="1748590" cy="792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Maestri specializzati</a:t>
            </a:r>
          </a:p>
        </p:txBody>
      </p:sp>
      <p:sp>
        <p:nvSpPr>
          <p:cNvPr id="11" name="Trapezio 10">
            <a:extLst>
              <a:ext uri="{FF2B5EF4-FFF2-40B4-BE49-F238E27FC236}">
                <a16:creationId xmlns:a16="http://schemas.microsoft.com/office/drawing/2014/main" id="{59564FF3-4C73-4E7C-8139-B2C8EA80CD67}"/>
              </a:ext>
            </a:extLst>
          </p:cNvPr>
          <p:cNvSpPr/>
          <p:nvPr/>
        </p:nvSpPr>
        <p:spPr>
          <a:xfrm>
            <a:off x="4700337" y="3924829"/>
            <a:ext cx="2711116" cy="1240729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Carriera prestigiosa</a:t>
            </a:r>
          </a:p>
        </p:txBody>
      </p:sp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E762E70A-6431-42DE-8A5D-1686DF6666BB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864788" y="4545194"/>
            <a:ext cx="1990640" cy="161880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787AA039-C7DB-4D27-A692-92942CDE3A77}"/>
              </a:ext>
            </a:extLst>
          </p:cNvPr>
          <p:cNvSpPr/>
          <p:nvPr/>
        </p:nvSpPr>
        <p:spPr>
          <a:xfrm>
            <a:off x="7702986" y="3805437"/>
            <a:ext cx="2050561" cy="606395"/>
          </a:xfrm>
          <a:prstGeom prst="borderCallout1">
            <a:avLst>
              <a:gd name="adj1" fmla="val 5522"/>
              <a:gd name="adj2" fmla="val 7122"/>
              <a:gd name="adj3" fmla="val 75463"/>
              <a:gd name="adj4" fmla="val -235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Incarichi amministrativi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C2583D74-FCE5-457E-88A5-E7C77CB3783E}"/>
              </a:ext>
            </a:extLst>
          </p:cNvPr>
          <p:cNvSpPr/>
          <p:nvPr/>
        </p:nvSpPr>
        <p:spPr>
          <a:xfrm>
            <a:off x="7702985" y="4574567"/>
            <a:ext cx="2050561" cy="367905"/>
          </a:xfrm>
          <a:prstGeom prst="borderCallout1">
            <a:avLst>
              <a:gd name="adj1" fmla="val 5522"/>
              <a:gd name="adj2" fmla="val 7122"/>
              <a:gd name="adj3" fmla="val -43584"/>
              <a:gd name="adj4" fmla="val -235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Incarichi religiosi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5BA3C8FA-1EE1-491F-B2C8-E635120E6B45}"/>
              </a:ext>
            </a:extLst>
          </p:cNvPr>
          <p:cNvSpPr/>
          <p:nvPr/>
        </p:nvSpPr>
        <p:spPr>
          <a:xfrm>
            <a:off x="7702984" y="5023746"/>
            <a:ext cx="2050561" cy="606395"/>
          </a:xfrm>
          <a:prstGeom prst="borderCallout1">
            <a:avLst>
              <a:gd name="adj1" fmla="val 5522"/>
              <a:gd name="adj2" fmla="val 7122"/>
              <a:gd name="adj3" fmla="val -95031"/>
              <a:gd name="adj4" fmla="val -228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Copiatura opere letterarie</a:t>
            </a:r>
          </a:p>
        </p:txBody>
      </p:sp>
    </p:spTree>
    <p:extLst>
      <p:ext uri="{BB962C8B-B14F-4D97-AF65-F5344CB8AC3E}">
        <p14:creationId xmlns:p14="http://schemas.microsoft.com/office/powerpoint/2010/main" val="52199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B5A12D-B962-4A65-AEAF-A881ECCD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894098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6000" dirty="0">
                <a:solidFill>
                  <a:srgbClr val="FFFFFF"/>
                </a:solidFill>
              </a:rPr>
              <a:t>L’arrivo degli Indoeuropei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074DD-A84D-453A-9E9C-E3A73810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" y="1009984"/>
            <a:ext cx="8596668" cy="1320800"/>
          </a:xfrm>
        </p:spPr>
        <p:txBody>
          <a:bodyPr/>
          <a:lstStyle/>
          <a:p>
            <a:r>
              <a:rPr lang="it-IT" dirty="0"/>
              <a:t>Che cosa si intende per «INDOEUROPEI»?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3C31D46-4389-4B1F-B048-6A26C416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9" y="3517232"/>
            <a:ext cx="9134913" cy="33407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CF7399-D8C0-4935-905D-C4996D4AA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1" t="47952" r="65789" b="29672"/>
          <a:stretch/>
        </p:blipFill>
        <p:spPr>
          <a:xfrm>
            <a:off x="6956214" y="2255969"/>
            <a:ext cx="4078092" cy="29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26D5315-E925-4267-A95B-6689F10E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/>
          <a:lstStyle/>
          <a:p>
            <a:r>
              <a:rPr lang="it-IT" dirty="0"/>
              <a:t>Mutamenti alla metà del II millennio</a:t>
            </a: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8A218A7F-6D3B-4A2A-BCDC-00DDE2A5C02D}"/>
              </a:ext>
            </a:extLst>
          </p:cNvPr>
          <p:cNvSpPr/>
          <p:nvPr/>
        </p:nvSpPr>
        <p:spPr>
          <a:xfrm>
            <a:off x="677334" y="2177715"/>
            <a:ext cx="3990919" cy="1251285"/>
          </a:xfrm>
          <a:prstGeom prst="downArrow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Innovazioni tecnologiche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D69D8E-A2BB-477E-97F7-1F15E491B565}"/>
              </a:ext>
            </a:extLst>
          </p:cNvPr>
          <p:cNvSpPr/>
          <p:nvPr/>
        </p:nvSpPr>
        <p:spPr>
          <a:xfrm>
            <a:off x="677334" y="1531384"/>
            <a:ext cx="2706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XVII secolo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D1F5BC8A-0F5E-4AEB-AF81-99F0806DE36E}"/>
              </a:ext>
            </a:extLst>
          </p:cNvPr>
          <p:cNvSpPr/>
          <p:nvPr/>
        </p:nvSpPr>
        <p:spPr>
          <a:xfrm>
            <a:off x="677335" y="3429000"/>
            <a:ext cx="1440224" cy="64633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Cavallo</a:t>
            </a:r>
            <a:endParaRPr lang="it-IT" dirty="0"/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BFC014AB-8D81-43C7-8CAD-FD35CB110B28}"/>
              </a:ext>
            </a:extLst>
          </p:cNvPr>
          <p:cNvSpPr/>
          <p:nvPr/>
        </p:nvSpPr>
        <p:spPr>
          <a:xfrm>
            <a:off x="2967792" y="3429000"/>
            <a:ext cx="1700461" cy="64633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Carro da guerra</a:t>
            </a:r>
          </a:p>
        </p:txBody>
      </p:sp>
      <p:sp>
        <p:nvSpPr>
          <p:cNvPr id="12" name="Elaborazione 11">
            <a:extLst>
              <a:ext uri="{FF2B5EF4-FFF2-40B4-BE49-F238E27FC236}">
                <a16:creationId xmlns:a16="http://schemas.microsoft.com/office/drawing/2014/main" id="{C6E43BAD-FEC5-46A9-A6C6-D3C84EBAB97B}"/>
              </a:ext>
            </a:extLst>
          </p:cNvPr>
          <p:cNvSpPr/>
          <p:nvPr/>
        </p:nvSpPr>
        <p:spPr>
          <a:xfrm>
            <a:off x="5775158" y="1925053"/>
            <a:ext cx="2342147" cy="15039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Supremazia strategica </a:t>
            </a:r>
            <a:r>
              <a:rPr lang="it-IT" dirty="0"/>
              <a:t>per gli eserciti che ne dispongono</a:t>
            </a:r>
          </a:p>
        </p:txBody>
      </p:sp>
      <p:sp>
        <p:nvSpPr>
          <p:cNvPr id="13" name="Elaborazione 12">
            <a:extLst>
              <a:ext uri="{FF2B5EF4-FFF2-40B4-BE49-F238E27FC236}">
                <a16:creationId xmlns:a16="http://schemas.microsoft.com/office/drawing/2014/main" id="{D18CDA3F-FA76-48F0-9D13-958D70F37019}"/>
              </a:ext>
            </a:extLst>
          </p:cNvPr>
          <p:cNvSpPr/>
          <p:nvPr/>
        </p:nvSpPr>
        <p:spPr>
          <a:xfrm>
            <a:off x="5775158" y="3497179"/>
            <a:ext cx="2342147" cy="15039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classe sociale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nobili guerrieri</a:t>
            </a:r>
            <a:endParaRPr lang="it-IT" dirty="0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8C01925F-71E8-4EEA-8E3D-F818DED6CA07}"/>
              </a:ext>
            </a:extLst>
          </p:cNvPr>
          <p:cNvSpPr/>
          <p:nvPr/>
        </p:nvSpPr>
        <p:spPr>
          <a:xfrm>
            <a:off x="5101388" y="1716505"/>
            <a:ext cx="673770" cy="3453063"/>
          </a:xfrm>
          <a:prstGeom prst="leftBrace">
            <a:avLst>
              <a:gd name="adj1" fmla="val 8333"/>
              <a:gd name="adj2" fmla="val 2657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0EFCDEF4-BAD0-4F70-985F-6BB027D479A2}"/>
              </a:ext>
            </a:extLst>
          </p:cNvPr>
          <p:cNvSpPr/>
          <p:nvPr/>
        </p:nvSpPr>
        <p:spPr>
          <a:xfrm>
            <a:off x="8293768" y="3850105"/>
            <a:ext cx="497307" cy="6898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Doppia parentesi quadra 16">
            <a:extLst>
              <a:ext uri="{FF2B5EF4-FFF2-40B4-BE49-F238E27FC236}">
                <a16:creationId xmlns:a16="http://schemas.microsoft.com/office/drawing/2014/main" id="{D980DFF8-2511-4FC2-8EA8-189CFA5AE488}"/>
              </a:ext>
            </a:extLst>
          </p:cNvPr>
          <p:cNvSpPr/>
          <p:nvPr/>
        </p:nvSpPr>
        <p:spPr>
          <a:xfrm>
            <a:off x="8967538" y="3429000"/>
            <a:ext cx="1732546" cy="1740568"/>
          </a:xfrm>
          <a:prstGeom prst="bracketPair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dirty="0"/>
              <a:t>Mette in discussione il predominio assoluto del RE</a:t>
            </a:r>
          </a:p>
        </p:txBody>
      </p:sp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DC7A5316-BDDE-48DA-98FC-C8D6D81A1985}"/>
              </a:ext>
            </a:extLst>
          </p:cNvPr>
          <p:cNvSpPr/>
          <p:nvPr/>
        </p:nvSpPr>
        <p:spPr>
          <a:xfrm>
            <a:off x="1694223" y="4539916"/>
            <a:ext cx="1957139" cy="64633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Ferro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(armi e utensili)</a:t>
            </a:r>
          </a:p>
        </p:txBody>
      </p:sp>
    </p:spTree>
    <p:extLst>
      <p:ext uri="{BB962C8B-B14F-4D97-AF65-F5344CB8AC3E}">
        <p14:creationId xmlns:p14="http://schemas.microsoft.com/office/powerpoint/2010/main" val="3476264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rp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807</Words>
  <Application>Microsoft Office PowerPoint</Application>
  <PresentationFormat>Widescreen</PresentationFormat>
  <Paragraphs>166</Paragraphs>
  <Slides>18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Sfaccettatura</vt:lpstr>
      <vt:lpstr>Indoeuropei e Assiri</vt:lpstr>
      <vt:lpstr>Presentazione standard di PowerPoint</vt:lpstr>
      <vt:lpstr>Civiltà dotate di scrittura</vt:lpstr>
      <vt:lpstr>Invenzione della scrittura</vt:lpstr>
      <vt:lpstr>Gli usi della scrittura</vt:lpstr>
      <vt:lpstr>Imparare la scrittura cuneiforme</vt:lpstr>
      <vt:lpstr>L’arrivo degli Indoeuropei</vt:lpstr>
      <vt:lpstr>Che cosa si intende per «INDOEUROPEI»?</vt:lpstr>
      <vt:lpstr>Mutamenti alla metà del II millennio</vt:lpstr>
      <vt:lpstr>Gli Ittiti</vt:lpstr>
      <vt:lpstr>Gli Ittiti</vt:lpstr>
      <vt:lpstr>Mesopotamia  tra le età del bronzo e del ferro</vt:lpstr>
      <vt:lpstr>L’età degli Assiri</vt:lpstr>
      <vt:lpstr>Sconvolgimenti nel XIII-XII secolo</vt:lpstr>
      <vt:lpstr>L’Assiria</vt:lpstr>
      <vt:lpstr>La nascita dell’Impero assiro</vt:lpstr>
      <vt:lpstr>Massima espansione</vt:lpstr>
      <vt:lpstr>Indoeuropei e Assiri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Indoeuropei e Assiri</dc:title>
  <dc:creator>JesCen</dc:creator>
  <cp:lastModifiedBy>JesCen</cp:lastModifiedBy>
  <cp:revision>4</cp:revision>
  <dcterms:created xsi:type="dcterms:W3CDTF">2019-10-07T17:59:02Z</dcterms:created>
  <dcterms:modified xsi:type="dcterms:W3CDTF">2019-10-09T08:04:38Z</dcterms:modified>
</cp:coreProperties>
</file>