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5"/>
  </p:notesMasterIdLst>
  <p:handoutMasterIdLst>
    <p:handoutMasterId r:id="rId26"/>
  </p:handoutMasterIdLst>
  <p:sldIdLst>
    <p:sldId id="257" r:id="rId5"/>
    <p:sldId id="281" r:id="rId6"/>
    <p:sldId id="282" r:id="rId7"/>
    <p:sldId id="283" r:id="rId8"/>
    <p:sldId id="284" r:id="rId9"/>
    <p:sldId id="285" r:id="rId10"/>
    <p:sldId id="297" r:id="rId11"/>
    <p:sldId id="262" r:id="rId12"/>
    <p:sldId id="326" r:id="rId13"/>
    <p:sldId id="287" r:id="rId14"/>
    <p:sldId id="263" r:id="rId15"/>
    <p:sldId id="274" r:id="rId16"/>
    <p:sldId id="288" r:id="rId17"/>
    <p:sldId id="289" r:id="rId18"/>
    <p:sldId id="290" r:id="rId19"/>
    <p:sldId id="293" r:id="rId20"/>
    <p:sldId id="292" r:id="rId21"/>
    <p:sldId id="294" r:id="rId22"/>
    <p:sldId id="295" r:id="rId23"/>
    <p:sldId id="296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CE"/>
    <a:srgbClr val="FEE4B0"/>
    <a:srgbClr val="FEE3AC"/>
    <a:srgbClr val="EC14A4"/>
    <a:srgbClr val="F68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664" autoAdjust="0"/>
  </p:normalViewPr>
  <p:slideViewPr>
    <p:cSldViewPr snapToGrid="0">
      <p:cViewPr varScale="1">
        <p:scale>
          <a:sx n="56" d="100"/>
          <a:sy n="56" d="100"/>
        </p:scale>
        <p:origin x="40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98931E-2B28-4C4D-B407-738B736CDB4F}" type="datetime1">
              <a:rPr lang="it-IT" smtClean="0"/>
              <a:t>07/10/2019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A931-76DB-4F75-AF96-8C278EAE5F25}" type="datetime1">
              <a:rPr lang="it-IT" smtClean="0"/>
              <a:pPr/>
              <a:t>07/10/2019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1007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320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00102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970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SEDENTARIZZAZIONE: Pratica di stabilirsi in permanenza in un determinato territorio, fondando villaggi e città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1446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PERIODO LIMITATO: Il consiglio degli anziani e</a:t>
            </a:r>
            <a:r>
              <a:rPr lang="it-IT" sz="1200" dirty="0"/>
              <a:t>ccezionalmente e per un periodo limitato poteva scegliere un capo unico tra gli anziani</a:t>
            </a:r>
          </a:p>
          <a:p>
            <a:pPr algn="l"/>
            <a:r>
              <a:rPr lang="it-IT" sz="1200" dirty="0"/>
              <a:t>REGOLE E RITI: il consiglio si preoccupava di controllare e far rispettare le regole comunitarie e di celebrare i riti religiosi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0911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MIGRAZIONE DI GRUPPI UMANI è dovuta alla ricerca di condizioni di vita più stabili e sicure</a:t>
            </a:r>
          </a:p>
          <a:p>
            <a:r>
              <a:rPr lang="it-IT" dirty="0"/>
              <a:t>COS’È UNA CITTÀ? È un insediamento più complesso dal punto di vista urbanistico, economico e sociale.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4288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IPOTESI 1 – la sedentarizzazione sarebbe stata una conseguenza del passaggio all’agricoltura: i coltivatori dovevano seguire le colture e provvedere ai raccolti e all’immagazzinamento dei prodotti </a:t>
            </a:r>
            <a:r>
              <a:rPr lang="it-IT" dirty="0">
                <a:sym typeface="Wingdings" panose="05000000000000000000" pitchFamily="2" charset="2"/>
              </a:rPr>
              <a:t> abbandonano il nomadismo (economia caccia e raccolta) e iniziano a radunarsi in villaggi divenendo sedentari.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IPOTESI 2 – Durante il Paleolitico alcuni ritengono che raccolta/caccia/pesca avessero già portato a una certa </a:t>
            </a:r>
            <a:r>
              <a:rPr lang="it-IT" b="1" dirty="0">
                <a:sym typeface="Wingdings" panose="05000000000000000000" pitchFamily="2" charset="2"/>
              </a:rPr>
              <a:t>stabilizzazione</a:t>
            </a:r>
            <a:r>
              <a:rPr lang="it-IT" dirty="0">
                <a:sym typeface="Wingdings" panose="05000000000000000000" pitchFamily="2" charset="2"/>
              </a:rPr>
              <a:t> di gruppi umani in luoghi favorevoli. Questo avrebbe favorito lo sviluppo dell’agricoltura. Lo proverebbero i ritrovami della cultura «natufiana (dal sito di Uadi </a:t>
            </a:r>
            <a:r>
              <a:rPr lang="it-IT" dirty="0" err="1">
                <a:sym typeface="Wingdings" panose="05000000000000000000" pitchFamily="2" charset="2"/>
              </a:rPr>
              <a:t>el-Natuf</a:t>
            </a:r>
            <a:r>
              <a:rPr lang="it-IT" dirty="0">
                <a:sym typeface="Wingdings" panose="05000000000000000000" pitchFamily="2" charset="2"/>
              </a:rPr>
              <a:t>, nell’odierno Israele) che rivelano l’esistenza di villaggi in Palestina, Libano e Siria risalenti al 12.000-10.000 a.C. (quindi prima della nascita della agricoltura)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IPOTESI 3 – Per lungo tempo sedentarietà e nomadismo sono convissuti: molti gruppi hanno praticato forme di seminomadismo con una parte della comunità divenuta stanziale e un’altra che si muoveva per cacciare o portare le greggi al pascolo per poi tornare al villaggio in alcuni mesi dell’anno. Comunque con la nascita dell’agricoltura la distinzione fra nomadi e </a:t>
            </a:r>
            <a:r>
              <a:rPr lang="it-IT" dirty="0" err="1">
                <a:sym typeface="Wingdings" panose="05000000000000000000" pitchFamily="2" charset="2"/>
              </a:rPr>
              <a:t>sedetari</a:t>
            </a:r>
            <a:r>
              <a:rPr lang="it-IT" dirty="0">
                <a:sym typeface="Wingdings" panose="05000000000000000000" pitchFamily="2" charset="2"/>
              </a:rPr>
              <a:t> divenne sempre più netta.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5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16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risorse sono sufficienti a sostenere anche quella parte della popolazione che non si dedica direttamente alla produzione di beni: artigiani, commercianti, funzionari dello stato e del culto.</a:t>
            </a:r>
          </a:p>
          <a:p>
            <a:r>
              <a:rPr lang="it-IT" dirty="0"/>
              <a:t>Nella nuova società urbana alle nuove funzioni svolte corrispondevano diversi livelli di prestigio sociale, di potere e di ricchezza.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33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D5B9-6D83-46F2-86D6-7A735DE3A3E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00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POTERE CENTRALIZZATO: unico centro di potere, valido per tutti i membri della comunità</a:t>
            </a:r>
          </a:p>
          <a:p>
            <a:r>
              <a:rPr lang="it-IT" dirty="0"/>
              <a:t>SOVRANO: un individuo che sostituisce il consiglio degli anziani tipico delle comunità di villaggio</a:t>
            </a:r>
          </a:p>
          <a:p>
            <a:r>
              <a:rPr lang="it-IT" dirty="0"/>
              <a:t>SACERDOTE: figura autorevole perché depositaria del rapporto con la divinità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3421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it-IT" noProof="0"/>
              <a:t>Fare clic per modificare lo stile del sottotitolo dello schema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13BD2BE-9342-4791-A3E6-424B6457B456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8DCF964-3276-4A90-B98C-EBE4E3A37B4E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5908AE1-6A29-40BC-A97E-519DB46BA681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56E2F38-C353-4852-B299-30D1CBF8550E}"/>
              </a:ext>
            </a:extLst>
          </p:cNvPr>
          <p:cNvSpPr txBox="1"/>
          <p:nvPr userDrawn="1"/>
        </p:nvSpPr>
        <p:spPr>
          <a:xfrm>
            <a:off x="4840774" y="6484489"/>
            <a:ext cx="2082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6009082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A9971DD-0703-435F-9C60-4A8669CA6A93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27E4E03-CFD3-4C2A-9734-0A8B92A96CD2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EB08175-CFD4-4ED9-9118-2143312C5553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F4A4277-A788-4D8B-8B34-B9190F62157E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1CF257F-73A3-4C24-ADBB-D79450ADA199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E7C3DC-2E90-42B2-B9A7-4A0A69EBC629}"/>
              </a:ext>
            </a:extLst>
          </p:cNvPr>
          <p:cNvSpPr txBox="1"/>
          <p:nvPr userDrawn="1"/>
        </p:nvSpPr>
        <p:spPr>
          <a:xfrm rot="5400000">
            <a:off x="-1292029" y="4239042"/>
            <a:ext cx="2861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39846A6-7A5F-4545-B33A-A9ED69A6FFAC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6F07590-CFA1-4F21-BA76-7175260B7F5E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it-IT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it-IT" noProof="0"/>
              <a:t>Fare clic sull'icona per inserire un'immagine</a:t>
            </a:r>
            <a:endParaRPr kumimoji="0" lang="it-IT" noProof="0" dirty="0"/>
          </a:p>
        </p:txBody>
      </p:sp>
      <p:sp>
        <p:nvSpPr>
          <p:cNvPr id="9" name="Rettangolo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10" name="Rettangolo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D9346D9-AA3E-42EE-8EDC-CCD23F4F1189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ttangolo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5" name="Rettangolo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it-IT" sz="1800" noProof="0" dirty="0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17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it-IT" noProof="0" dirty="0"/>
              <a:t>Fare clic per modificare gli stili del testo dello schema</a:t>
            </a:r>
          </a:p>
          <a:p>
            <a:pPr lvl="1" rtl="0" eaLnBrk="1" latinLnBrk="0" hangingPunct="1"/>
            <a:r>
              <a:rPr lang="it-IT" noProof="0" dirty="0"/>
              <a:t>Secondo livello</a:t>
            </a:r>
          </a:p>
          <a:p>
            <a:pPr lvl="2" rtl="0" eaLnBrk="1" latinLnBrk="0" hangingPunct="1"/>
            <a:r>
              <a:rPr lang="it-IT" noProof="0" dirty="0"/>
              <a:t>Terzo livello</a:t>
            </a:r>
          </a:p>
          <a:p>
            <a:pPr lvl="3" rtl="0" eaLnBrk="1" latinLnBrk="0" hangingPunct="1"/>
            <a:r>
              <a:rPr lang="it-IT" noProof="0" dirty="0"/>
              <a:t>Quarto livello</a:t>
            </a:r>
          </a:p>
          <a:p>
            <a:pPr lvl="4" rtl="0" eaLnBrk="1" latinLnBrk="0" hangingPunct="1"/>
            <a:r>
              <a:rPr lang="it-IT" noProof="0" dirty="0"/>
              <a:t>Quinto livello</a:t>
            </a:r>
          </a:p>
        </p:txBody>
      </p:sp>
      <p:sp>
        <p:nvSpPr>
          <p:cNvPr id="18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04459659-D10F-4F47-AEB8-7766F7BB40AD}" type="datetime1">
              <a:rPr lang="it-IT" noProof="0" smtClean="0"/>
              <a:t>07/10/2019</a:t>
            </a:fld>
            <a:endParaRPr lang="it-IT" noProof="0" dirty="0"/>
          </a:p>
        </p:txBody>
      </p:sp>
      <p:sp>
        <p:nvSpPr>
          <p:cNvPr id="19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0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>
    <p:push dir="u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urriculum.media.pearsoncmg.com/curriculum/intl/it/newlab/9788869103131a/sto_fv/media/sto_fv_huyuk/index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urriculum.media.pearsoncmg.com/curriculum/intl/it/newlab/9788869103131a/sto_fv/media/sto_fv_nippur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NEOLITICO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Rivoluzione urbana, potere e scrittura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29CBBB-BD9A-41BA-AB2F-10C6D7DF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019" y="3456546"/>
            <a:ext cx="3537641" cy="196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69EAF-A1AC-4B83-8AC1-27F5678BFD39}"/>
              </a:ext>
            </a:extLst>
          </p:cNvPr>
          <p:cNvSpPr txBox="1"/>
          <p:nvPr/>
        </p:nvSpPr>
        <p:spPr>
          <a:xfrm rot="5400000">
            <a:off x="-1690296" y="3735494"/>
            <a:ext cx="391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DBD2-1C8F-45FD-B418-4C4EE55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funzioni del centro urbano</a:t>
            </a:r>
            <a:endParaRPr lang="it-IT" u="sng" dirty="0">
              <a:latin typeface="Candara" panose="020E0502030303020204" pitchFamily="34" charset="0"/>
            </a:endParaRPr>
          </a:p>
        </p:txBody>
      </p:sp>
      <p:sp>
        <p:nvSpPr>
          <p:cNvPr id="23" name="Callout: linea 22">
            <a:extLst>
              <a:ext uri="{FF2B5EF4-FFF2-40B4-BE49-F238E27FC236}">
                <a16:creationId xmlns:a16="http://schemas.microsoft.com/office/drawing/2014/main" id="{4C3CCCEF-E507-4A43-963D-6E3170107FEB}"/>
              </a:ext>
            </a:extLst>
          </p:cNvPr>
          <p:cNvSpPr/>
          <p:nvPr/>
        </p:nvSpPr>
        <p:spPr>
          <a:xfrm>
            <a:off x="4694631" y="2097084"/>
            <a:ext cx="2765669" cy="666629"/>
          </a:xfrm>
          <a:prstGeom prst="borderCallout1">
            <a:avLst>
              <a:gd name="adj1" fmla="val 54993"/>
              <a:gd name="adj2" fmla="val -50941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Coordinare lavori di canalizzazione</a:t>
            </a:r>
          </a:p>
        </p:txBody>
      </p:sp>
      <p:sp>
        <p:nvSpPr>
          <p:cNvPr id="29" name="Callout: linea 28">
            <a:extLst>
              <a:ext uri="{FF2B5EF4-FFF2-40B4-BE49-F238E27FC236}">
                <a16:creationId xmlns:a16="http://schemas.microsoft.com/office/drawing/2014/main" id="{91CF748D-51D6-44B7-A327-89A67A1986A8}"/>
              </a:ext>
            </a:extLst>
          </p:cNvPr>
          <p:cNvSpPr/>
          <p:nvPr/>
        </p:nvSpPr>
        <p:spPr>
          <a:xfrm>
            <a:off x="4694631" y="3717377"/>
            <a:ext cx="2765669" cy="666629"/>
          </a:xfrm>
          <a:prstGeom prst="borderCallout1">
            <a:avLst>
              <a:gd name="adj1" fmla="val -188862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Concentra le attività artigianali</a:t>
            </a:r>
          </a:p>
        </p:txBody>
      </p:sp>
      <p:sp>
        <p:nvSpPr>
          <p:cNvPr id="17" name="Callout: linea 16">
            <a:extLst>
              <a:ext uri="{FF2B5EF4-FFF2-40B4-BE49-F238E27FC236}">
                <a16:creationId xmlns:a16="http://schemas.microsoft.com/office/drawing/2014/main" id="{244A0834-ED99-44D4-B834-0918F33B6166}"/>
              </a:ext>
            </a:extLst>
          </p:cNvPr>
          <p:cNvSpPr/>
          <p:nvPr/>
        </p:nvSpPr>
        <p:spPr>
          <a:xfrm>
            <a:off x="4694631" y="2893849"/>
            <a:ext cx="2765669" cy="666629"/>
          </a:xfrm>
          <a:prstGeom prst="borderCallout1">
            <a:avLst>
              <a:gd name="adj1" fmla="val -66934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Immagazzinare le eccedenze</a:t>
            </a:r>
          </a:p>
        </p:txBody>
      </p:sp>
      <p:sp>
        <p:nvSpPr>
          <p:cNvPr id="18" name="Callout: linea 17">
            <a:extLst>
              <a:ext uri="{FF2B5EF4-FFF2-40B4-BE49-F238E27FC236}">
                <a16:creationId xmlns:a16="http://schemas.microsoft.com/office/drawing/2014/main" id="{20197A05-6C9B-4B38-B9FA-FFF3CDD67C0A}"/>
              </a:ext>
            </a:extLst>
          </p:cNvPr>
          <p:cNvSpPr/>
          <p:nvPr/>
        </p:nvSpPr>
        <p:spPr>
          <a:xfrm>
            <a:off x="4694631" y="4463521"/>
            <a:ext cx="2765669" cy="666629"/>
          </a:xfrm>
          <a:prstGeom prst="borderCallout1">
            <a:avLst>
              <a:gd name="adj1" fmla="val -301694"/>
              <a:gd name="adj2" fmla="val -53390"/>
              <a:gd name="adj3" fmla="val 41560"/>
              <a:gd name="adj4" fmla="val -718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Gestire i commerci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A0CEA82-7A6D-4842-B8F7-9298DC97CEF7}"/>
              </a:ext>
            </a:extLst>
          </p:cNvPr>
          <p:cNvSpPr/>
          <p:nvPr/>
        </p:nvSpPr>
        <p:spPr>
          <a:xfrm>
            <a:off x="7789327" y="3797169"/>
            <a:ext cx="3708401" cy="50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Divisione del lavoro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E04F91AE-C4ED-4BC1-8108-997B86008F4C}"/>
              </a:ext>
            </a:extLst>
          </p:cNvPr>
          <p:cNvSpPr/>
          <p:nvPr/>
        </p:nvSpPr>
        <p:spPr>
          <a:xfrm>
            <a:off x="7213600" y="1834165"/>
            <a:ext cx="965200" cy="3533701"/>
          </a:xfrm>
          <a:prstGeom prst="rightBrace">
            <a:avLst>
              <a:gd name="adj1" fmla="val 8333"/>
              <a:gd name="adj2" fmla="val 2460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48E6A01-8C6D-49BC-8BA5-162C1D79BC01}"/>
              </a:ext>
            </a:extLst>
          </p:cNvPr>
          <p:cNvSpPr/>
          <p:nvPr/>
        </p:nvSpPr>
        <p:spPr>
          <a:xfrm>
            <a:off x="9503429" y="3227163"/>
            <a:ext cx="524934" cy="49021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4246403-FEE7-4F51-99E1-7DBC24BA08E1}"/>
              </a:ext>
            </a:extLst>
          </p:cNvPr>
          <p:cNvSpPr/>
          <p:nvPr/>
        </p:nvSpPr>
        <p:spPr>
          <a:xfrm>
            <a:off x="916725" y="3928285"/>
            <a:ext cx="1884265" cy="1286979"/>
          </a:xfrm>
          <a:prstGeom prst="ellipse">
            <a:avLst/>
          </a:prstGeom>
          <a:solidFill>
            <a:srgbClr val="FEE3AC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della ricchezza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09DE775-D928-4F0B-A162-8F3BFE50CBF0}"/>
              </a:ext>
            </a:extLst>
          </p:cNvPr>
          <p:cNvSpPr/>
          <p:nvPr/>
        </p:nvSpPr>
        <p:spPr>
          <a:xfrm>
            <a:off x="186176" y="5520671"/>
            <a:ext cx="3708401" cy="50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economico-sociali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0CD5AE0-9967-4048-8454-0A59350E6F3C}"/>
              </a:ext>
            </a:extLst>
          </p:cNvPr>
          <p:cNvSpPr/>
          <p:nvPr/>
        </p:nvSpPr>
        <p:spPr>
          <a:xfrm rot="5400000">
            <a:off x="1693642" y="5126958"/>
            <a:ext cx="288390" cy="465005"/>
          </a:xfrm>
          <a:prstGeom prst="rightArrow">
            <a:avLst/>
          </a:prstGeom>
          <a:solidFill>
            <a:srgbClr val="FEE3A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679C86-CC07-4861-A138-0666AEFC69F7}"/>
              </a:ext>
            </a:extLst>
          </p:cNvPr>
          <p:cNvSpPr/>
          <p:nvPr/>
        </p:nvSpPr>
        <p:spPr>
          <a:xfrm>
            <a:off x="212517" y="2097084"/>
            <a:ext cx="3292683" cy="1151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CITTÀ: funzioni economiche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32237A7-F527-4CE7-A701-74CEE7906652}"/>
              </a:ext>
            </a:extLst>
          </p:cNvPr>
          <p:cNvSpPr/>
          <p:nvPr/>
        </p:nvSpPr>
        <p:spPr>
          <a:xfrm>
            <a:off x="8174163" y="5757833"/>
            <a:ext cx="3708401" cy="825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Animali in proprio, depositi e prodotti agricoli</a:t>
            </a:r>
          </a:p>
        </p:txBody>
      </p:sp>
      <p:sp>
        <p:nvSpPr>
          <p:cNvPr id="6" name="Decagono 5">
            <a:extLst>
              <a:ext uri="{FF2B5EF4-FFF2-40B4-BE49-F238E27FC236}">
                <a16:creationId xmlns:a16="http://schemas.microsoft.com/office/drawing/2014/main" id="{5782C633-F316-4312-A9BC-CFD64A789028}"/>
              </a:ext>
            </a:extLst>
          </p:cNvPr>
          <p:cNvSpPr/>
          <p:nvPr/>
        </p:nvSpPr>
        <p:spPr>
          <a:xfrm>
            <a:off x="6353194" y="5646644"/>
            <a:ext cx="1656272" cy="1048223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Autorità e potere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02CB7B4F-E35D-4746-88FB-075EC118E925}"/>
              </a:ext>
            </a:extLst>
          </p:cNvPr>
          <p:cNvSpPr/>
          <p:nvPr/>
        </p:nvSpPr>
        <p:spPr>
          <a:xfrm>
            <a:off x="7789328" y="6047630"/>
            <a:ext cx="384835" cy="370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5B57FF-767B-4770-A28D-CECBB23706CB}"/>
              </a:ext>
            </a:extLst>
          </p:cNvPr>
          <p:cNvSpPr/>
          <p:nvPr/>
        </p:nvSpPr>
        <p:spPr>
          <a:xfrm>
            <a:off x="8069911" y="2020817"/>
            <a:ext cx="3098789" cy="12869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Specializzazione produttiva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9E49E198-CED8-4E3B-BFFF-7F6EC78AE8CD}"/>
              </a:ext>
            </a:extLst>
          </p:cNvPr>
          <p:cNvSpPr/>
          <p:nvPr/>
        </p:nvSpPr>
        <p:spPr>
          <a:xfrm>
            <a:off x="8708530" y="5154069"/>
            <a:ext cx="3009336" cy="758232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Alcune grandi famiglie</a:t>
            </a:r>
          </a:p>
        </p:txBody>
      </p:sp>
    </p:spTree>
    <p:extLst>
      <p:ext uri="{BB962C8B-B14F-4D97-AF65-F5344CB8AC3E}">
        <p14:creationId xmlns:p14="http://schemas.microsoft.com/office/powerpoint/2010/main" val="418716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17" grpId="0" animBg="1"/>
      <p:bldP spid="18" grpId="0" animBg="1"/>
      <p:bldP spid="20" grpId="0" animBg="1"/>
      <p:bldP spid="7" grpId="0" animBg="1"/>
      <p:bldP spid="10" grpId="0" animBg="1"/>
      <p:bldP spid="24" grpId="0" animBg="1"/>
      <p:bldP spid="25" grpId="0" animBg="1"/>
      <p:bldP spid="11" grpId="0" animBg="1"/>
      <p:bldP spid="16" grpId="0" animBg="1"/>
      <p:bldP spid="6" grpId="0" animBg="1"/>
      <p:bldP spid="8" grpId="0" animBg="1"/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DBD2-1C8F-45FD-B418-4C4EE55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ndara" panose="020E0502030303020204" pitchFamily="34" charset="0"/>
              </a:rPr>
              <a:t>Città e campagna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679C86-CC07-4861-A138-0666AEFC69F7}"/>
              </a:ext>
            </a:extLst>
          </p:cNvPr>
          <p:cNvSpPr/>
          <p:nvPr/>
        </p:nvSpPr>
        <p:spPr>
          <a:xfrm>
            <a:off x="1643999" y="2671767"/>
            <a:ext cx="3031067" cy="1151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A0CEA82-7A6D-4842-B8F7-9298DC97CEF7}"/>
              </a:ext>
            </a:extLst>
          </p:cNvPr>
          <p:cNvSpPr/>
          <p:nvPr/>
        </p:nvSpPr>
        <p:spPr>
          <a:xfrm rot="1168756">
            <a:off x="7473094" y="1461813"/>
            <a:ext cx="2827845" cy="50704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agricola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48E6A01-8C6D-49BC-8BA5-162C1D79BC01}"/>
              </a:ext>
            </a:extLst>
          </p:cNvPr>
          <p:cNvSpPr/>
          <p:nvPr/>
        </p:nvSpPr>
        <p:spPr>
          <a:xfrm flipV="1">
            <a:off x="9918140" y="2166310"/>
            <a:ext cx="524934" cy="47594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DA9D9DC-EE37-4AC6-9118-4C983F34D4DA}"/>
              </a:ext>
            </a:extLst>
          </p:cNvPr>
          <p:cNvSpPr/>
          <p:nvPr/>
        </p:nvSpPr>
        <p:spPr>
          <a:xfrm>
            <a:off x="5054743" y="2926064"/>
            <a:ext cx="3390192" cy="856496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losione: 14 punte 13">
            <a:extLst>
              <a:ext uri="{FF2B5EF4-FFF2-40B4-BE49-F238E27FC236}">
                <a16:creationId xmlns:a16="http://schemas.microsoft.com/office/drawing/2014/main" id="{464223BA-E5A6-409F-BB52-5A8693FA66E4}"/>
              </a:ext>
            </a:extLst>
          </p:cNvPr>
          <p:cNvSpPr/>
          <p:nvPr/>
        </p:nvSpPr>
        <p:spPr>
          <a:xfrm>
            <a:off x="5029658" y="1952347"/>
            <a:ext cx="3390192" cy="1286979"/>
          </a:xfrm>
          <a:prstGeom prst="irregularSeal2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 conflittuale</a:t>
            </a:r>
          </a:p>
        </p:txBody>
      </p:sp>
      <p:sp>
        <p:nvSpPr>
          <p:cNvPr id="6" name="Freccia circolare in giù 5">
            <a:extLst>
              <a:ext uri="{FF2B5EF4-FFF2-40B4-BE49-F238E27FC236}">
                <a16:creationId xmlns:a16="http://schemas.microsoft.com/office/drawing/2014/main" id="{842BE9E1-1ADF-44CA-8FAB-CC320B688939}"/>
              </a:ext>
            </a:extLst>
          </p:cNvPr>
          <p:cNvSpPr/>
          <p:nvPr/>
        </p:nvSpPr>
        <p:spPr>
          <a:xfrm flipH="1">
            <a:off x="3588700" y="1522820"/>
            <a:ext cx="5985108" cy="12869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llout: freccia in giù 14">
            <a:extLst>
              <a:ext uri="{FF2B5EF4-FFF2-40B4-BE49-F238E27FC236}">
                <a16:creationId xmlns:a16="http://schemas.microsoft.com/office/drawing/2014/main" id="{F0819277-C33D-4C23-A290-6BA832E95868}"/>
              </a:ext>
            </a:extLst>
          </p:cNvPr>
          <p:cNvSpPr/>
          <p:nvPr/>
        </p:nvSpPr>
        <p:spPr>
          <a:xfrm>
            <a:off x="1654864" y="4031369"/>
            <a:ext cx="3009336" cy="75823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molteplici</a:t>
            </a:r>
          </a:p>
        </p:txBody>
      </p:sp>
      <p:sp>
        <p:nvSpPr>
          <p:cNvPr id="9" name="Freccia circolare a destra 8">
            <a:extLst>
              <a:ext uri="{FF2B5EF4-FFF2-40B4-BE49-F238E27FC236}">
                <a16:creationId xmlns:a16="http://schemas.microsoft.com/office/drawing/2014/main" id="{31CBF483-EBA2-4A26-A7CD-EDF96747F90B}"/>
              </a:ext>
            </a:extLst>
          </p:cNvPr>
          <p:cNvSpPr/>
          <p:nvPr/>
        </p:nvSpPr>
        <p:spPr>
          <a:xfrm flipV="1">
            <a:off x="1000664" y="3095015"/>
            <a:ext cx="913480" cy="2588136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E07614E-A12C-43D9-BF5F-60A07DF73B38}"/>
              </a:ext>
            </a:extLst>
          </p:cNvPr>
          <p:cNvSpPr/>
          <p:nvPr/>
        </p:nvSpPr>
        <p:spPr>
          <a:xfrm>
            <a:off x="1654864" y="4882233"/>
            <a:ext cx="3867673" cy="146172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attrae</a:t>
            </a:r>
          </a:p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5B57FF-767B-4770-A28D-CECBB23706CB}"/>
              </a:ext>
            </a:extLst>
          </p:cNvPr>
          <p:cNvSpPr/>
          <p:nvPr/>
        </p:nvSpPr>
        <p:spPr>
          <a:xfrm>
            <a:off x="8665074" y="2632869"/>
            <a:ext cx="3098789" cy="128697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VILLAGGI E TERRITORI CIRCOSTANTI</a:t>
            </a:r>
          </a:p>
        </p:txBody>
      </p:sp>
      <p:sp>
        <p:nvSpPr>
          <p:cNvPr id="16" name="Freccia circolare in giù 15">
            <a:extLst>
              <a:ext uri="{FF2B5EF4-FFF2-40B4-BE49-F238E27FC236}">
                <a16:creationId xmlns:a16="http://schemas.microsoft.com/office/drawing/2014/main" id="{D25F34ED-84F0-4CF4-985D-4090BE596936}"/>
              </a:ext>
            </a:extLst>
          </p:cNvPr>
          <p:cNvSpPr/>
          <p:nvPr/>
        </p:nvSpPr>
        <p:spPr>
          <a:xfrm rot="10800000" flipH="1">
            <a:off x="4117221" y="3823204"/>
            <a:ext cx="5985108" cy="1286979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con angoli ritagliati in diagonale 10">
            <a:extLst>
              <a:ext uri="{FF2B5EF4-FFF2-40B4-BE49-F238E27FC236}">
                <a16:creationId xmlns:a16="http://schemas.microsoft.com/office/drawing/2014/main" id="{030EEF4F-CF33-45E7-B4C6-713E462D291F}"/>
              </a:ext>
            </a:extLst>
          </p:cNvPr>
          <p:cNvSpPr/>
          <p:nvPr/>
        </p:nvSpPr>
        <p:spPr>
          <a:xfrm>
            <a:off x="5558616" y="4358231"/>
            <a:ext cx="3381555" cy="970586"/>
          </a:xfrm>
          <a:prstGeom prst="snip2Diag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Necessità di maggiore produzione agricola</a:t>
            </a:r>
          </a:p>
        </p:txBody>
      </p:sp>
    </p:spTree>
    <p:extLst>
      <p:ext uri="{BB962C8B-B14F-4D97-AF65-F5344CB8AC3E}">
        <p14:creationId xmlns:p14="http://schemas.microsoft.com/office/powerpoint/2010/main" val="174240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10" grpId="0" animBg="1"/>
      <p:bldP spid="4" grpId="0" animBg="1"/>
      <p:bldP spid="14" grpId="0" animBg="1"/>
      <p:bldP spid="14" grpId="1" animBg="1"/>
      <p:bldP spid="6" grpId="0" animBg="1"/>
      <p:bldP spid="15" grpId="0" animBg="1"/>
      <p:bldP spid="9" grpId="0" animBg="1"/>
      <p:bldP spid="8" grpId="0" animBg="1"/>
      <p:bldP spid="5" grpId="0" animBg="1"/>
      <p:bldP spid="1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1A552C4-7A2E-45DF-9FB8-06D7080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084" y="1066800"/>
            <a:ext cx="4211727" cy="607255"/>
          </a:xfrm>
        </p:spPr>
        <p:txBody>
          <a:bodyPr/>
          <a:lstStyle/>
          <a:p>
            <a:r>
              <a:rPr lang="it-IT" sz="2800" dirty="0"/>
              <a:t>Che cosa significa...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C30F3A-625F-4970-B3CD-9DDED9BE8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(dal latino) STATUS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9776114-343D-4102-8B49-2F98C5F90A4E}"/>
              </a:ext>
            </a:extLst>
          </p:cNvPr>
          <p:cNvSpPr/>
          <p:nvPr/>
        </p:nvSpPr>
        <p:spPr>
          <a:xfrm>
            <a:off x="7470475" y="2415396"/>
            <a:ext cx="4368599" cy="36921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Chiamiamo «Stato» in senso moderno, l’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organizzazione politico-amministrativa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esercita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l’autorità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un determinato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popolo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all’interno di un determinato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2208136-0A1B-4661-8D72-CF8FE888A2CF}"/>
              </a:ext>
            </a:extLst>
          </p:cNvPr>
          <p:cNvSpPr/>
          <p:nvPr/>
        </p:nvSpPr>
        <p:spPr>
          <a:xfrm>
            <a:off x="9072665" y="1483750"/>
            <a:ext cx="1425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Stato</a:t>
            </a:r>
            <a:endParaRPr lang="it-IT" sz="5400" b="1" cap="none" spc="0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632540D-3E97-4FF4-BB64-3D36CFC52878}"/>
              </a:ext>
            </a:extLst>
          </p:cNvPr>
          <p:cNvSpPr/>
          <p:nvPr/>
        </p:nvSpPr>
        <p:spPr>
          <a:xfrm>
            <a:off x="11074400" y="1022084"/>
            <a:ext cx="63793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pic>
        <p:nvPicPr>
          <p:cNvPr id="15" name="Segnaposto immagine 14" descr="Immagine che contiene edificio&#10;&#10;Descrizione generata con affidabilità molto elevata">
            <a:extLst>
              <a:ext uri="{FF2B5EF4-FFF2-40B4-BE49-F238E27FC236}">
                <a16:creationId xmlns:a16="http://schemas.microsoft.com/office/drawing/2014/main" id="{39AADC25-642C-48BF-9931-B23B3A1E67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84" b="2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7B6ED9-CE59-40A3-B744-CC9BFD5B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Città e potere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2B03DD-7665-4CF2-B1D7-7B4F32C9FB74}"/>
              </a:ext>
            </a:extLst>
          </p:cNvPr>
          <p:cNvSpPr/>
          <p:nvPr/>
        </p:nvSpPr>
        <p:spPr>
          <a:xfrm>
            <a:off x="7534347" y="4920273"/>
            <a:ext cx="3708401" cy="899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 tra individui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potere politico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94144CB0-8183-463E-861E-0C53AF57E919}"/>
              </a:ext>
            </a:extLst>
          </p:cNvPr>
          <p:cNvSpPr/>
          <p:nvPr/>
        </p:nvSpPr>
        <p:spPr>
          <a:xfrm>
            <a:off x="1963018" y="3591678"/>
            <a:ext cx="3902683" cy="1647876"/>
          </a:xfrm>
          <a:prstGeom prst="borderCallout1">
            <a:avLst>
              <a:gd name="adj1" fmla="val -81192"/>
              <a:gd name="adj2" fmla="val 161919"/>
              <a:gd name="adj3" fmla="val -1366"/>
              <a:gd name="adj4" fmla="val 4481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Organizzazione vita collettiva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Mantenimento ordine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Amministrazione giustizia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Difesa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Raccolta tributi (per finanziare le attività)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B0AFE23D-C7FB-417A-8A65-ECDC2C9B38D4}"/>
              </a:ext>
            </a:extLst>
          </p:cNvPr>
          <p:cNvSpPr/>
          <p:nvPr/>
        </p:nvSpPr>
        <p:spPr>
          <a:xfrm rot="357008">
            <a:off x="3125165" y="1761691"/>
            <a:ext cx="4513472" cy="2105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0D0E6F4-A5DA-45B8-AB57-3A82DC97A136}"/>
              </a:ext>
            </a:extLst>
          </p:cNvPr>
          <p:cNvSpPr/>
          <p:nvPr/>
        </p:nvSpPr>
        <p:spPr>
          <a:xfrm>
            <a:off x="1670575" y="1417320"/>
            <a:ext cx="1452188" cy="1151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5FB5D64-04B3-4693-8929-7E32CCFEE14D}"/>
              </a:ext>
            </a:extLst>
          </p:cNvPr>
          <p:cNvSpPr/>
          <p:nvPr/>
        </p:nvSpPr>
        <p:spPr>
          <a:xfrm>
            <a:off x="3675075" y="1520986"/>
            <a:ext cx="2128315" cy="859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 complesso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C79B835C-E59E-41FC-AC7B-819EAB4775E0}"/>
              </a:ext>
            </a:extLst>
          </p:cNvPr>
          <p:cNvSpPr/>
          <p:nvPr/>
        </p:nvSpPr>
        <p:spPr>
          <a:xfrm>
            <a:off x="7534347" y="1527352"/>
            <a:ext cx="4296018" cy="133003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Centralizzazione del potere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C1DBE8D-BB8A-4403-AC83-FC2AE2023670}"/>
              </a:ext>
            </a:extLst>
          </p:cNvPr>
          <p:cNvSpPr/>
          <p:nvPr/>
        </p:nvSpPr>
        <p:spPr>
          <a:xfrm>
            <a:off x="6184479" y="1125484"/>
            <a:ext cx="578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Necessario un centro di decisione politica (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STATO)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2660D21-43A2-42AF-97E0-D16735C7CF9B}"/>
              </a:ext>
            </a:extLst>
          </p:cNvPr>
          <p:cNvSpPr/>
          <p:nvPr/>
        </p:nvSpPr>
        <p:spPr>
          <a:xfrm>
            <a:off x="7004650" y="2944011"/>
            <a:ext cx="1302086" cy="52736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sovrano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3AA68AB-3FB1-4165-95F5-EAD9A9921747}"/>
              </a:ext>
            </a:extLst>
          </p:cNvPr>
          <p:cNvGrpSpPr/>
          <p:nvPr/>
        </p:nvGrpSpPr>
        <p:grpSpPr>
          <a:xfrm>
            <a:off x="8269152" y="2857391"/>
            <a:ext cx="2001328" cy="310108"/>
            <a:chOff x="8269152" y="2857391"/>
            <a:chExt cx="2001328" cy="310108"/>
          </a:xfrm>
        </p:grpSpPr>
        <p:cxnSp>
          <p:nvCxnSpPr>
            <p:cNvPr id="20" name="Connettore a gomito 19">
              <a:extLst>
                <a:ext uri="{FF2B5EF4-FFF2-40B4-BE49-F238E27FC236}">
                  <a16:creationId xmlns:a16="http://schemas.microsoft.com/office/drawing/2014/main" id="{2BF09762-FD3B-4688-B2D4-3C1FC0A3A76C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 rot="5400000">
              <a:off x="8820700" y="2305843"/>
              <a:ext cx="310108" cy="141320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a gomito 22">
              <a:extLst>
                <a:ext uri="{FF2B5EF4-FFF2-40B4-BE49-F238E27FC236}">
                  <a16:creationId xmlns:a16="http://schemas.microsoft.com/office/drawing/2014/main" id="{89CA8B8B-8DC6-44D8-BDFB-1754FF04C5A6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 rot="16200000" flipH="1">
              <a:off x="9821364" y="2718383"/>
              <a:ext cx="310108" cy="58812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CF828870-ED1B-4E8B-9FCE-EF7B01329F3C}"/>
              </a:ext>
            </a:extLst>
          </p:cNvPr>
          <p:cNvSpPr/>
          <p:nvPr/>
        </p:nvSpPr>
        <p:spPr>
          <a:xfrm>
            <a:off x="10351699" y="2907487"/>
            <a:ext cx="1559885" cy="52736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sacerdote</a:t>
            </a:r>
          </a:p>
        </p:txBody>
      </p:sp>
      <p:sp>
        <p:nvSpPr>
          <p:cNvPr id="26" name="Triangolo isoscele 25">
            <a:extLst>
              <a:ext uri="{FF2B5EF4-FFF2-40B4-BE49-F238E27FC236}">
                <a16:creationId xmlns:a16="http://schemas.microsoft.com/office/drawing/2014/main" id="{B0848AC4-6AAB-46E3-8AA3-66A635A1D313}"/>
              </a:ext>
            </a:extLst>
          </p:cNvPr>
          <p:cNvSpPr/>
          <p:nvPr/>
        </p:nvSpPr>
        <p:spPr>
          <a:xfrm>
            <a:off x="6551408" y="3258364"/>
            <a:ext cx="2128315" cy="57273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palazzo</a:t>
            </a:r>
          </a:p>
        </p:txBody>
      </p:sp>
      <p:sp>
        <p:nvSpPr>
          <p:cNvPr id="27" name="Triangolo isoscele 26">
            <a:extLst>
              <a:ext uri="{FF2B5EF4-FFF2-40B4-BE49-F238E27FC236}">
                <a16:creationId xmlns:a16="http://schemas.microsoft.com/office/drawing/2014/main" id="{3C6E5CE7-5254-4503-A829-C3B909FAC413}"/>
              </a:ext>
            </a:extLst>
          </p:cNvPr>
          <p:cNvSpPr/>
          <p:nvPr/>
        </p:nvSpPr>
        <p:spPr>
          <a:xfrm>
            <a:off x="10067483" y="3288952"/>
            <a:ext cx="2000319" cy="572732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tempio</a:t>
            </a:r>
          </a:p>
        </p:txBody>
      </p:sp>
      <p:sp>
        <p:nvSpPr>
          <p:cNvPr id="31" name="Parentesi graffa aperta 30">
            <a:extLst>
              <a:ext uri="{FF2B5EF4-FFF2-40B4-BE49-F238E27FC236}">
                <a16:creationId xmlns:a16="http://schemas.microsoft.com/office/drawing/2014/main" id="{539ED26C-E91B-4836-BAEF-D405CF13453A}"/>
              </a:ext>
            </a:extLst>
          </p:cNvPr>
          <p:cNvSpPr/>
          <p:nvPr/>
        </p:nvSpPr>
        <p:spPr>
          <a:xfrm rot="16200000">
            <a:off x="9003366" y="1671856"/>
            <a:ext cx="572731" cy="5556144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9C3D6C3-8E93-4491-B34C-983A67656820}"/>
              </a:ext>
            </a:extLst>
          </p:cNvPr>
          <p:cNvSpPr/>
          <p:nvPr/>
        </p:nvSpPr>
        <p:spPr>
          <a:xfrm>
            <a:off x="2804118" y="5369947"/>
            <a:ext cx="2220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STATO</a:t>
            </a:r>
          </a:p>
        </p:txBody>
      </p:sp>
    </p:spTree>
    <p:extLst>
      <p:ext uri="{BB962C8B-B14F-4D97-AF65-F5344CB8AC3E}">
        <p14:creationId xmlns:p14="http://schemas.microsoft.com/office/powerpoint/2010/main" val="343234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5" grpId="0" animBg="1"/>
      <p:bldP spid="9" grpId="0" animBg="1"/>
      <p:bldP spid="17" grpId="0" animBg="1"/>
      <p:bldP spid="18" grpId="0"/>
      <p:bldP spid="21" grpId="0" animBg="1"/>
      <p:bldP spid="24" grpId="0" animBg="1"/>
      <p:bldP spid="26" grpId="0" animBg="1"/>
      <p:bldP spid="27" grpId="0" animBg="1"/>
      <p:bldP spid="31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D7731070-321F-4E37-BC8B-50C05ADA74A7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>
            <a:off x="3263598" y="4576403"/>
            <a:ext cx="3649267" cy="949048"/>
          </a:xfrm>
          <a:prstGeom prst="curvedConnector3">
            <a:avLst>
              <a:gd name="adj1" fmla="val 5992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B7D36111-421E-43D7-9D86-12BBCD83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Invenzione e significato della scrittura</a:t>
            </a:r>
          </a:p>
        </p:txBody>
      </p:sp>
      <p:pic>
        <p:nvPicPr>
          <p:cNvPr id="4" name="Immagine 3" descr="Immagine che contiene moneta, pietra, oggetto, materiale da costruzione&#10;&#10;Descrizione generata con affidabilità molto elevata">
            <a:extLst>
              <a:ext uri="{FF2B5EF4-FFF2-40B4-BE49-F238E27FC236}">
                <a16:creationId xmlns:a16="http://schemas.microsoft.com/office/drawing/2014/main" id="{70A71D42-1181-462E-AF26-7ABFDA81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109" y="1417320"/>
            <a:ext cx="3419475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1814804-E880-4041-B81A-B14D1E84BF9F}"/>
              </a:ext>
            </a:extLst>
          </p:cNvPr>
          <p:cNvSpPr/>
          <p:nvPr/>
        </p:nvSpPr>
        <p:spPr>
          <a:xfrm>
            <a:off x="1670575" y="1417320"/>
            <a:ext cx="1452188" cy="1151437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Uruk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corrimento orizzontale 5">
            <a:extLst>
              <a:ext uri="{FF2B5EF4-FFF2-40B4-BE49-F238E27FC236}">
                <a16:creationId xmlns:a16="http://schemas.microsoft.com/office/drawing/2014/main" id="{3A23ADF7-535C-4692-B694-395708D6B684}"/>
              </a:ext>
            </a:extLst>
          </p:cNvPr>
          <p:cNvSpPr/>
          <p:nvPr/>
        </p:nvSpPr>
        <p:spPr>
          <a:xfrm>
            <a:off x="6923348" y="4192904"/>
            <a:ext cx="4538879" cy="2390775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del IV millennio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Invenzione della scrittura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(un insieme di simboli)</a:t>
            </a:r>
            <a:endParaRPr lang="it-IT" sz="3200" dirty="0">
              <a:solidFill>
                <a:schemeClr val="tx1"/>
              </a:solidFill>
            </a:endParaRPr>
          </a:p>
        </p:txBody>
      </p:sp>
      <p:cxnSp>
        <p:nvCxnSpPr>
          <p:cNvPr id="10" name="Connettore curvo 9">
            <a:extLst>
              <a:ext uri="{FF2B5EF4-FFF2-40B4-BE49-F238E27FC236}">
                <a16:creationId xmlns:a16="http://schemas.microsoft.com/office/drawing/2014/main" id="{F0642959-751B-4FE7-A95B-3386A0417871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122763" y="1993039"/>
            <a:ext cx="3800585" cy="3395253"/>
          </a:xfrm>
          <a:prstGeom prst="curvedConnector3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999288-5524-4756-9FE1-B69EFE5D8075}"/>
              </a:ext>
            </a:extLst>
          </p:cNvPr>
          <p:cNvSpPr txBox="1"/>
          <p:nvPr/>
        </p:nvSpPr>
        <p:spPr>
          <a:xfrm>
            <a:off x="3561869" y="2920706"/>
            <a:ext cx="3080470" cy="1016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  <a:effectLst/>
              </a:rPr>
              <a:t>Contare, controllare, registrare il flusso di beni</a:t>
            </a:r>
          </a:p>
        </p:txBody>
      </p:sp>
      <p:sp>
        <p:nvSpPr>
          <p:cNvPr id="11" name="Stella a 32 punte 10">
            <a:extLst>
              <a:ext uri="{FF2B5EF4-FFF2-40B4-BE49-F238E27FC236}">
                <a16:creationId xmlns:a16="http://schemas.microsoft.com/office/drawing/2014/main" id="{648FF8E8-BE99-4B8D-BD32-D515248EEBC4}"/>
              </a:ext>
            </a:extLst>
          </p:cNvPr>
          <p:cNvSpPr/>
          <p:nvPr/>
        </p:nvSpPr>
        <p:spPr>
          <a:xfrm>
            <a:off x="5812729" y="3626490"/>
            <a:ext cx="1940230" cy="1590908"/>
          </a:xfrm>
          <a:prstGeom prst="star3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Fine pratico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AFF1F0-C204-4280-A30A-102744A5C6DC}"/>
              </a:ext>
            </a:extLst>
          </p:cNvPr>
          <p:cNvSpPr txBox="1"/>
          <p:nvPr/>
        </p:nvSpPr>
        <p:spPr>
          <a:xfrm>
            <a:off x="2188183" y="5187998"/>
            <a:ext cx="3080470" cy="101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  <a:effectLst/>
              </a:rPr>
              <a:t>Conservare informazioni mediante una «memoria esterna»</a:t>
            </a:r>
          </a:p>
        </p:txBody>
      </p:sp>
      <p:sp>
        <p:nvSpPr>
          <p:cNvPr id="13" name="Stella a 32 punte 12">
            <a:extLst>
              <a:ext uri="{FF2B5EF4-FFF2-40B4-BE49-F238E27FC236}">
                <a16:creationId xmlns:a16="http://schemas.microsoft.com/office/drawing/2014/main" id="{2FAFAD5D-9378-4936-A2F3-4A12603625F3}"/>
              </a:ext>
            </a:extLst>
          </p:cNvPr>
          <p:cNvSpPr/>
          <p:nvPr/>
        </p:nvSpPr>
        <p:spPr>
          <a:xfrm>
            <a:off x="729773" y="3780949"/>
            <a:ext cx="2533824" cy="1590908"/>
          </a:xfrm>
          <a:prstGeom prst="star32">
            <a:avLst/>
          </a:prstGeom>
          <a:solidFill>
            <a:srgbClr val="EC14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Significato culturale</a:t>
            </a:r>
          </a:p>
        </p:txBody>
      </p:sp>
    </p:spTree>
    <p:extLst>
      <p:ext uri="{BB962C8B-B14F-4D97-AF65-F5344CB8AC3E}">
        <p14:creationId xmlns:p14="http://schemas.microsoft.com/office/powerpoint/2010/main" val="248776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837B2-62DE-4DA3-8789-494628EF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Scrittura e potere</a:t>
            </a:r>
          </a:p>
        </p:txBody>
      </p:sp>
      <p:pic>
        <p:nvPicPr>
          <p:cNvPr id="4" name="Immagine 3" descr="Immagine che contiene persona, interni, sedendo, parete&#10;&#10;Descrizione generata con affidabilità elevata">
            <a:extLst>
              <a:ext uri="{FF2B5EF4-FFF2-40B4-BE49-F238E27FC236}">
                <a16:creationId xmlns:a16="http://schemas.microsoft.com/office/drawing/2014/main" id="{2FDCD646-7505-4B0C-B993-93CF2293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23" y="1417319"/>
            <a:ext cx="2477938" cy="3716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corrimento orizzontale 4">
            <a:extLst>
              <a:ext uri="{FF2B5EF4-FFF2-40B4-BE49-F238E27FC236}">
                <a16:creationId xmlns:a16="http://schemas.microsoft.com/office/drawing/2014/main" id="{CA62BEB7-A7F7-4A03-9410-C1063FC7921D}"/>
              </a:ext>
            </a:extLst>
          </p:cNvPr>
          <p:cNvSpPr/>
          <p:nvPr/>
        </p:nvSpPr>
        <p:spPr>
          <a:xfrm>
            <a:off x="432039" y="1242670"/>
            <a:ext cx="4538879" cy="2390775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del IV millennio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</a:rPr>
              <a:t>Invenzione della scrittura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(un insieme di simboli)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40931F66-0789-4100-A02B-39161A3C807D}"/>
              </a:ext>
            </a:extLst>
          </p:cNvPr>
          <p:cNvSpPr/>
          <p:nvPr/>
        </p:nvSpPr>
        <p:spPr>
          <a:xfrm>
            <a:off x="5918539" y="1417319"/>
            <a:ext cx="2622431" cy="724619"/>
          </a:xfrm>
          <a:prstGeom prst="borderCallout1">
            <a:avLst>
              <a:gd name="adj1" fmla="val 42560"/>
              <a:gd name="adj2" fmla="val -1096"/>
              <a:gd name="adj3" fmla="val 112500"/>
              <a:gd name="adj4" fmla="val -35701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Carattere sacro</a:t>
            </a: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F92D4FD2-9AB9-4A17-B23E-3ECAE78F154C}"/>
              </a:ext>
            </a:extLst>
          </p:cNvPr>
          <p:cNvSpPr/>
          <p:nvPr/>
        </p:nvSpPr>
        <p:spPr>
          <a:xfrm>
            <a:off x="5990785" y="2747628"/>
            <a:ext cx="2477938" cy="177163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Autorità politiche/religiose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63A25F02-3D71-462C-8144-DDD99F003D29}"/>
              </a:ext>
            </a:extLst>
          </p:cNvPr>
          <p:cNvSpPr/>
          <p:nvPr/>
        </p:nvSpPr>
        <p:spPr>
          <a:xfrm>
            <a:off x="5918539" y="2438057"/>
            <a:ext cx="2622431" cy="724619"/>
          </a:xfrm>
          <a:prstGeom prst="borderCallout1">
            <a:avLst>
              <a:gd name="adj1" fmla="val 52083"/>
              <a:gd name="adj2" fmla="val -3070"/>
              <a:gd name="adj3" fmla="val -20833"/>
              <a:gd name="adj4" fmla="val -36359"/>
            </a:avLst>
          </a:prstGeom>
          <a:solidFill>
            <a:schemeClr val="accent4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Espressione di potere</a:t>
            </a:r>
          </a:p>
        </p:txBody>
      </p:sp>
      <p:sp>
        <p:nvSpPr>
          <p:cNvPr id="9" name="Trapezio 8">
            <a:extLst>
              <a:ext uri="{FF2B5EF4-FFF2-40B4-BE49-F238E27FC236}">
                <a16:creationId xmlns:a16="http://schemas.microsoft.com/office/drawing/2014/main" id="{4B085218-855C-451E-9A15-918CB8CF67AD}"/>
              </a:ext>
            </a:extLst>
          </p:cNvPr>
          <p:cNvSpPr/>
          <p:nvPr/>
        </p:nvSpPr>
        <p:spPr>
          <a:xfrm>
            <a:off x="5918539" y="4716062"/>
            <a:ext cx="2622431" cy="724619"/>
          </a:xfrm>
          <a:prstGeom prst="trapezoid">
            <a:avLst>
              <a:gd name="adj" fmla="val 68372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scribi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8B0617D3-44C5-4C79-82C9-2A6B5884140B}"/>
              </a:ext>
            </a:extLst>
          </p:cNvPr>
          <p:cNvSpPr/>
          <p:nvPr/>
        </p:nvSpPr>
        <p:spPr>
          <a:xfrm>
            <a:off x="2346385" y="3795623"/>
            <a:ext cx="2622431" cy="1069675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Accesso alle forme di comunicazione</a:t>
            </a:r>
          </a:p>
        </p:txBody>
      </p:sp>
      <p:sp>
        <p:nvSpPr>
          <p:cNvPr id="11" name="Rettangolo con angoli ritagliati in diagonale 10">
            <a:extLst>
              <a:ext uri="{FF2B5EF4-FFF2-40B4-BE49-F238E27FC236}">
                <a16:creationId xmlns:a16="http://schemas.microsoft.com/office/drawing/2014/main" id="{92738E82-D17B-4B0F-A77D-3BB3486AD656}"/>
              </a:ext>
            </a:extLst>
          </p:cNvPr>
          <p:cNvSpPr/>
          <p:nvPr/>
        </p:nvSpPr>
        <p:spPr>
          <a:xfrm>
            <a:off x="2346385" y="5027477"/>
            <a:ext cx="2622431" cy="587854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Divario sociale</a:t>
            </a:r>
          </a:p>
        </p:txBody>
      </p:sp>
      <p:sp>
        <p:nvSpPr>
          <p:cNvPr id="12" name="Rettangolo con angoli ritagliati in diagonale 11">
            <a:extLst>
              <a:ext uri="{FF2B5EF4-FFF2-40B4-BE49-F238E27FC236}">
                <a16:creationId xmlns:a16="http://schemas.microsoft.com/office/drawing/2014/main" id="{5DA41515-4AAF-4C92-9DE3-8AD377A9E389}"/>
              </a:ext>
            </a:extLst>
          </p:cNvPr>
          <p:cNvSpPr/>
          <p:nvPr/>
        </p:nvSpPr>
        <p:spPr>
          <a:xfrm>
            <a:off x="2346385" y="5834554"/>
            <a:ext cx="2622431" cy="587854"/>
          </a:xfrm>
          <a:prstGeom prst="snip2Diag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Divario digitale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E4B49B4-2533-48B2-A025-6DF6D6ECA997}"/>
              </a:ext>
            </a:extLst>
          </p:cNvPr>
          <p:cNvSpPr txBox="1"/>
          <p:nvPr/>
        </p:nvSpPr>
        <p:spPr>
          <a:xfrm rot="19335211">
            <a:off x="2191928" y="5913845"/>
            <a:ext cx="62028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oggi</a:t>
            </a:r>
          </a:p>
        </p:txBody>
      </p:sp>
    </p:spTree>
    <p:extLst>
      <p:ext uri="{BB962C8B-B14F-4D97-AF65-F5344CB8AC3E}">
        <p14:creationId xmlns:p14="http://schemas.microsoft.com/office/powerpoint/2010/main" val="99985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B3E6D-967D-4DF6-879B-2890589D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MAPPE CONCETTUALI</a:t>
            </a:r>
          </a:p>
        </p:txBody>
      </p:sp>
      <p:pic>
        <p:nvPicPr>
          <p:cNvPr id="6" name="Segnaposto immagine 5" descr="Immagine che contiene montagna, esterni&#10;&#10;Descrizione generata con affidabilità elevata">
            <a:extLst>
              <a:ext uri="{FF2B5EF4-FFF2-40B4-BE49-F238E27FC236}">
                <a16:creationId xmlns:a16="http://schemas.microsoft.com/office/drawing/2014/main" id="{A4093F84-8AE4-4C54-8E90-D4CDD85973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20" b="19220"/>
          <a:stretch>
            <a:fillRect/>
          </a:stretch>
        </p:blipFill>
        <p:spPr/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6EBCFBCA-AD3D-42C4-A36B-9DB1ABDFC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400" b="1" dirty="0"/>
              <a:t>Neolitico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9388768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44C74ED-C134-4514-B25C-813CCC373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651" t="30241" r="26840" b="7401"/>
          <a:stretch/>
        </p:blipFill>
        <p:spPr>
          <a:xfrm>
            <a:off x="1850066" y="362309"/>
            <a:ext cx="10088893" cy="531818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5CAFBA6-844A-4A2F-BFD4-BFF1F92D0D15}"/>
              </a:ext>
            </a:extLst>
          </p:cNvPr>
          <p:cNvSpPr/>
          <p:nvPr/>
        </p:nvSpPr>
        <p:spPr>
          <a:xfrm>
            <a:off x="4192438" y="1362972"/>
            <a:ext cx="5089585" cy="707367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0FC0ADF-017D-4BBD-A239-E8628A71A2CA}"/>
              </a:ext>
            </a:extLst>
          </p:cNvPr>
          <p:cNvSpPr/>
          <p:nvPr/>
        </p:nvSpPr>
        <p:spPr>
          <a:xfrm>
            <a:off x="3674853" y="2911414"/>
            <a:ext cx="2619554" cy="944594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3641A73-CFF0-46BC-BBD9-C2FFA3ED9F96}"/>
              </a:ext>
            </a:extLst>
          </p:cNvPr>
          <p:cNvSpPr/>
          <p:nvPr/>
        </p:nvSpPr>
        <p:spPr>
          <a:xfrm>
            <a:off x="8709804" y="2911414"/>
            <a:ext cx="2619554" cy="944594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1C3746E-23C4-437E-9F63-0F3A379117EB}"/>
              </a:ext>
            </a:extLst>
          </p:cNvPr>
          <p:cNvSpPr/>
          <p:nvPr/>
        </p:nvSpPr>
        <p:spPr>
          <a:xfrm>
            <a:off x="3674853" y="2911414"/>
            <a:ext cx="2619554" cy="1091243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D87C006-4D24-48AB-A065-F7B414F1A02C}"/>
              </a:ext>
            </a:extLst>
          </p:cNvPr>
          <p:cNvSpPr/>
          <p:nvPr/>
        </p:nvSpPr>
        <p:spPr>
          <a:xfrm>
            <a:off x="1894934" y="4986065"/>
            <a:ext cx="3004870" cy="694428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5D0A2E7-55DF-45CE-817A-0663B52040F7}"/>
              </a:ext>
            </a:extLst>
          </p:cNvPr>
          <p:cNvSpPr/>
          <p:nvPr/>
        </p:nvSpPr>
        <p:spPr>
          <a:xfrm>
            <a:off x="5607169" y="4986065"/>
            <a:ext cx="2619555" cy="707367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C298F52-EEF3-4435-BB54-A2CFC218E4A4}"/>
              </a:ext>
            </a:extLst>
          </p:cNvPr>
          <p:cNvSpPr/>
          <p:nvPr/>
        </p:nvSpPr>
        <p:spPr>
          <a:xfrm>
            <a:off x="8709804" y="2838089"/>
            <a:ext cx="2619554" cy="1091243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1E487A-DD6A-460B-A929-A425B88BE57E}"/>
              </a:ext>
            </a:extLst>
          </p:cNvPr>
          <p:cNvSpPr/>
          <p:nvPr/>
        </p:nvSpPr>
        <p:spPr>
          <a:xfrm>
            <a:off x="9149182" y="4973125"/>
            <a:ext cx="1737353" cy="707367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E4D529-986E-47A8-A85D-6A415B00A987}"/>
              </a:ext>
            </a:extLst>
          </p:cNvPr>
          <p:cNvSpPr/>
          <p:nvPr/>
        </p:nvSpPr>
        <p:spPr>
          <a:xfrm>
            <a:off x="5607170" y="142333"/>
            <a:ext cx="2619554" cy="72030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NEOLITICO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3328840-4A28-4FA1-86CB-FF176870DD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16" t="45397" r="79121" b="43697"/>
          <a:stretch/>
        </p:blipFill>
        <p:spPr>
          <a:xfrm>
            <a:off x="2319305" y="5576979"/>
            <a:ext cx="1956121" cy="9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A6A3640-61CB-4778-B517-4920AB098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6" t="28417" r="26698" b="24516"/>
          <a:stretch/>
        </p:blipFill>
        <p:spPr>
          <a:xfrm>
            <a:off x="1717457" y="1446470"/>
            <a:ext cx="10474543" cy="396506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D9DAC00-925B-4FF0-B0AA-1181764E2F7D}"/>
              </a:ext>
            </a:extLst>
          </p:cNvPr>
          <p:cNvSpPr/>
          <p:nvPr/>
        </p:nvSpPr>
        <p:spPr>
          <a:xfrm>
            <a:off x="5461794" y="3036496"/>
            <a:ext cx="1424228" cy="938125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D368B80-63D5-46D0-9CE6-96E3046388AD}"/>
              </a:ext>
            </a:extLst>
          </p:cNvPr>
          <p:cNvSpPr/>
          <p:nvPr/>
        </p:nvSpPr>
        <p:spPr>
          <a:xfrm>
            <a:off x="7460981" y="3036496"/>
            <a:ext cx="1424228" cy="938126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3190EF1-5CB0-44D6-A442-95CC61344F57}"/>
              </a:ext>
            </a:extLst>
          </p:cNvPr>
          <p:cNvSpPr/>
          <p:nvPr/>
        </p:nvSpPr>
        <p:spPr>
          <a:xfrm>
            <a:off x="9251598" y="3036495"/>
            <a:ext cx="1824719" cy="938126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F550ABC-8092-468D-94FD-88FDF29C9836}"/>
              </a:ext>
            </a:extLst>
          </p:cNvPr>
          <p:cNvSpPr/>
          <p:nvPr/>
        </p:nvSpPr>
        <p:spPr>
          <a:xfrm>
            <a:off x="2915728" y="4704163"/>
            <a:ext cx="8160590" cy="707367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F509F8D-DC63-41CD-ACEF-08D8647737B8}"/>
              </a:ext>
            </a:extLst>
          </p:cNvPr>
          <p:cNvSpPr/>
          <p:nvPr/>
        </p:nvSpPr>
        <p:spPr>
          <a:xfrm>
            <a:off x="5451894" y="1446469"/>
            <a:ext cx="3734437" cy="707367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D4B72F6-6086-4E16-A4A9-6C92BD4E5D06}"/>
              </a:ext>
            </a:extLst>
          </p:cNvPr>
          <p:cNvSpPr/>
          <p:nvPr/>
        </p:nvSpPr>
        <p:spPr>
          <a:xfrm>
            <a:off x="8467463" y="1446469"/>
            <a:ext cx="3734437" cy="707367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27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FE87182-33C3-42A0-A1A1-09E6A0E746D2}"/>
              </a:ext>
            </a:extLst>
          </p:cNvPr>
          <p:cNvGrpSpPr/>
          <p:nvPr/>
        </p:nvGrpSpPr>
        <p:grpSpPr>
          <a:xfrm>
            <a:off x="1774164" y="534837"/>
            <a:ext cx="10065941" cy="4019910"/>
            <a:chOff x="1774164" y="534837"/>
            <a:chExt cx="10065941" cy="4019910"/>
          </a:xfrm>
          <a:solidFill>
            <a:srgbClr val="FEEECE"/>
          </a:solidFill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1B17983-E126-4092-9AE0-AD73ADE69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0000"/>
                      </a14:imgEffect>
                    </a14:imgLayer>
                  </a14:imgProps>
                </a:ext>
              </a:extLst>
            </a:blip>
            <a:srcRect l="6509" t="43393" r="27406" b="9666"/>
            <a:stretch/>
          </p:blipFill>
          <p:spPr>
            <a:xfrm>
              <a:off x="1774164" y="534837"/>
              <a:ext cx="10065941" cy="4019910"/>
            </a:xfrm>
            <a:prstGeom prst="rect">
              <a:avLst/>
            </a:prstGeom>
            <a:grpFill/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E58D8DD8-9481-496B-BA24-64CC4C7DFEF9}"/>
                </a:ext>
              </a:extLst>
            </p:cNvPr>
            <p:cNvSpPr/>
            <p:nvPr/>
          </p:nvSpPr>
          <p:spPr>
            <a:xfrm>
              <a:off x="10472468" y="4106174"/>
              <a:ext cx="621102" cy="44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BE697BD7-AD5F-4905-ACC1-E6B145B18C87}"/>
              </a:ext>
            </a:extLst>
          </p:cNvPr>
          <p:cNvSpPr/>
          <p:nvPr/>
        </p:nvSpPr>
        <p:spPr>
          <a:xfrm>
            <a:off x="1774163" y="534837"/>
            <a:ext cx="10065941" cy="143691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E020AF5-06F5-47E7-8F5D-F4214707CAD5}"/>
              </a:ext>
            </a:extLst>
          </p:cNvPr>
          <p:cNvSpPr/>
          <p:nvPr/>
        </p:nvSpPr>
        <p:spPr>
          <a:xfrm>
            <a:off x="1774163" y="2383047"/>
            <a:ext cx="1503875" cy="1723127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C170641-7A32-42E2-A550-DE690B28E938}"/>
              </a:ext>
            </a:extLst>
          </p:cNvPr>
          <p:cNvSpPr/>
          <p:nvPr/>
        </p:nvSpPr>
        <p:spPr>
          <a:xfrm>
            <a:off x="3278037" y="2401683"/>
            <a:ext cx="1786559" cy="1963283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BB2AF11-51DA-4624-87A4-D21FC94A03EE}"/>
              </a:ext>
            </a:extLst>
          </p:cNvPr>
          <p:cNvSpPr/>
          <p:nvPr/>
        </p:nvSpPr>
        <p:spPr>
          <a:xfrm>
            <a:off x="5064597" y="2383047"/>
            <a:ext cx="1742536" cy="1963283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6A764D5-740C-489F-8979-AE6E43B75985}"/>
              </a:ext>
            </a:extLst>
          </p:cNvPr>
          <p:cNvSpPr/>
          <p:nvPr/>
        </p:nvSpPr>
        <p:spPr>
          <a:xfrm>
            <a:off x="6756171" y="2352385"/>
            <a:ext cx="1503875" cy="1963283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0EB06D4-3BF5-45F6-AC66-C43FF51DB714}"/>
              </a:ext>
            </a:extLst>
          </p:cNvPr>
          <p:cNvSpPr/>
          <p:nvPr/>
        </p:nvSpPr>
        <p:spPr>
          <a:xfrm>
            <a:off x="8267617" y="2352384"/>
            <a:ext cx="1734964" cy="1963283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BEC668F-CA91-4E6F-8002-206B711EEF34}"/>
              </a:ext>
            </a:extLst>
          </p:cNvPr>
          <p:cNvSpPr/>
          <p:nvPr/>
        </p:nvSpPr>
        <p:spPr>
          <a:xfrm>
            <a:off x="9979190" y="2352383"/>
            <a:ext cx="1734964" cy="1963283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45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33FC4CC-2B60-49B7-80EE-C5B595003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9" t="48533" r="10124" b="21607"/>
          <a:stretch/>
        </p:blipFill>
        <p:spPr>
          <a:xfrm>
            <a:off x="6091542" y="2777396"/>
            <a:ext cx="5283733" cy="24899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2AE6D5-F122-4629-92F9-6947694B2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8" t="29942" r="7645" b="51649"/>
          <a:stretch/>
        </p:blipFill>
        <p:spPr>
          <a:xfrm>
            <a:off x="587981" y="1245789"/>
            <a:ext cx="11007122" cy="1535077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EEF37E8-5F29-4589-A0ED-1E11B356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Linea del tempo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324ABF-3B80-4B3E-9755-E748B047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200" dirty="0"/>
              <a:t>NEOLITICO – rivoluzione urbana</a:t>
            </a: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949A75D5-3D2B-4638-96BE-ADCEBD7E902B}"/>
              </a:ext>
            </a:extLst>
          </p:cNvPr>
          <p:cNvSpPr/>
          <p:nvPr/>
        </p:nvSpPr>
        <p:spPr>
          <a:xfrm flipV="1">
            <a:off x="10522226" y="617173"/>
            <a:ext cx="583095" cy="3445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A02F620-2C9B-41AE-AC6F-FAE497743789}"/>
              </a:ext>
            </a:extLst>
          </p:cNvPr>
          <p:cNvSpPr/>
          <p:nvPr/>
        </p:nvSpPr>
        <p:spPr>
          <a:xfrm>
            <a:off x="5921115" y="2777396"/>
            <a:ext cx="5561351" cy="264904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49FF577-C7E5-478C-B70D-0AC5D07D2DF8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D6104CEF-8D56-459B-A60B-04B49ABBDD5A}"/>
              </a:ext>
            </a:extLst>
          </p:cNvPr>
          <p:cNvSpPr/>
          <p:nvPr/>
        </p:nvSpPr>
        <p:spPr>
          <a:xfrm flipV="1">
            <a:off x="10253747" y="1193797"/>
            <a:ext cx="851574" cy="42493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3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4 0.07754 L -0.01042 0.09189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35312 0.2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NEOLITICO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Rivoluzione urbana, potere e scrittura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29CBBB-BD9A-41BA-AB2F-10C6D7DF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019" y="3456546"/>
            <a:ext cx="3537641" cy="196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69EAF-A1AC-4B83-8AC1-27F5678BFD39}"/>
              </a:ext>
            </a:extLst>
          </p:cNvPr>
          <p:cNvSpPr txBox="1"/>
          <p:nvPr/>
        </p:nvSpPr>
        <p:spPr>
          <a:xfrm rot="5400000">
            <a:off x="-1690296" y="3735494"/>
            <a:ext cx="391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www.jessicacenciarelli.it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4FD7402-471F-4E6C-BBD9-1F25F67A34CE}"/>
              </a:ext>
            </a:extLst>
          </p:cNvPr>
          <p:cNvSpPr/>
          <p:nvPr/>
        </p:nvSpPr>
        <p:spPr>
          <a:xfrm>
            <a:off x="6044624" y="587567"/>
            <a:ext cx="1606430" cy="1017917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1328267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B1F6A4E-2483-4377-8B6C-8DEAA3BB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2" y="1279512"/>
            <a:ext cx="4969968" cy="278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59E633-6618-400F-899E-E4717DC0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Sedentarizzazione e villaggio neolitico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3CD86173-7470-4C5E-91C7-66B05A4466CD}"/>
              </a:ext>
            </a:extLst>
          </p:cNvPr>
          <p:cNvSpPr/>
          <p:nvPr/>
        </p:nvSpPr>
        <p:spPr>
          <a:xfrm>
            <a:off x="2040835" y="1417320"/>
            <a:ext cx="3339548" cy="968071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Sviluppo di agricoltura e allevamento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7A0FC261-5751-472B-AA62-841850BBE323}"/>
              </a:ext>
            </a:extLst>
          </p:cNvPr>
          <p:cNvSpPr/>
          <p:nvPr/>
        </p:nvSpPr>
        <p:spPr>
          <a:xfrm>
            <a:off x="2014330" y="2425148"/>
            <a:ext cx="3352800" cy="100385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Progressivo abbandono del nomadismo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A454577-0F57-47AF-B5CA-4BC86EB487FA}"/>
              </a:ext>
            </a:extLst>
          </p:cNvPr>
          <p:cNvSpPr/>
          <p:nvPr/>
        </p:nvSpPr>
        <p:spPr>
          <a:xfrm>
            <a:off x="2027582" y="3468757"/>
            <a:ext cx="3339548" cy="10038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sedentarizzazione</a:t>
            </a:r>
            <a:endParaRPr lang="it-IT" dirty="0"/>
          </a:p>
        </p:txBody>
      </p:sp>
      <p:sp>
        <p:nvSpPr>
          <p:cNvPr id="7" name="Freccia destra rientrata 6">
            <a:extLst>
              <a:ext uri="{FF2B5EF4-FFF2-40B4-BE49-F238E27FC236}">
                <a16:creationId xmlns:a16="http://schemas.microsoft.com/office/drawing/2014/main" id="{A4C3B3B8-E694-4721-969A-7AD56100B783}"/>
              </a:ext>
            </a:extLst>
          </p:cNvPr>
          <p:cNvSpPr/>
          <p:nvPr/>
        </p:nvSpPr>
        <p:spPr>
          <a:xfrm>
            <a:off x="5380383" y="3742006"/>
            <a:ext cx="715617" cy="45016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CD1D7F7-FCF3-4611-916E-E288C82AD327}"/>
              </a:ext>
            </a:extLst>
          </p:cNvPr>
          <p:cNvSpPr/>
          <p:nvPr/>
        </p:nvSpPr>
        <p:spPr>
          <a:xfrm>
            <a:off x="6076836" y="3657600"/>
            <a:ext cx="1688938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DD2AE832-5B58-43DB-A0B4-E0CDDEF56DEE}"/>
              </a:ext>
            </a:extLst>
          </p:cNvPr>
          <p:cNvSpPr/>
          <p:nvPr/>
        </p:nvSpPr>
        <p:spPr>
          <a:xfrm>
            <a:off x="8475480" y="3657600"/>
            <a:ext cx="1688938" cy="61897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CITTÀ</a:t>
            </a:r>
            <a:endParaRPr lang="it-IT" dirty="0"/>
          </a:p>
        </p:txBody>
      </p:sp>
      <p:sp>
        <p:nvSpPr>
          <p:cNvPr id="11" name="Freccia destra rientrata 10">
            <a:extLst>
              <a:ext uri="{FF2B5EF4-FFF2-40B4-BE49-F238E27FC236}">
                <a16:creationId xmlns:a16="http://schemas.microsoft.com/office/drawing/2014/main" id="{4E7FD8EA-B7CC-4705-A4C3-AA9A6A3F2639}"/>
              </a:ext>
            </a:extLst>
          </p:cNvPr>
          <p:cNvSpPr/>
          <p:nvPr/>
        </p:nvSpPr>
        <p:spPr>
          <a:xfrm>
            <a:off x="7762819" y="3742006"/>
            <a:ext cx="715617" cy="45016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96D25D97-204D-47E3-B608-7A0478FF1BFE}"/>
              </a:ext>
            </a:extLst>
          </p:cNvPr>
          <p:cNvSpPr/>
          <p:nvPr/>
        </p:nvSpPr>
        <p:spPr>
          <a:xfrm>
            <a:off x="4178105" y="5380519"/>
            <a:ext cx="2940148" cy="978077"/>
          </a:xfrm>
          <a:prstGeom prst="borderCallout1">
            <a:avLst>
              <a:gd name="adj1" fmla="val -1594"/>
              <a:gd name="adj2" fmla="val 48889"/>
              <a:gd name="adj3" fmla="val -113345"/>
              <a:gd name="adj4" fmla="val 93118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20-30 capanne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Materiali vari (legno, pietra, mattoni d’argilla)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10ACB47A-CAB3-482F-86A6-B1846EDD047D}"/>
              </a:ext>
            </a:extLst>
          </p:cNvPr>
          <p:cNvSpPr/>
          <p:nvPr/>
        </p:nvSpPr>
        <p:spPr>
          <a:xfrm>
            <a:off x="7173625" y="5064216"/>
            <a:ext cx="3953919" cy="1294381"/>
          </a:xfrm>
          <a:prstGeom prst="borderCallout1">
            <a:avLst>
              <a:gd name="adj1" fmla="val -1594"/>
              <a:gd name="adj2" fmla="val 48889"/>
              <a:gd name="adj3" fmla="val -62661"/>
              <a:gd name="adj4" fmla="val -1818"/>
            </a:avLst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Strettamente addossate le une alle altre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O circondate da cinte murarie (terra o mattoni)</a:t>
            </a:r>
          </a:p>
        </p:txBody>
      </p:sp>
    </p:spTree>
    <p:extLst>
      <p:ext uri="{BB962C8B-B14F-4D97-AF65-F5344CB8AC3E}">
        <p14:creationId xmlns:p14="http://schemas.microsoft.com/office/powerpoint/2010/main" val="92045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llout: linea 19">
            <a:extLst>
              <a:ext uri="{FF2B5EF4-FFF2-40B4-BE49-F238E27FC236}">
                <a16:creationId xmlns:a16="http://schemas.microsoft.com/office/drawing/2014/main" id="{E7B576DC-7853-43E4-9475-812D028660ED}"/>
              </a:ext>
            </a:extLst>
          </p:cNvPr>
          <p:cNvSpPr/>
          <p:nvPr/>
        </p:nvSpPr>
        <p:spPr>
          <a:xfrm>
            <a:off x="9946093" y="5781528"/>
            <a:ext cx="2111560" cy="538673"/>
          </a:xfrm>
          <a:prstGeom prst="borderCallout1">
            <a:avLst>
              <a:gd name="adj1" fmla="val -1318"/>
              <a:gd name="adj2" fmla="val 62576"/>
              <a:gd name="adj3" fmla="val -143486"/>
              <a:gd name="adj4" fmla="val 2092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Regole e riti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544FF8F-5D27-4817-8DC3-1F2DC141AC85}"/>
              </a:ext>
            </a:extLst>
          </p:cNvPr>
          <p:cNvSpPr/>
          <p:nvPr/>
        </p:nvSpPr>
        <p:spPr>
          <a:xfrm>
            <a:off x="5171286" y="1417320"/>
            <a:ext cx="3418450" cy="21382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CLAN</a:t>
            </a:r>
          </a:p>
          <a:p>
            <a:pPr algn="ctr"/>
            <a:r>
              <a:rPr lang="it-IT" sz="3600" dirty="0"/>
              <a:t>(b)</a:t>
            </a:r>
            <a:endParaRPr lang="it-IT" dirty="0"/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61F13C33-511A-4C7F-B968-18DE43060B28}"/>
              </a:ext>
            </a:extLst>
          </p:cNvPr>
          <p:cNvSpPr/>
          <p:nvPr/>
        </p:nvSpPr>
        <p:spPr>
          <a:xfrm>
            <a:off x="7082851" y="2942490"/>
            <a:ext cx="2111560" cy="2839037"/>
          </a:xfrm>
          <a:prstGeom prst="rightBrace">
            <a:avLst>
              <a:gd name="adj1" fmla="val 8333"/>
              <a:gd name="adj2" fmla="val 18681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AFDF96-CAC5-43A2-857C-4D60E24A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Società nel Neolitico</a:t>
            </a:r>
          </a:p>
        </p:txBody>
      </p:sp>
      <p:sp>
        <p:nvSpPr>
          <p:cNvPr id="4" name="Elaborazione 3">
            <a:extLst>
              <a:ext uri="{FF2B5EF4-FFF2-40B4-BE49-F238E27FC236}">
                <a16:creationId xmlns:a16="http://schemas.microsoft.com/office/drawing/2014/main" id="{9E1B5DE1-1A64-4504-BFC5-2D49E8840D89}"/>
              </a:ext>
            </a:extLst>
          </p:cNvPr>
          <p:cNvSpPr/>
          <p:nvPr/>
        </p:nvSpPr>
        <p:spPr>
          <a:xfrm>
            <a:off x="1914144" y="3605725"/>
            <a:ext cx="1125415" cy="3833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famiglia</a:t>
            </a:r>
          </a:p>
        </p:txBody>
      </p:sp>
      <p:sp>
        <p:nvSpPr>
          <p:cNvPr id="5" name="Elaborazione 4">
            <a:extLst>
              <a:ext uri="{FF2B5EF4-FFF2-40B4-BE49-F238E27FC236}">
                <a16:creationId xmlns:a16="http://schemas.microsoft.com/office/drawing/2014/main" id="{EF6E9001-2396-4157-A0A6-3E0604BC18AF}"/>
              </a:ext>
            </a:extLst>
          </p:cNvPr>
          <p:cNvSpPr/>
          <p:nvPr/>
        </p:nvSpPr>
        <p:spPr>
          <a:xfrm>
            <a:off x="2588455" y="3169334"/>
            <a:ext cx="1125415" cy="3833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famiglia</a:t>
            </a: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C1CB2CC7-163E-4417-8515-FE7A03743BBA}"/>
              </a:ext>
            </a:extLst>
          </p:cNvPr>
          <p:cNvSpPr/>
          <p:nvPr/>
        </p:nvSpPr>
        <p:spPr>
          <a:xfrm>
            <a:off x="3039559" y="2757268"/>
            <a:ext cx="1125415" cy="3833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famiglia</a:t>
            </a:r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D878874C-C52F-444F-88B7-11CE0C6733EC}"/>
              </a:ext>
            </a:extLst>
          </p:cNvPr>
          <p:cNvSpPr/>
          <p:nvPr/>
        </p:nvSpPr>
        <p:spPr>
          <a:xfrm>
            <a:off x="3938954" y="3322906"/>
            <a:ext cx="1125415" cy="3833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…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E80CAD4-4CFD-48A9-953B-CB1217E482C2}"/>
              </a:ext>
            </a:extLst>
          </p:cNvPr>
          <p:cNvSpPr/>
          <p:nvPr/>
        </p:nvSpPr>
        <p:spPr>
          <a:xfrm>
            <a:off x="1802305" y="2540390"/>
            <a:ext cx="3418450" cy="21382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CLAN</a:t>
            </a:r>
          </a:p>
          <a:p>
            <a:pPr algn="ctr"/>
            <a:r>
              <a:rPr lang="it-IT" sz="3600" dirty="0"/>
              <a:t>(a)</a:t>
            </a:r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13F923C-5628-4D0A-A771-0C652D5B1DFB}"/>
              </a:ext>
            </a:extLst>
          </p:cNvPr>
          <p:cNvSpPr/>
          <p:nvPr/>
        </p:nvSpPr>
        <p:spPr>
          <a:xfrm>
            <a:off x="4164974" y="4445390"/>
            <a:ext cx="3418450" cy="21382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…</a:t>
            </a:r>
            <a:endParaRPr lang="it-IT" dirty="0"/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D4A565D7-6611-4A0B-8489-E207AA5E057C}"/>
              </a:ext>
            </a:extLst>
          </p:cNvPr>
          <p:cNvSpPr/>
          <p:nvPr/>
        </p:nvSpPr>
        <p:spPr>
          <a:xfrm>
            <a:off x="8990662" y="1223887"/>
            <a:ext cx="2574387" cy="1758463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dei villaggi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 delle capanne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Oggetti ritrovati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BF3BD6B-2B14-499E-BF37-EC5A022585E0}"/>
              </a:ext>
            </a:extLst>
          </p:cNvPr>
          <p:cNvSpPr/>
          <p:nvPr/>
        </p:nvSpPr>
        <p:spPr>
          <a:xfrm>
            <a:off x="8989255" y="2996418"/>
            <a:ext cx="2743200" cy="8299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ricchezza/potere</a:t>
            </a:r>
          </a:p>
        </p:txBody>
      </p:sp>
      <p:sp>
        <p:nvSpPr>
          <p:cNvPr id="14" name="Segno di moltiplicazione 13">
            <a:extLst>
              <a:ext uri="{FF2B5EF4-FFF2-40B4-BE49-F238E27FC236}">
                <a16:creationId xmlns:a16="http://schemas.microsoft.com/office/drawing/2014/main" id="{0FA26883-AC9F-4A1C-BA4F-9DBA0BF4CD4E}"/>
              </a:ext>
            </a:extLst>
          </p:cNvPr>
          <p:cNvSpPr/>
          <p:nvPr/>
        </p:nvSpPr>
        <p:spPr>
          <a:xfrm>
            <a:off x="9305075" y="2813099"/>
            <a:ext cx="2111560" cy="1231801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035F934-E18E-4518-9525-A0BA59C7D3A9}"/>
              </a:ext>
            </a:extLst>
          </p:cNvPr>
          <p:cNvSpPr/>
          <p:nvPr/>
        </p:nvSpPr>
        <p:spPr>
          <a:xfrm>
            <a:off x="5086409" y="2997091"/>
            <a:ext cx="2743200" cy="4149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Posseggono le terre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90D143F-8C85-4E46-A8B0-570D2AF334B8}"/>
              </a:ext>
            </a:extLst>
          </p:cNvPr>
          <p:cNvSpPr/>
          <p:nvPr/>
        </p:nvSpPr>
        <p:spPr>
          <a:xfrm>
            <a:off x="4455947" y="3517511"/>
            <a:ext cx="3373662" cy="8012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Dividono lavoro e frutti del lavoro collettivo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AEC3D9A-515D-444C-8844-F570379F935D}"/>
              </a:ext>
            </a:extLst>
          </p:cNvPr>
          <p:cNvSpPr/>
          <p:nvPr/>
        </p:nvSpPr>
        <p:spPr>
          <a:xfrm>
            <a:off x="5102177" y="4419016"/>
            <a:ext cx="2743200" cy="538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esiste la proprietà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D218872-C2C8-4547-963E-0F405EF45867}"/>
              </a:ext>
            </a:extLst>
          </p:cNvPr>
          <p:cNvSpPr/>
          <p:nvPr/>
        </p:nvSpPr>
        <p:spPr>
          <a:xfrm>
            <a:off x="4455947" y="5032067"/>
            <a:ext cx="3422196" cy="6312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Decisioni prese collettivamente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FA5F53A-2FE5-433D-AF90-54767D22BC53}"/>
              </a:ext>
            </a:extLst>
          </p:cNvPr>
          <p:cNvSpPr/>
          <p:nvPr/>
        </p:nvSpPr>
        <p:spPr>
          <a:xfrm>
            <a:off x="8589736" y="4515816"/>
            <a:ext cx="2743200" cy="5386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degli anziani</a:t>
            </a:r>
          </a:p>
        </p:txBody>
      </p:sp>
      <p:sp>
        <p:nvSpPr>
          <p:cNvPr id="21" name="Callout: linea 20">
            <a:extLst>
              <a:ext uri="{FF2B5EF4-FFF2-40B4-BE49-F238E27FC236}">
                <a16:creationId xmlns:a16="http://schemas.microsoft.com/office/drawing/2014/main" id="{6311C065-573A-4155-BB5D-BC695E3AEFD0}"/>
              </a:ext>
            </a:extLst>
          </p:cNvPr>
          <p:cNvSpPr/>
          <p:nvPr/>
        </p:nvSpPr>
        <p:spPr>
          <a:xfrm>
            <a:off x="7216930" y="6152856"/>
            <a:ext cx="2588221" cy="538673"/>
          </a:xfrm>
          <a:prstGeom prst="borderCallout1">
            <a:avLst>
              <a:gd name="adj1" fmla="val -1347"/>
              <a:gd name="adj2" fmla="val 42215"/>
              <a:gd name="adj3" fmla="val -203082"/>
              <a:gd name="adj4" fmla="val 68519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Eccezionalmente e per un periodo limitato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11631B0-BB5D-4B25-85D4-47C7004B2FE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878143" y="4785153"/>
            <a:ext cx="711593" cy="5625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llout: freccia in giù 23">
            <a:extLst>
              <a:ext uri="{FF2B5EF4-FFF2-40B4-BE49-F238E27FC236}">
                <a16:creationId xmlns:a16="http://schemas.microsoft.com/office/drawing/2014/main" id="{74F26F92-82C7-4F5A-B03B-6933C2AF5995}"/>
              </a:ext>
            </a:extLst>
          </p:cNvPr>
          <p:cNvSpPr/>
          <p:nvPr/>
        </p:nvSpPr>
        <p:spPr>
          <a:xfrm>
            <a:off x="5593317" y="1516672"/>
            <a:ext cx="2574387" cy="675250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ANTENATO (b)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F9325570-6186-483B-BC52-1C8E6FEE3636}"/>
              </a:ext>
            </a:extLst>
          </p:cNvPr>
          <p:cNvSpPr/>
          <p:nvPr/>
        </p:nvSpPr>
        <p:spPr>
          <a:xfrm>
            <a:off x="2093743" y="1912033"/>
            <a:ext cx="2574387" cy="675250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ANTENATO (a)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llout: freccia a destra 24">
            <a:extLst>
              <a:ext uri="{FF2B5EF4-FFF2-40B4-BE49-F238E27FC236}">
                <a16:creationId xmlns:a16="http://schemas.microsoft.com/office/drawing/2014/main" id="{1CF64510-8D50-4DFE-BDC5-2795E08C016B}"/>
              </a:ext>
            </a:extLst>
          </p:cNvPr>
          <p:cNvSpPr/>
          <p:nvPr/>
        </p:nvSpPr>
        <p:spPr>
          <a:xfrm>
            <a:off x="3093957" y="5785919"/>
            <a:ext cx="2077329" cy="53867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5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ANTENATO (…)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A3294BF5-D9F6-410D-A482-D6F796A47BF9}"/>
              </a:ext>
            </a:extLst>
          </p:cNvPr>
          <p:cNvSpPr/>
          <p:nvPr/>
        </p:nvSpPr>
        <p:spPr>
          <a:xfrm>
            <a:off x="8989255" y="2996418"/>
            <a:ext cx="2743200" cy="8299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egualitaria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6E0C587E-3BE0-4394-8B64-98F1115C7D81}"/>
              </a:ext>
            </a:extLst>
          </p:cNvPr>
          <p:cNvSpPr/>
          <p:nvPr/>
        </p:nvSpPr>
        <p:spPr>
          <a:xfrm>
            <a:off x="7930294" y="5726165"/>
            <a:ext cx="1083580" cy="45643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</a:t>
            </a:r>
          </a:p>
        </p:txBody>
      </p:sp>
    </p:spTree>
    <p:extLst>
      <p:ext uri="{BB962C8B-B14F-4D97-AF65-F5344CB8AC3E}">
        <p14:creationId xmlns:p14="http://schemas.microsoft.com/office/powerpoint/2010/main" val="4239225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3" grpId="0" animBg="1"/>
      <p:bldP spid="25" grpId="0" animBg="1"/>
      <p:bldP spid="2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26CC28DC-4197-4FBE-84C7-D37409FD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92" y="4337995"/>
            <a:ext cx="4438008" cy="246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con angoli diagonali arrotondati 15">
            <a:extLst>
              <a:ext uri="{FF2B5EF4-FFF2-40B4-BE49-F238E27FC236}">
                <a16:creationId xmlns:a16="http://schemas.microsoft.com/office/drawing/2014/main" id="{D1CE7CC3-2031-442B-8EFF-EABA27F1539E}"/>
              </a:ext>
            </a:extLst>
          </p:cNvPr>
          <p:cNvSpPr/>
          <p:nvPr/>
        </p:nvSpPr>
        <p:spPr>
          <a:xfrm>
            <a:off x="6307257" y="3627739"/>
            <a:ext cx="3317631" cy="1090243"/>
          </a:xfrm>
          <a:prstGeom prst="round2DiagRect">
            <a:avLst/>
          </a:prstGeom>
          <a:solidFill>
            <a:srgbClr val="F686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Dedicarsi ad altre attività </a:t>
            </a:r>
            <a:r>
              <a:rPr lang="it-IT" sz="1400" dirty="0">
                <a:solidFill>
                  <a:schemeClr val="tx1"/>
                </a:solidFill>
              </a:rPr>
              <a:t>(costruzione di attrezzi, fabbricazione di ceramiche)</a:t>
            </a:r>
          </a:p>
        </p:txBody>
      </p:sp>
      <p:sp>
        <p:nvSpPr>
          <p:cNvPr id="15" name="Freccia circolare a sinistra 14">
            <a:extLst>
              <a:ext uri="{FF2B5EF4-FFF2-40B4-BE49-F238E27FC236}">
                <a16:creationId xmlns:a16="http://schemas.microsoft.com/office/drawing/2014/main" id="{EE8AA352-C2C8-4C78-97BF-BCDA94C9393F}"/>
              </a:ext>
            </a:extLst>
          </p:cNvPr>
          <p:cNvSpPr/>
          <p:nvPr/>
        </p:nvSpPr>
        <p:spPr>
          <a:xfrm>
            <a:off x="9524370" y="2618374"/>
            <a:ext cx="1148586" cy="1731553"/>
          </a:xfrm>
          <a:prstGeom prst="curvedLeftArrow">
            <a:avLst>
              <a:gd name="adj1" fmla="val 15044"/>
              <a:gd name="adj2" fmla="val 50000"/>
              <a:gd name="adj3" fmla="val 25000"/>
            </a:avLst>
          </a:prstGeom>
          <a:solidFill>
            <a:srgbClr val="7030A0"/>
          </a:solidFill>
          <a:ln>
            <a:solidFill>
              <a:srgbClr val="EC1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594326-FE5D-4C98-9A7A-678695B6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villaggio alla città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3786C9C-B470-4584-A038-0133259A5F8A}"/>
              </a:ext>
            </a:extLst>
          </p:cNvPr>
          <p:cNvSpPr/>
          <p:nvPr/>
        </p:nvSpPr>
        <p:spPr>
          <a:xfrm>
            <a:off x="3981157" y="3119511"/>
            <a:ext cx="4262511" cy="61897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villaggi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910AE1F-D967-484E-B36C-DA92C73B5E10}"/>
              </a:ext>
            </a:extLst>
          </p:cNvPr>
          <p:cNvSpPr/>
          <p:nvPr/>
        </p:nvSpPr>
        <p:spPr>
          <a:xfrm>
            <a:off x="2674676" y="4546275"/>
            <a:ext cx="2612962" cy="99340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CITTÀ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A60C2B62-4C38-4663-965E-B91A931F702B}"/>
              </a:ext>
            </a:extLst>
          </p:cNvPr>
          <p:cNvSpPr/>
          <p:nvPr/>
        </p:nvSpPr>
        <p:spPr>
          <a:xfrm>
            <a:off x="2381070" y="2510159"/>
            <a:ext cx="3836606" cy="675250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della popolazione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6577532C-4669-45BF-AC65-2E001169510D}"/>
              </a:ext>
            </a:extLst>
          </p:cNvPr>
          <p:cNvSpPr/>
          <p:nvPr/>
        </p:nvSpPr>
        <p:spPr>
          <a:xfrm>
            <a:off x="2205570" y="1802422"/>
            <a:ext cx="2732190" cy="67525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Migliore alimentazione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ccia circolare in giù 11">
            <a:extLst>
              <a:ext uri="{FF2B5EF4-FFF2-40B4-BE49-F238E27FC236}">
                <a16:creationId xmlns:a16="http://schemas.microsoft.com/office/drawing/2014/main" id="{CD2C0B7B-1A95-4BBB-B8A6-60885D224947}"/>
              </a:ext>
            </a:extLst>
          </p:cNvPr>
          <p:cNvSpPr/>
          <p:nvPr/>
        </p:nvSpPr>
        <p:spPr>
          <a:xfrm rot="19615657" flipH="1">
            <a:off x="4881428" y="1656422"/>
            <a:ext cx="1404283" cy="556173"/>
          </a:xfrm>
          <a:prstGeom prst="curvedDownArrow">
            <a:avLst>
              <a:gd name="adj1" fmla="val 21649"/>
              <a:gd name="adj2" fmla="val 58690"/>
              <a:gd name="adj3" fmla="val 36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11CD137-87A2-49E6-8C2E-B5F3D9705131}"/>
              </a:ext>
            </a:extLst>
          </p:cNvPr>
          <p:cNvSpPr/>
          <p:nvPr/>
        </p:nvSpPr>
        <p:spPr>
          <a:xfrm>
            <a:off x="4937760" y="1413803"/>
            <a:ext cx="2912256" cy="424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Arrivo di gruppi umani*</a:t>
            </a:r>
          </a:p>
        </p:txBody>
      </p:sp>
      <p:sp>
        <p:nvSpPr>
          <p:cNvPr id="13" name="Callout: freccia in giù 12">
            <a:extLst>
              <a:ext uri="{FF2B5EF4-FFF2-40B4-BE49-F238E27FC236}">
                <a16:creationId xmlns:a16="http://schemas.microsoft.com/office/drawing/2014/main" id="{5E6728E5-B9F8-4992-8AB5-A960DAA09F6B}"/>
              </a:ext>
            </a:extLst>
          </p:cNvPr>
          <p:cNvSpPr/>
          <p:nvPr/>
        </p:nvSpPr>
        <p:spPr>
          <a:xfrm>
            <a:off x="6323702" y="2508074"/>
            <a:ext cx="3317632" cy="675250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necessario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eccedenze</a:t>
            </a: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F86DCD30-6229-4350-8EAC-3820C1A3A842}"/>
              </a:ext>
            </a:extLst>
          </p:cNvPr>
          <p:cNvSpPr/>
          <p:nvPr/>
        </p:nvSpPr>
        <p:spPr>
          <a:xfrm>
            <a:off x="7244919" y="1984815"/>
            <a:ext cx="4016152" cy="523259"/>
          </a:xfrm>
          <a:prstGeom prst="downArrowCallou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Miglioramento tecniche agricole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3F4DAD2-61C8-4D35-AA44-D9A60E984056}"/>
              </a:ext>
            </a:extLst>
          </p:cNvPr>
          <p:cNvGrpSpPr/>
          <p:nvPr/>
        </p:nvGrpSpPr>
        <p:grpSpPr>
          <a:xfrm>
            <a:off x="3712055" y="3662778"/>
            <a:ext cx="1575583" cy="715617"/>
            <a:chOff x="3712055" y="3662778"/>
            <a:chExt cx="1575583" cy="715617"/>
          </a:xfrm>
        </p:grpSpPr>
        <p:sp>
          <p:nvSpPr>
            <p:cNvPr id="5" name="Freccia destra rientrata 4">
              <a:extLst>
                <a:ext uri="{FF2B5EF4-FFF2-40B4-BE49-F238E27FC236}">
                  <a16:creationId xmlns:a16="http://schemas.microsoft.com/office/drawing/2014/main" id="{7B3CFB67-10C5-452B-BB16-91D9E0CFD9E0}"/>
                </a:ext>
              </a:extLst>
            </p:cNvPr>
            <p:cNvSpPr/>
            <p:nvPr/>
          </p:nvSpPr>
          <p:spPr>
            <a:xfrm rot="5400000">
              <a:off x="3848433" y="3795504"/>
              <a:ext cx="715617" cy="450166"/>
            </a:xfrm>
            <a:prstGeom prst="notchedRightArrow">
              <a:avLst/>
            </a:prstGeom>
            <a:solidFill>
              <a:schemeClr val="accent3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15051ED-9B27-435E-B389-741EADC04795}"/>
                </a:ext>
              </a:extLst>
            </p:cNvPr>
            <p:cNvSpPr txBox="1"/>
            <p:nvPr/>
          </p:nvSpPr>
          <p:spPr>
            <a:xfrm>
              <a:off x="3712055" y="3838538"/>
              <a:ext cx="1575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Si ampliano</a:t>
              </a:r>
            </a:p>
          </p:txBody>
        </p:sp>
      </p:grpSp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C43B392C-E0DC-4E18-9516-EC4D315760B7}"/>
              </a:ext>
            </a:extLst>
          </p:cNvPr>
          <p:cNvSpPr/>
          <p:nvPr/>
        </p:nvSpPr>
        <p:spPr>
          <a:xfrm rot="5400000">
            <a:off x="4504483" y="3117500"/>
            <a:ext cx="430738" cy="5275100"/>
          </a:xfrm>
          <a:prstGeom prst="rightBrace">
            <a:avLst>
              <a:gd name="adj1" fmla="val 116109"/>
              <a:gd name="adj2" fmla="val 4973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ritagliati in diagonale 18">
            <a:extLst>
              <a:ext uri="{FF2B5EF4-FFF2-40B4-BE49-F238E27FC236}">
                <a16:creationId xmlns:a16="http://schemas.microsoft.com/office/drawing/2014/main" id="{E1582AEB-B2D2-4246-9408-83669F9AA25B}"/>
              </a:ext>
            </a:extLst>
          </p:cNvPr>
          <p:cNvSpPr/>
          <p:nvPr/>
        </p:nvSpPr>
        <p:spPr>
          <a:xfrm>
            <a:off x="2381070" y="6092039"/>
            <a:ext cx="4823404" cy="487335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RIVOLUZIONE URBANA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AB62FC-408D-436F-9714-791A4DE825DB}"/>
              </a:ext>
            </a:extLst>
          </p:cNvPr>
          <p:cNvSpPr txBox="1"/>
          <p:nvPr/>
        </p:nvSpPr>
        <p:spPr>
          <a:xfrm rot="2113592">
            <a:off x="5855546" y="5135817"/>
            <a:ext cx="2321169" cy="954107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Fenomeno tanto rilevante e con così tanta incidenza sulla storia umana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827E70F-DCFE-430A-A32C-F613717287E8}"/>
              </a:ext>
            </a:extLst>
          </p:cNvPr>
          <p:cNvSpPr/>
          <p:nvPr/>
        </p:nvSpPr>
        <p:spPr>
          <a:xfrm>
            <a:off x="7753992" y="4794342"/>
            <a:ext cx="3708401" cy="507043"/>
          </a:xfrm>
          <a:prstGeom prst="rect">
            <a:avLst/>
          </a:prstGeom>
          <a:solidFill>
            <a:srgbClr val="7030A0"/>
          </a:solidFill>
          <a:ln>
            <a:solidFill>
              <a:srgbClr val="EC1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Divisione del lavoro</a:t>
            </a:r>
          </a:p>
        </p:txBody>
      </p:sp>
    </p:spTree>
    <p:extLst>
      <p:ext uri="{BB962C8B-B14F-4D97-AF65-F5344CB8AC3E}">
        <p14:creationId xmlns:p14="http://schemas.microsoft.com/office/powerpoint/2010/main" val="409555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" grpId="0" animBg="1"/>
      <p:bldP spid="3" grpId="1" animBg="1"/>
      <p:bldP spid="4" grpId="0" animBg="1"/>
      <p:bldP spid="6" grpId="0" animBg="1"/>
      <p:bldP spid="7" grpId="0" animBg="1"/>
      <p:bldP spid="12" grpId="0" animBg="1"/>
      <p:bldP spid="10" grpId="0" animBg="1"/>
      <p:bldP spid="13" grpId="0" animBg="1"/>
      <p:bldP spid="13" grpId="1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4F953-A665-4C5F-9E75-A6236B95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Prime città: VIII-VII millennio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181274-452B-4E2A-915B-FE86C32C289C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pic>
        <p:nvPicPr>
          <p:cNvPr id="9" name="Immagine 8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1D726D50-A728-47F2-B28D-90144980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44" y="1357825"/>
            <a:ext cx="9796394" cy="5274981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E5ABA61-A204-4C87-BB4D-25D2A740CBC4}"/>
              </a:ext>
            </a:extLst>
          </p:cNvPr>
          <p:cNvSpPr/>
          <p:nvPr/>
        </p:nvSpPr>
        <p:spPr>
          <a:xfrm>
            <a:off x="4779034" y="2587925"/>
            <a:ext cx="1207382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Catal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Huyuk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BC015A2-62FA-4516-A474-B994D3E1A3FC}"/>
              </a:ext>
            </a:extLst>
          </p:cNvPr>
          <p:cNvSpPr/>
          <p:nvPr/>
        </p:nvSpPr>
        <p:spPr>
          <a:xfrm>
            <a:off x="5104310" y="1768518"/>
            <a:ext cx="120738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TURCHIA 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(Anatolia) </a:t>
            </a:r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17C3E3E-22F2-4ECC-9DC6-FC23BBD9DF72}"/>
              </a:ext>
            </a:extLst>
          </p:cNvPr>
          <p:cNvSpPr/>
          <p:nvPr/>
        </p:nvSpPr>
        <p:spPr>
          <a:xfrm>
            <a:off x="9092242" y="2934038"/>
            <a:ext cx="966446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Jarmo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CE13C0A-9B8B-472C-AD6B-1657B7093B04}"/>
              </a:ext>
            </a:extLst>
          </p:cNvPr>
          <p:cNvSpPr/>
          <p:nvPr/>
        </p:nvSpPr>
        <p:spPr>
          <a:xfrm>
            <a:off x="6812341" y="4535676"/>
            <a:ext cx="966446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Gerico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B2ABB88-7056-4107-85EE-4615AC1422CD}"/>
              </a:ext>
            </a:extLst>
          </p:cNvPr>
          <p:cNvSpPr/>
          <p:nvPr/>
        </p:nvSpPr>
        <p:spPr>
          <a:xfrm>
            <a:off x="9282023" y="4187802"/>
            <a:ext cx="618514" cy="347874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Uruk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D0FB474-26B0-45A1-AED4-B1C6CF02EAD9}"/>
              </a:ext>
            </a:extLst>
          </p:cNvPr>
          <p:cNvSpPr/>
          <p:nvPr/>
        </p:nvSpPr>
        <p:spPr>
          <a:xfrm>
            <a:off x="10095984" y="4482099"/>
            <a:ext cx="480001" cy="34051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B6431FA-0663-42FB-9C5E-8CBDB14FF79B}"/>
              </a:ext>
            </a:extLst>
          </p:cNvPr>
          <p:cNvSpPr/>
          <p:nvPr/>
        </p:nvSpPr>
        <p:spPr>
          <a:xfrm>
            <a:off x="6629259" y="4112767"/>
            <a:ext cx="133260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PALESTINA</a:t>
            </a:r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E5D1794-550D-45E9-88E6-651BE5A46800}"/>
              </a:ext>
            </a:extLst>
          </p:cNvPr>
          <p:cNvSpPr/>
          <p:nvPr/>
        </p:nvSpPr>
        <p:spPr>
          <a:xfrm>
            <a:off x="8590808" y="3429000"/>
            <a:ext cx="6912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IRAQ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593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F8C7D-8F77-4D9F-A4BD-DDAB93BC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C000"/>
                </a:solidFill>
              </a:rPr>
              <a:t>Contenuti interattivi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3368B5E3-2EFF-48C8-BE2A-436EA17247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368" t="1181" r="1368" b="28966"/>
          <a:stretch/>
        </p:blipFill>
        <p:spPr>
          <a:xfrm>
            <a:off x="1154954" y="685800"/>
            <a:ext cx="8825659" cy="3429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CD1944-FFA8-4A7E-B9B1-63C3C2D77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PRIME CITTÀ</a:t>
            </a:r>
          </a:p>
        </p:txBody>
      </p:sp>
      <p:sp>
        <p:nvSpPr>
          <p:cNvPr id="7" name="Rettangolo con angoli arrotondati 6">
            <a:hlinkClick r:id="rId3" tooltip="Immagine di Catal Huyuk - PEARSON"/>
            <a:extLst>
              <a:ext uri="{FF2B5EF4-FFF2-40B4-BE49-F238E27FC236}">
                <a16:creationId xmlns:a16="http://schemas.microsoft.com/office/drawing/2014/main" id="{D887E9EE-B551-476F-822E-450D849F9073}"/>
              </a:ext>
            </a:extLst>
          </p:cNvPr>
          <p:cNvSpPr/>
          <p:nvPr/>
        </p:nvSpPr>
        <p:spPr>
          <a:xfrm>
            <a:off x="7455877" y="1417320"/>
            <a:ext cx="3854548" cy="74910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FONTE VISIVA</a:t>
            </a:r>
          </a:p>
          <a:p>
            <a:pPr algn="ctr"/>
            <a:r>
              <a:rPr lang="it-IT" dirty="0"/>
              <a:t>Villaggio di </a:t>
            </a:r>
            <a:r>
              <a:rPr lang="it-IT" cap="all" dirty="0" err="1"/>
              <a:t>ç</a:t>
            </a:r>
            <a:r>
              <a:rPr lang="it-IT" dirty="0" err="1"/>
              <a:t>atal</a:t>
            </a:r>
            <a:r>
              <a:rPr lang="it-IT" dirty="0"/>
              <a:t> </a:t>
            </a:r>
            <a:r>
              <a:rPr lang="it-IT" dirty="0" err="1"/>
              <a:t>Hüyük</a:t>
            </a:r>
            <a:endParaRPr lang="it-IT" dirty="0"/>
          </a:p>
        </p:txBody>
      </p:sp>
      <p:sp>
        <p:nvSpPr>
          <p:cNvPr id="8" name="Rettangolo con angoli arrotondati 7">
            <a:hlinkClick r:id="rId4" tooltip="Nippur - PEARSON"/>
            <a:extLst>
              <a:ext uri="{FF2B5EF4-FFF2-40B4-BE49-F238E27FC236}">
                <a16:creationId xmlns:a16="http://schemas.microsoft.com/office/drawing/2014/main" id="{FE47D5BC-9D91-497F-8A6B-F3967D5EB830}"/>
              </a:ext>
            </a:extLst>
          </p:cNvPr>
          <p:cNvSpPr/>
          <p:nvPr/>
        </p:nvSpPr>
        <p:spPr>
          <a:xfrm>
            <a:off x="7455877" y="2560320"/>
            <a:ext cx="3854548" cy="74910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FONTE VISIVA</a:t>
            </a:r>
          </a:p>
          <a:p>
            <a:pPr algn="ctr"/>
            <a:r>
              <a:rPr lang="it-IT" dirty="0"/>
              <a:t>Pianta della città di </a:t>
            </a:r>
            <a:r>
              <a:rPr lang="it-IT" dirty="0" err="1"/>
              <a:t>Nippur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708962-4EAA-4550-BDE3-F4ED2D665EE1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59395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1F5F5A2-BE88-4A1B-A70B-B34E539C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"/>
            <a:ext cx="12192000" cy="6853848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223FDA7-8E60-4AAE-A9DB-EFC78F40C073}"/>
              </a:ext>
            </a:extLst>
          </p:cNvPr>
          <p:cNvSpPr txBox="1">
            <a:spLocks/>
          </p:cNvSpPr>
          <p:nvPr/>
        </p:nvSpPr>
        <p:spPr>
          <a:xfrm>
            <a:off x="437322" y="393961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nascita delle città stanziali: tre ipotesi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310B96B-F8B0-4C9B-90AD-5CFACBD6F7C7}"/>
              </a:ext>
            </a:extLst>
          </p:cNvPr>
          <p:cNvSpPr/>
          <p:nvPr/>
        </p:nvSpPr>
        <p:spPr>
          <a:xfrm>
            <a:off x="437322" y="1308313"/>
            <a:ext cx="2279374" cy="79513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AGRICOLTURA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BF26F89-3FF0-48A6-A9C5-8EAFD02F68E3}"/>
              </a:ext>
            </a:extLst>
          </p:cNvPr>
          <p:cNvSpPr/>
          <p:nvPr/>
        </p:nvSpPr>
        <p:spPr>
          <a:xfrm>
            <a:off x="437322" y="3150365"/>
            <a:ext cx="2279374" cy="79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SOCIETÀ SEDENTARIE</a:t>
            </a:r>
          </a:p>
        </p:txBody>
      </p:sp>
      <p:sp>
        <p:nvSpPr>
          <p:cNvPr id="13" name="Nuvola 12">
            <a:extLst>
              <a:ext uri="{FF2B5EF4-FFF2-40B4-BE49-F238E27FC236}">
                <a16:creationId xmlns:a16="http://schemas.microsoft.com/office/drawing/2014/main" id="{E6A52050-35ED-47B1-A650-AEAB07691BB8}"/>
              </a:ext>
            </a:extLst>
          </p:cNvPr>
          <p:cNvSpPr/>
          <p:nvPr/>
        </p:nvSpPr>
        <p:spPr>
          <a:xfrm>
            <a:off x="5878090" y="2544835"/>
            <a:ext cx="1524000" cy="107342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IPOTESI 2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BAC6763-6CFE-4F6E-81D2-CFF3EF4387C9}"/>
              </a:ext>
            </a:extLst>
          </p:cNvPr>
          <p:cNvSpPr/>
          <p:nvPr/>
        </p:nvSpPr>
        <p:spPr>
          <a:xfrm>
            <a:off x="4646094" y="3631095"/>
            <a:ext cx="2279374" cy="79513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AGRICOLTURA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2CE7DBE-52DB-400B-AC6F-E2B9ED7DD200}"/>
              </a:ext>
            </a:extLst>
          </p:cNvPr>
          <p:cNvSpPr/>
          <p:nvPr/>
        </p:nvSpPr>
        <p:spPr>
          <a:xfrm>
            <a:off x="4646094" y="1789043"/>
            <a:ext cx="2642606" cy="79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SEDENTARIZZAZIONE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C524D201-72F5-408B-AC97-6B4056FECDE3}"/>
              </a:ext>
            </a:extLst>
          </p:cNvPr>
          <p:cNvSpPr/>
          <p:nvPr/>
        </p:nvSpPr>
        <p:spPr>
          <a:xfrm>
            <a:off x="7815532" y="4028659"/>
            <a:ext cx="3781628" cy="1043353"/>
          </a:xfrm>
          <a:prstGeom prst="ellipse">
            <a:avLst/>
          </a:prstGeom>
          <a:solidFill>
            <a:srgbClr val="FEE3A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seminomadismo</a:t>
            </a:r>
          </a:p>
        </p:txBody>
      </p:sp>
      <p:sp>
        <p:nvSpPr>
          <p:cNvPr id="25" name="Nuvola 24">
            <a:extLst>
              <a:ext uri="{FF2B5EF4-FFF2-40B4-BE49-F238E27FC236}">
                <a16:creationId xmlns:a16="http://schemas.microsoft.com/office/drawing/2014/main" id="{A401C2E7-335C-441E-9ADF-A8F3C3EC28FC}"/>
              </a:ext>
            </a:extLst>
          </p:cNvPr>
          <p:cNvSpPr/>
          <p:nvPr/>
        </p:nvSpPr>
        <p:spPr>
          <a:xfrm>
            <a:off x="2198685" y="1678353"/>
            <a:ext cx="1524000" cy="107342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IPOTESI 1</a:t>
            </a:r>
          </a:p>
        </p:txBody>
      </p:sp>
      <p:sp>
        <p:nvSpPr>
          <p:cNvPr id="26" name="Nuvola 25">
            <a:extLst>
              <a:ext uri="{FF2B5EF4-FFF2-40B4-BE49-F238E27FC236}">
                <a16:creationId xmlns:a16="http://schemas.microsoft.com/office/drawing/2014/main" id="{BDA4DD3D-B8CD-495C-9907-39B2318A4C76}"/>
              </a:ext>
            </a:extLst>
          </p:cNvPr>
          <p:cNvSpPr/>
          <p:nvPr/>
        </p:nvSpPr>
        <p:spPr>
          <a:xfrm>
            <a:off x="8921655" y="1866784"/>
            <a:ext cx="1524000" cy="107342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IPOTESI 3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7199C69B-82D3-41F8-91AD-EB1AF10BA767}"/>
              </a:ext>
            </a:extLst>
          </p:cNvPr>
          <p:cNvSpPr/>
          <p:nvPr/>
        </p:nvSpPr>
        <p:spPr>
          <a:xfrm>
            <a:off x="1300316" y="2103443"/>
            <a:ext cx="553386" cy="104692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4DEBB16F-8E7E-4799-9F11-51A88391EE5E}"/>
              </a:ext>
            </a:extLst>
          </p:cNvPr>
          <p:cNvSpPr/>
          <p:nvPr/>
        </p:nvSpPr>
        <p:spPr>
          <a:xfrm>
            <a:off x="5509088" y="2571339"/>
            <a:ext cx="553386" cy="104692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CFDBD87-FE62-4440-84DE-645E38B7E4F7}"/>
              </a:ext>
            </a:extLst>
          </p:cNvPr>
          <p:cNvSpPr/>
          <p:nvPr/>
        </p:nvSpPr>
        <p:spPr>
          <a:xfrm>
            <a:off x="10405241" y="-1"/>
            <a:ext cx="709449" cy="115088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extra</a:t>
            </a:r>
          </a:p>
        </p:txBody>
      </p:sp>
      <p:sp>
        <p:nvSpPr>
          <p:cNvPr id="2" name="Callout: freccia in su 1">
            <a:extLst>
              <a:ext uri="{FF2B5EF4-FFF2-40B4-BE49-F238E27FC236}">
                <a16:creationId xmlns:a16="http://schemas.microsoft.com/office/drawing/2014/main" id="{5277DD13-74C9-402B-AB11-AC08BC064404}"/>
              </a:ext>
            </a:extLst>
          </p:cNvPr>
          <p:cNvSpPr/>
          <p:nvPr/>
        </p:nvSpPr>
        <p:spPr>
          <a:xfrm>
            <a:off x="7815532" y="4916794"/>
            <a:ext cx="3572497" cy="808382"/>
          </a:xfrm>
          <a:prstGeom prst="upArrowCallou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nomadismo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A574287F-875D-476E-9839-2FFB303A2680}"/>
              </a:ext>
            </a:extLst>
          </p:cNvPr>
          <p:cNvSpPr/>
          <p:nvPr/>
        </p:nvSpPr>
        <p:spPr>
          <a:xfrm>
            <a:off x="7848877" y="3150365"/>
            <a:ext cx="3572497" cy="108755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SEDENTARIETÀ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59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8" grpId="0" animBg="1"/>
      <p:bldP spid="22" grpId="0" animBg="1"/>
      <p:bldP spid="25" grpId="0" animBg="1"/>
      <p:bldP spid="26" grpId="0" animBg="1"/>
      <p:bldP spid="8" grpId="0" animBg="1"/>
      <p:bldP spid="27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DBD2-1C8F-45FD-B418-4C4EE55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Candara" panose="020E0502030303020204" pitchFamily="34" charset="0"/>
              </a:rPr>
              <a:t>Differenze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679C86-CC07-4861-A138-0666AEFC69F7}"/>
              </a:ext>
            </a:extLst>
          </p:cNvPr>
          <p:cNvSpPr/>
          <p:nvPr/>
        </p:nvSpPr>
        <p:spPr>
          <a:xfrm>
            <a:off x="2616139" y="1585623"/>
            <a:ext cx="3031067" cy="1151437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B5B57FF-767B-4770-A28D-CECBB23706CB}"/>
              </a:ext>
            </a:extLst>
          </p:cNvPr>
          <p:cNvSpPr/>
          <p:nvPr/>
        </p:nvSpPr>
        <p:spPr>
          <a:xfrm>
            <a:off x="7823257" y="1490531"/>
            <a:ext cx="3422123" cy="128697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VILLAGGI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7F4E473-9A4A-4DE7-BC8F-29DCD5E32AF5}"/>
              </a:ext>
            </a:extLst>
          </p:cNvPr>
          <p:cNvSpPr/>
          <p:nvPr/>
        </p:nvSpPr>
        <p:spPr>
          <a:xfrm>
            <a:off x="2616138" y="5636900"/>
            <a:ext cx="3031068" cy="903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Gerarchia di ricchezza e potere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B0F2DFA-157A-414B-8B52-494A2E6315C7}"/>
              </a:ext>
            </a:extLst>
          </p:cNvPr>
          <p:cNvSpPr/>
          <p:nvPr/>
        </p:nvSpPr>
        <p:spPr>
          <a:xfrm>
            <a:off x="8060328" y="5629911"/>
            <a:ext cx="3031068" cy="9032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egualitaria</a:t>
            </a: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FF0568B4-0F6A-4543-96D5-C4A4A0794A52}"/>
              </a:ext>
            </a:extLst>
          </p:cNvPr>
          <p:cNvSpPr/>
          <p:nvPr/>
        </p:nvSpPr>
        <p:spPr>
          <a:xfrm>
            <a:off x="2742817" y="4494304"/>
            <a:ext cx="2777706" cy="1015432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 funzioni economiche</a:t>
            </a:r>
          </a:p>
        </p:txBody>
      </p:sp>
      <p:sp>
        <p:nvSpPr>
          <p:cNvPr id="14" name="Callout: freccia in giù 13">
            <a:extLst>
              <a:ext uri="{FF2B5EF4-FFF2-40B4-BE49-F238E27FC236}">
                <a16:creationId xmlns:a16="http://schemas.microsoft.com/office/drawing/2014/main" id="{D042701B-55E2-42D8-8CF5-27BBF0FC6C17}"/>
              </a:ext>
            </a:extLst>
          </p:cNvPr>
          <p:cNvSpPr/>
          <p:nvPr/>
        </p:nvSpPr>
        <p:spPr>
          <a:xfrm>
            <a:off x="8059948" y="4410784"/>
            <a:ext cx="2777706" cy="101543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produttiva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7C1236-BA65-498D-9E77-9B72D11426D7}"/>
              </a:ext>
            </a:extLst>
          </p:cNvPr>
          <p:cNvSpPr/>
          <p:nvPr/>
        </p:nvSpPr>
        <p:spPr>
          <a:xfrm>
            <a:off x="2616138" y="2932981"/>
            <a:ext cx="3031067" cy="496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Dimensioni maggiori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8D37BCF-DF2F-46EC-B9E4-A39533B7F162}"/>
              </a:ext>
            </a:extLst>
          </p:cNvPr>
          <p:cNvSpPr/>
          <p:nvPr/>
        </p:nvSpPr>
        <p:spPr>
          <a:xfrm>
            <a:off x="2616137" y="3567861"/>
            <a:ext cx="3031067" cy="496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Struttura urbanistica complessa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A26D535-BB6F-4839-9932-17D23121457C}"/>
              </a:ext>
            </a:extLst>
          </p:cNvPr>
          <p:cNvSpPr/>
          <p:nvPr/>
        </p:nvSpPr>
        <p:spPr>
          <a:xfrm>
            <a:off x="8025061" y="2932981"/>
            <a:ext cx="3031067" cy="496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Dimensioni minori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F77C6EF-51D4-499C-A654-4C1E8D13FAB2}"/>
              </a:ext>
            </a:extLst>
          </p:cNvPr>
          <p:cNvSpPr/>
          <p:nvPr/>
        </p:nvSpPr>
        <p:spPr>
          <a:xfrm>
            <a:off x="8025060" y="3567861"/>
            <a:ext cx="3031067" cy="496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Struttura urbanistica semplice</a:t>
            </a:r>
          </a:p>
        </p:txBody>
      </p:sp>
    </p:spTree>
    <p:extLst>
      <p:ext uri="{BB962C8B-B14F-4D97-AF65-F5344CB8AC3E}">
        <p14:creationId xmlns:p14="http://schemas.microsoft.com/office/powerpoint/2010/main" val="97927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4" grpId="0" animBg="1"/>
      <p:bldP spid="14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lo dello schema Foglie pressate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75_TF03460542" id="{1EFE8AA9-5476-40A8-8CBC-B4CD91AA6F3D}" vid="{21C9257C-8134-4C54-A939-417548B41E6A}"/>
    </a:ext>
  </a:extLst>
</a:theme>
</file>

<file path=ppt/theme/theme2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a4f35948-e619-41b3-aa29-22878b09cfd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Dispositive con schema Foglie pressate</Template>
  <TotalTime>452</TotalTime>
  <Words>907</Words>
  <Application>Microsoft Office PowerPoint</Application>
  <PresentationFormat>Widescreen</PresentationFormat>
  <Paragraphs>198</Paragraphs>
  <Slides>20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Adobe Fan Heiti Std B</vt:lpstr>
      <vt:lpstr>Arial</vt:lpstr>
      <vt:lpstr>Candara</vt:lpstr>
      <vt:lpstr>Century Gothic</vt:lpstr>
      <vt:lpstr>Verdana</vt:lpstr>
      <vt:lpstr>Wingdings 2</vt:lpstr>
      <vt:lpstr>Modello dello schema Foglie pressate</vt:lpstr>
      <vt:lpstr>NEOLITICO</vt:lpstr>
      <vt:lpstr>Linea del tempo</vt:lpstr>
      <vt:lpstr>Sedentarizzazione e villaggio neolitico</vt:lpstr>
      <vt:lpstr>Società nel Neolitico</vt:lpstr>
      <vt:lpstr>Da villaggio alla città</vt:lpstr>
      <vt:lpstr>Prime città: VIII-VII millennio</vt:lpstr>
      <vt:lpstr>Contenuti interattivi</vt:lpstr>
      <vt:lpstr>Presentazione standard di PowerPoint</vt:lpstr>
      <vt:lpstr>Differenze</vt:lpstr>
      <vt:lpstr>Le funzioni del centro urbano</vt:lpstr>
      <vt:lpstr>Città e campagna</vt:lpstr>
      <vt:lpstr>Che cosa significa... </vt:lpstr>
      <vt:lpstr>Città e potere</vt:lpstr>
      <vt:lpstr>Invenzione e significato della scrittura</vt:lpstr>
      <vt:lpstr>Scrittura e potere</vt:lpstr>
      <vt:lpstr>MAPPE CONCETTUALI</vt:lpstr>
      <vt:lpstr>Presentazione standard di PowerPoint</vt:lpstr>
      <vt:lpstr>Presentazione standard di PowerPoint</vt:lpstr>
      <vt:lpstr>Presentazione standard di PowerPoint</vt:lpstr>
      <vt:lpstr>NEOLITICO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NEOLITICO</dc:title>
  <dc:creator>Jessica Cenciarelli</dc:creator>
  <cp:lastModifiedBy>JesCen</cp:lastModifiedBy>
  <cp:revision>10</cp:revision>
  <dcterms:created xsi:type="dcterms:W3CDTF">2018-10-12T15:36:33Z</dcterms:created>
  <dcterms:modified xsi:type="dcterms:W3CDTF">2019-10-07T18:59:37Z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