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3"/>
  </p:notesMasterIdLst>
  <p:handoutMasterIdLst>
    <p:handoutMasterId r:id="rId24"/>
  </p:handoutMasterIdLst>
  <p:sldIdLst>
    <p:sldId id="257" r:id="rId5"/>
    <p:sldId id="281" r:id="rId6"/>
    <p:sldId id="282" r:id="rId7"/>
    <p:sldId id="298" r:id="rId8"/>
    <p:sldId id="299" r:id="rId9"/>
    <p:sldId id="319" r:id="rId10"/>
    <p:sldId id="321" r:id="rId11"/>
    <p:sldId id="322" r:id="rId12"/>
    <p:sldId id="324" r:id="rId13"/>
    <p:sldId id="325" r:id="rId14"/>
    <p:sldId id="275" r:id="rId15"/>
    <p:sldId id="326" r:id="rId16"/>
    <p:sldId id="287" r:id="rId17"/>
    <p:sldId id="327" r:id="rId18"/>
    <p:sldId id="323" r:id="rId19"/>
    <p:sldId id="285" r:id="rId20"/>
    <p:sldId id="297" r:id="rId21"/>
    <p:sldId id="328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C"/>
    <a:srgbClr val="F686D1"/>
    <a:srgbClr val="FEEECE"/>
    <a:srgbClr val="EC14A4"/>
    <a:srgbClr val="FEE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664" autoAdjust="0"/>
  </p:normalViewPr>
  <p:slideViewPr>
    <p:cSldViewPr snapToGrid="0">
      <p:cViewPr varScale="1">
        <p:scale>
          <a:sx n="56" d="100"/>
          <a:sy n="56" d="100"/>
        </p:scale>
        <p:origin x="40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98931E-2B28-4C4D-B407-738B736CDB4F}" type="datetime1">
              <a:rPr lang="it-IT" smtClean="0"/>
              <a:t>07/10/2019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A931-76DB-4F75-AF96-8C278EAE5F25}" type="datetime1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risorse sono sufficienti a sostenere anche quella parte della popolazione che non si dedica direttamente alla produzione di beni: artigiani, commercianti, funzionari dello stato e del culto.</a:t>
            </a:r>
          </a:p>
          <a:p>
            <a:r>
              <a:rPr lang="it-IT" dirty="0"/>
              <a:t>Nella nuova società urbana alle nuove funzioni svolte corrispondevano diversi livelli di prestigio sociale, di potere e di ricchezza.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D5B9-6D83-46F2-86D6-7A735DE3A3E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33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SCRITTURA CUNEIFORME: segni grafici stilizzati a forma di chiodo o cuneo; questo tipo di scrittura vivrà fino all’Impero romano.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269A9-C60F-483C-AC2E-1E81FDD7291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49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43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SEDENTARIZZAZIONE: Pratica di stabilirsi in permanenza in un determinato territorio, fondando villaggi e città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1446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LAVORAZIONE DEI MATALLI: inizia nel Vicino Oriente (dall’altopiano iranico all’Egitto e Anatolia) poi in parte della penisola balcanica con la Grecia e le isole di Cipro e Creta.</a:t>
            </a:r>
          </a:p>
          <a:p>
            <a:r>
              <a:rPr lang="it-IT" dirty="0"/>
              <a:t>MINATORI: già ne Neolitico si scavavano cunicoli sotterranei per estrarre il sale e la selce; esperti minatori fecero lo stesso per cercare rocce metallifere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6263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6271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COS’È UNA CITTÀ? È un insediamento più complesso dal punto di vista urbanistico, economico e sociale.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4288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D5B9-6D83-46F2-86D6-7A735DE3A3E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00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TEMPIO-PALAZZO: è stato rinvenuto un edificio di maggiori dimensioni, in posizione più elevata ed evidentemente più importante degli altri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4811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LUGAL in sumerico significava «grande uomo»</a:t>
            </a:r>
          </a:p>
          <a:p>
            <a:r>
              <a:rPr lang="it-IT" dirty="0"/>
              <a:t>Le iscrizioni di questo periodo ci tramandano le imprese di sovrani come </a:t>
            </a:r>
            <a:r>
              <a:rPr lang="it-IT" dirty="0" err="1"/>
              <a:t>Mesilim</a:t>
            </a:r>
            <a:r>
              <a:rPr lang="it-IT" dirty="0"/>
              <a:t> di </a:t>
            </a:r>
            <a:r>
              <a:rPr lang="it-IT" dirty="0" err="1"/>
              <a:t>Kish</a:t>
            </a:r>
            <a:r>
              <a:rPr lang="it-IT" dirty="0"/>
              <a:t> (2550 a.C.), </a:t>
            </a:r>
            <a:r>
              <a:rPr lang="it-IT" dirty="0" err="1"/>
              <a:t>Mesannepadda</a:t>
            </a:r>
            <a:r>
              <a:rPr lang="it-IT" dirty="0"/>
              <a:t> di Ur (2450 a.C.) o </a:t>
            </a:r>
            <a:r>
              <a:rPr lang="it-IT" dirty="0" err="1"/>
              <a:t>Lugalzaggesi</a:t>
            </a:r>
            <a:r>
              <a:rPr lang="it-IT" dirty="0"/>
              <a:t> di Uruk (2340 a.C.)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269A9-C60F-483C-AC2E-1E81FDD7291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58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D5B9-6D83-46F2-86D6-7A735DE3A3E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16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it-IT" noProof="0"/>
              <a:t>Fare clic per modificare lo stile del sottotitolo dello schema</a:t>
            </a:r>
            <a:endParaRPr kumimoji="0"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13BD2BE-9342-4791-A3E6-424B6457B456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8DCF964-3276-4A90-B98C-EBE4E3A37B4E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5908AE1-6A29-40BC-A97E-519DB46BA681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56E2F38-C353-4852-B299-30D1CBF8550E}"/>
              </a:ext>
            </a:extLst>
          </p:cNvPr>
          <p:cNvSpPr txBox="1"/>
          <p:nvPr userDrawn="1"/>
        </p:nvSpPr>
        <p:spPr>
          <a:xfrm>
            <a:off x="4840774" y="6484489"/>
            <a:ext cx="2082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6009082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A9971DD-0703-435F-9C60-4A8669CA6A93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27E4E03-CFD3-4C2A-9734-0A8B92A96CD2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EB08175-CFD4-4ED9-9118-2143312C5553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F4A4277-A788-4D8B-8B34-B9190F62157E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1CF257F-73A3-4C24-ADBB-D79450ADA199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E7C3DC-2E90-42B2-B9A7-4A0A69EBC629}"/>
              </a:ext>
            </a:extLst>
          </p:cNvPr>
          <p:cNvSpPr txBox="1"/>
          <p:nvPr userDrawn="1"/>
        </p:nvSpPr>
        <p:spPr>
          <a:xfrm rot="5400000">
            <a:off x="-1292029" y="4239042"/>
            <a:ext cx="2861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39846A6-7A5F-4545-B33A-A9ED69A6FFAC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B6F07590-CFA1-4F21-BA76-7175260B7F5E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it-IT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it-IT" noProof="0"/>
              <a:t>Fare clic sull'icona per inserire un'immagine</a:t>
            </a:r>
            <a:endParaRPr kumimoji="0" lang="it-IT" noProof="0" dirty="0"/>
          </a:p>
        </p:txBody>
      </p:sp>
      <p:sp>
        <p:nvSpPr>
          <p:cNvPr id="9" name="Rettangolo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noProof="0" dirty="0"/>
          </a:p>
        </p:txBody>
      </p:sp>
      <p:sp>
        <p:nvSpPr>
          <p:cNvPr id="10" name="Rettangolo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9D9346D9-AA3E-42EE-8EDC-CCD23F4F1189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ttangolo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5" name="Rettangolo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it-IT" sz="1800" noProof="0" dirty="0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17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it-IT" noProof="0" dirty="0"/>
              <a:t>Fare clic per modificare gli stili del testo dello schema</a:t>
            </a:r>
          </a:p>
          <a:p>
            <a:pPr lvl="1" rtl="0" eaLnBrk="1" latinLnBrk="0" hangingPunct="1"/>
            <a:r>
              <a:rPr lang="it-IT" noProof="0" dirty="0"/>
              <a:t>Secondo livello</a:t>
            </a:r>
          </a:p>
          <a:p>
            <a:pPr lvl="2" rtl="0" eaLnBrk="1" latinLnBrk="0" hangingPunct="1"/>
            <a:r>
              <a:rPr lang="it-IT" noProof="0" dirty="0"/>
              <a:t>Terzo livello</a:t>
            </a:r>
          </a:p>
          <a:p>
            <a:pPr lvl="3" rtl="0" eaLnBrk="1" latinLnBrk="0" hangingPunct="1"/>
            <a:r>
              <a:rPr lang="it-IT" noProof="0" dirty="0"/>
              <a:t>Quarto livello</a:t>
            </a:r>
          </a:p>
          <a:p>
            <a:pPr lvl="4" rtl="0" eaLnBrk="1" latinLnBrk="0" hangingPunct="1"/>
            <a:r>
              <a:rPr lang="it-IT" noProof="0" dirty="0"/>
              <a:t>Quinto livello</a:t>
            </a:r>
          </a:p>
        </p:txBody>
      </p:sp>
      <p:sp>
        <p:nvSpPr>
          <p:cNvPr id="18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04459659-D10F-4F47-AEB8-7766F7BB40AD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19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0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>
    <p:push dir="u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edia.pearsoncmg.com/curriculum/intl/it/newlab/9788869101847A/sto_ss/sto_ss_scrittura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urriculum.media.pearsoncmg.com/curriculum/intl/it/newlab/9788869103131a/sto_fv/media/sto_fv_huyuk/index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urriculum.media.pearsoncmg.com/curriculum/intl/it/newlab/9788869103131a/sto_fv/media/sto_fv_nippur/index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329CBBB-BD9A-41BA-AB2F-10C6D7DF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36" y="165534"/>
            <a:ext cx="7840283" cy="4361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22930" y="4025444"/>
            <a:ext cx="9875520" cy="1472184"/>
          </a:xfrm>
        </p:spPr>
        <p:txBody>
          <a:bodyPr rtlCol="0"/>
          <a:lstStyle/>
          <a:p>
            <a:pPr rtl="0"/>
            <a:r>
              <a:rPr lang="it-IT" dirty="0"/>
              <a:t>NEOLITICO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1072" y="5424359"/>
            <a:ext cx="9875520" cy="1752600"/>
          </a:xfrm>
        </p:spPr>
        <p:txBody>
          <a:bodyPr rtlCol="0"/>
          <a:lstStyle/>
          <a:p>
            <a:pPr rtl="0"/>
            <a:r>
              <a:rPr lang="it-IT" dirty="0"/>
              <a:t>La nascita della città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69EAF-A1AC-4B83-8AC1-27F5678BFD39}"/>
              </a:ext>
            </a:extLst>
          </p:cNvPr>
          <p:cNvSpPr txBox="1"/>
          <p:nvPr/>
        </p:nvSpPr>
        <p:spPr>
          <a:xfrm rot="5400000">
            <a:off x="-1690296" y="3735494"/>
            <a:ext cx="391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www.jessicacenciarelli.it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A3B6C6-F630-4C57-B633-903101D78736}"/>
              </a:ext>
            </a:extLst>
          </p:cNvPr>
          <p:cNvSpPr txBox="1"/>
          <p:nvPr/>
        </p:nvSpPr>
        <p:spPr>
          <a:xfrm>
            <a:off x="5554832" y="630065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/>
              <a:t>Periplus</a:t>
            </a:r>
            <a:r>
              <a:rPr lang="it-IT" dirty="0"/>
              <a:t>, Zanichelli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858F8-CCAB-406F-87AC-5648D3BC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potere nella città </a:t>
            </a:r>
            <a:r>
              <a:rPr lang="it-IT" sz="4000" b="0" dirty="0">
                <a:solidFill>
                  <a:schemeClr val="bg1"/>
                </a:solidFill>
              </a:rPr>
              <a:t>(Uruk IV-III millennio)</a:t>
            </a:r>
            <a:endParaRPr lang="it-IT" b="0" dirty="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8CACD69-BE91-48E6-8826-EF361ACC5555}"/>
              </a:ext>
            </a:extLst>
          </p:cNvPr>
          <p:cNvSpPr/>
          <p:nvPr/>
        </p:nvSpPr>
        <p:spPr>
          <a:xfrm>
            <a:off x="2109381" y="1739359"/>
            <a:ext cx="31309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Mesopotamia</a:t>
            </a:r>
            <a:r>
              <a:rPr lang="it-IT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it-IT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meridionale</a:t>
            </a:r>
            <a:endParaRPr lang="it-IT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rapezio 3">
            <a:extLst>
              <a:ext uri="{FF2B5EF4-FFF2-40B4-BE49-F238E27FC236}">
                <a16:creationId xmlns:a16="http://schemas.microsoft.com/office/drawing/2014/main" id="{457E55A8-69F1-4A25-B891-B0BCBFE38291}"/>
              </a:ext>
            </a:extLst>
          </p:cNvPr>
          <p:cNvSpPr/>
          <p:nvPr/>
        </p:nvSpPr>
        <p:spPr>
          <a:xfrm>
            <a:off x="5233358" y="3284649"/>
            <a:ext cx="2553419" cy="892552"/>
          </a:xfrm>
          <a:prstGeom prst="trapezoid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Tempio -palazzo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F6B8188-FE6D-4A19-8FC5-6B7E60991B2E}"/>
              </a:ext>
            </a:extLst>
          </p:cNvPr>
          <p:cNvSpPr/>
          <p:nvPr/>
        </p:nvSpPr>
        <p:spPr>
          <a:xfrm>
            <a:off x="2725947" y="3127075"/>
            <a:ext cx="1897811" cy="603850"/>
          </a:xfrm>
          <a:prstGeom prst="ellipse">
            <a:avLst/>
          </a:prstGeom>
          <a:solidFill>
            <a:schemeClr val="tx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magazzini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5B82826-DAE2-4E00-8BF6-F57C745F9A37}"/>
              </a:ext>
            </a:extLst>
          </p:cNvPr>
          <p:cNvSpPr/>
          <p:nvPr/>
        </p:nvSpPr>
        <p:spPr>
          <a:xfrm>
            <a:off x="2725947" y="3875276"/>
            <a:ext cx="1897811" cy="6038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officine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3E4BB44-64F5-41D7-A1D6-605F871D5672}"/>
              </a:ext>
            </a:extLst>
          </p:cNvPr>
          <p:cNvSpPr/>
          <p:nvPr/>
        </p:nvSpPr>
        <p:spPr>
          <a:xfrm>
            <a:off x="2725946" y="4685878"/>
            <a:ext cx="1897811" cy="6038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forni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A0FA7A83-AB1C-41D1-A3E6-A457F40E2FB6}"/>
              </a:ext>
            </a:extLst>
          </p:cNvPr>
          <p:cNvGrpSpPr/>
          <p:nvPr/>
        </p:nvGrpSpPr>
        <p:grpSpPr>
          <a:xfrm>
            <a:off x="4616733" y="2824868"/>
            <a:ext cx="616624" cy="2713290"/>
            <a:chOff x="4616733" y="2824868"/>
            <a:chExt cx="616624" cy="2713290"/>
          </a:xfrm>
        </p:grpSpPr>
        <p:sp>
          <p:nvSpPr>
            <p:cNvPr id="8" name="Parentesi graffa chiusa 7">
              <a:extLst>
                <a:ext uri="{FF2B5EF4-FFF2-40B4-BE49-F238E27FC236}">
                  <a16:creationId xmlns:a16="http://schemas.microsoft.com/office/drawing/2014/main" id="{F17AB2E8-DCAB-4735-8837-B62FAEC19928}"/>
                </a:ext>
              </a:extLst>
            </p:cNvPr>
            <p:cNvSpPr/>
            <p:nvPr/>
          </p:nvSpPr>
          <p:spPr>
            <a:xfrm>
              <a:off x="4623757" y="2824868"/>
              <a:ext cx="609600" cy="2713290"/>
            </a:xfrm>
            <a:prstGeom prst="rightBrace">
              <a:avLst>
                <a:gd name="adj1" fmla="val 8333"/>
                <a:gd name="adj2" fmla="val 32832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509DE8C-D11D-4CD9-99F7-5E8D01904A08}"/>
                </a:ext>
              </a:extLst>
            </p:cNvPr>
            <p:cNvSpPr txBox="1"/>
            <p:nvPr/>
          </p:nvSpPr>
          <p:spPr>
            <a:xfrm rot="5400000">
              <a:off x="4079655" y="3848466"/>
              <a:ext cx="1443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circondato</a:t>
              </a:r>
            </a:p>
          </p:txBody>
        </p:sp>
      </p:grp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D7CB8378-02A4-49EA-8948-E56ECF6E7ED8}"/>
              </a:ext>
            </a:extLst>
          </p:cNvPr>
          <p:cNvSpPr/>
          <p:nvPr/>
        </p:nvSpPr>
        <p:spPr>
          <a:xfrm>
            <a:off x="4928557" y="2164784"/>
            <a:ext cx="2973239" cy="1050126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Principe-sacerdote</a:t>
            </a:r>
          </a:p>
          <a:p>
            <a:pPr algn="ctr"/>
            <a:endParaRPr lang="it-IT" sz="2000" dirty="0"/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9ED916D8-8142-41FE-918A-DBF430F90CC6}"/>
              </a:ext>
            </a:extLst>
          </p:cNvPr>
          <p:cNvSpPr/>
          <p:nvPr/>
        </p:nvSpPr>
        <p:spPr>
          <a:xfrm>
            <a:off x="9109494" y="2205890"/>
            <a:ext cx="2225615" cy="618978"/>
          </a:xfrm>
          <a:prstGeom prst="borderCallout1">
            <a:avLst>
              <a:gd name="adj1" fmla="val 52197"/>
              <a:gd name="adj2" fmla="val -5507"/>
              <a:gd name="adj3" fmla="val 120862"/>
              <a:gd name="adj4" fmla="val -65390"/>
            </a:avLst>
          </a:prstGeom>
          <a:solidFill>
            <a:srgbClr val="FEEEC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Organizza i lavori della comunità</a:t>
            </a: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FEA407DE-B04B-4815-B25B-3ABCDAF8787F}"/>
              </a:ext>
            </a:extLst>
          </p:cNvPr>
          <p:cNvSpPr/>
          <p:nvPr/>
        </p:nvSpPr>
        <p:spPr>
          <a:xfrm>
            <a:off x="9109493" y="2905421"/>
            <a:ext cx="2225615" cy="708017"/>
          </a:xfrm>
          <a:prstGeom prst="borderCallout1">
            <a:avLst>
              <a:gd name="adj1" fmla="val 52197"/>
              <a:gd name="adj2" fmla="val -5507"/>
              <a:gd name="adj3" fmla="val 6120"/>
              <a:gd name="adj4" fmla="val -63064"/>
            </a:avLst>
          </a:prstGeom>
          <a:solidFill>
            <a:srgbClr val="FEEEC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Custodisce le riserve</a:t>
            </a:r>
          </a:p>
        </p:txBody>
      </p:sp>
      <p:sp>
        <p:nvSpPr>
          <p:cNvPr id="13" name="Callout: freccia in su 12">
            <a:extLst>
              <a:ext uri="{FF2B5EF4-FFF2-40B4-BE49-F238E27FC236}">
                <a16:creationId xmlns:a16="http://schemas.microsoft.com/office/drawing/2014/main" id="{97C7A903-DDF7-4F7F-A00C-EE0806BD5B26}"/>
              </a:ext>
            </a:extLst>
          </p:cNvPr>
          <p:cNvSpPr/>
          <p:nvPr/>
        </p:nvSpPr>
        <p:spPr>
          <a:xfrm>
            <a:off x="5247285" y="4239602"/>
            <a:ext cx="2973239" cy="892552"/>
          </a:xfrm>
          <a:prstGeom prst="upArrowCallout">
            <a:avLst/>
          </a:prstGeom>
          <a:solidFill>
            <a:schemeClr val="bg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Difesa delle ricchezze</a:t>
            </a:r>
          </a:p>
        </p:txBody>
      </p:sp>
      <p:sp>
        <p:nvSpPr>
          <p:cNvPr id="14" name="Rettangolo con due angoli in diagonale ritagliati 13">
            <a:extLst>
              <a:ext uri="{FF2B5EF4-FFF2-40B4-BE49-F238E27FC236}">
                <a16:creationId xmlns:a16="http://schemas.microsoft.com/office/drawing/2014/main" id="{46F8F139-560A-4078-8ECF-18FC19EA47E2}"/>
              </a:ext>
            </a:extLst>
          </p:cNvPr>
          <p:cNvSpPr/>
          <p:nvPr/>
        </p:nvSpPr>
        <p:spPr>
          <a:xfrm>
            <a:off x="5662253" y="5220716"/>
            <a:ext cx="2124524" cy="71655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COMANDO MILITARE</a:t>
            </a:r>
          </a:p>
        </p:txBody>
      </p:sp>
      <p:sp>
        <p:nvSpPr>
          <p:cNvPr id="16" name="Callout: linea con barra in risalto 15">
            <a:extLst>
              <a:ext uri="{FF2B5EF4-FFF2-40B4-BE49-F238E27FC236}">
                <a16:creationId xmlns:a16="http://schemas.microsoft.com/office/drawing/2014/main" id="{1B12B0A2-AB24-4C84-A04B-D83EDAFDF6A6}"/>
              </a:ext>
            </a:extLst>
          </p:cNvPr>
          <p:cNvSpPr/>
          <p:nvPr/>
        </p:nvSpPr>
        <p:spPr>
          <a:xfrm>
            <a:off x="9109493" y="4019909"/>
            <a:ext cx="1518250" cy="459217"/>
          </a:xfrm>
          <a:prstGeom prst="accentCallout1">
            <a:avLst>
              <a:gd name="adj1" fmla="val 18750"/>
              <a:gd name="adj2" fmla="val -8333"/>
              <a:gd name="adj3" fmla="val -86622"/>
              <a:gd name="adj4" fmla="val 64179"/>
            </a:avLst>
          </a:prstGeom>
          <a:solidFill>
            <a:srgbClr val="FEE3A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distribuire</a:t>
            </a:r>
          </a:p>
        </p:txBody>
      </p:sp>
      <p:sp>
        <p:nvSpPr>
          <p:cNvPr id="17" name="Callout: linea con barra in risalto 16">
            <a:extLst>
              <a:ext uri="{FF2B5EF4-FFF2-40B4-BE49-F238E27FC236}">
                <a16:creationId xmlns:a16="http://schemas.microsoft.com/office/drawing/2014/main" id="{7D7D7707-DBA6-45ED-9860-F8856DECAF13}"/>
              </a:ext>
            </a:extLst>
          </p:cNvPr>
          <p:cNvSpPr/>
          <p:nvPr/>
        </p:nvSpPr>
        <p:spPr>
          <a:xfrm>
            <a:off x="9109492" y="4793129"/>
            <a:ext cx="2802091" cy="459217"/>
          </a:xfrm>
          <a:prstGeom prst="accentCallout1">
            <a:avLst>
              <a:gd name="adj1" fmla="val 37535"/>
              <a:gd name="adj2" fmla="val 100648"/>
              <a:gd name="adj3" fmla="val -263201"/>
              <a:gd name="adj4" fmla="val 57959"/>
            </a:avLst>
          </a:prstGeom>
          <a:solidFill>
            <a:srgbClr val="FEE3A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proprietà dei principi-sacerdoti</a:t>
            </a:r>
          </a:p>
        </p:txBody>
      </p:sp>
    </p:spTree>
    <p:extLst>
      <p:ext uri="{BB962C8B-B14F-4D97-AF65-F5344CB8AC3E}">
        <p14:creationId xmlns:p14="http://schemas.microsoft.com/office/powerpoint/2010/main" val="44548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etta 11">
            <a:extLst>
              <a:ext uri="{FF2B5EF4-FFF2-40B4-BE49-F238E27FC236}">
                <a16:creationId xmlns:a16="http://schemas.microsoft.com/office/drawing/2014/main" id="{AB8B4228-4C85-4D1C-8D92-E2C074EF795C}"/>
              </a:ext>
            </a:extLst>
          </p:cNvPr>
          <p:cNvSpPr/>
          <p:nvPr/>
        </p:nvSpPr>
        <p:spPr>
          <a:xfrm>
            <a:off x="5962698" y="2734519"/>
            <a:ext cx="709448" cy="923330"/>
          </a:xfrm>
          <a:prstGeom prst="lightningBol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1C628F8-B245-4713-9776-C33A14A3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Divisione delle funzioni politiche e religiose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7955FFE9-1397-4C69-92A9-DE2022C40C53}"/>
              </a:ext>
            </a:extLst>
          </p:cNvPr>
          <p:cNvSpPr/>
          <p:nvPr/>
        </p:nvSpPr>
        <p:spPr>
          <a:xfrm>
            <a:off x="4965086" y="1589938"/>
            <a:ext cx="2743200" cy="1119352"/>
          </a:xfrm>
          <a:prstGeom prst="downArrowCallou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Metà del III millennio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8B64C5-D3C9-478D-A062-B337809F83DA}"/>
              </a:ext>
            </a:extLst>
          </p:cNvPr>
          <p:cNvSpPr/>
          <p:nvPr/>
        </p:nvSpPr>
        <p:spPr>
          <a:xfrm>
            <a:off x="5223542" y="2611022"/>
            <a:ext cx="240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potere</a:t>
            </a:r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5A25BE57-C528-49CB-993A-05778C42CFF2}"/>
              </a:ext>
            </a:extLst>
          </p:cNvPr>
          <p:cNvSpPr/>
          <p:nvPr/>
        </p:nvSpPr>
        <p:spPr>
          <a:xfrm>
            <a:off x="2386625" y="2886546"/>
            <a:ext cx="1986456" cy="882869"/>
          </a:xfrm>
          <a:prstGeom prst="hex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</a:t>
            </a:r>
          </a:p>
        </p:txBody>
      </p:sp>
      <p:sp>
        <p:nvSpPr>
          <p:cNvPr id="11" name="Rombo 10">
            <a:extLst>
              <a:ext uri="{FF2B5EF4-FFF2-40B4-BE49-F238E27FC236}">
                <a16:creationId xmlns:a16="http://schemas.microsoft.com/office/drawing/2014/main" id="{A80257C5-3D0F-4666-81A4-0C1DFC1947A1}"/>
              </a:ext>
            </a:extLst>
          </p:cNvPr>
          <p:cNvSpPr/>
          <p:nvPr/>
        </p:nvSpPr>
        <p:spPr>
          <a:xfrm>
            <a:off x="8541988" y="1646699"/>
            <a:ext cx="2222937" cy="1005575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TEMPIO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Esagono 12">
            <a:extLst>
              <a:ext uri="{FF2B5EF4-FFF2-40B4-BE49-F238E27FC236}">
                <a16:creationId xmlns:a16="http://schemas.microsoft.com/office/drawing/2014/main" id="{1B13ED8F-C8F2-4248-84FA-04BE0CF96234}"/>
              </a:ext>
            </a:extLst>
          </p:cNvPr>
          <p:cNvSpPr/>
          <p:nvPr/>
        </p:nvSpPr>
        <p:spPr>
          <a:xfrm>
            <a:off x="2386625" y="1851650"/>
            <a:ext cx="1986456" cy="882869"/>
          </a:xfrm>
          <a:prstGeom prst="hex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PALAZZO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110B6D0-E2D8-494A-8C3C-06C700DB1BBD}"/>
              </a:ext>
            </a:extLst>
          </p:cNvPr>
          <p:cNvSpPr/>
          <p:nvPr/>
        </p:nvSpPr>
        <p:spPr>
          <a:xfrm>
            <a:off x="2012520" y="4551555"/>
            <a:ext cx="2848345" cy="10626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>
                <a:solidFill>
                  <a:schemeClr val="tx1"/>
                </a:solidFill>
              </a:rPr>
              <a:t>Politico-militare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ombo 14">
            <a:extLst>
              <a:ext uri="{FF2B5EF4-FFF2-40B4-BE49-F238E27FC236}">
                <a16:creationId xmlns:a16="http://schemas.microsoft.com/office/drawing/2014/main" id="{804A4058-1FCE-42ED-8D4B-3338C68C5737}"/>
              </a:ext>
            </a:extLst>
          </p:cNvPr>
          <p:cNvSpPr/>
          <p:nvPr/>
        </p:nvSpPr>
        <p:spPr>
          <a:xfrm>
            <a:off x="8018204" y="2652274"/>
            <a:ext cx="3270506" cy="1005575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Casta SACERDOTI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A964198C-EB6E-4348-9842-D85A5FE4AEEF}"/>
              </a:ext>
            </a:extLst>
          </p:cNvPr>
          <p:cNvSpPr/>
          <p:nvPr/>
        </p:nvSpPr>
        <p:spPr>
          <a:xfrm>
            <a:off x="6962052" y="4551555"/>
            <a:ext cx="2474766" cy="106264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Amministrare la città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5B8A3B7E-437F-4F7C-9178-0EBB36737855}"/>
              </a:ext>
            </a:extLst>
          </p:cNvPr>
          <p:cNvSpPr/>
          <p:nvPr/>
        </p:nvSpPr>
        <p:spPr>
          <a:xfrm>
            <a:off x="9436818" y="4551555"/>
            <a:ext cx="2474766" cy="106264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Garantire il culto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407A75CA-ECC7-4969-BE70-5787A2479D62}"/>
              </a:ext>
            </a:extLst>
          </p:cNvPr>
          <p:cNvSpPr/>
          <p:nvPr/>
        </p:nvSpPr>
        <p:spPr>
          <a:xfrm>
            <a:off x="3120521" y="4049359"/>
            <a:ext cx="599090" cy="378372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16FED3C2-D629-460C-B630-6E421443ED56}"/>
              </a:ext>
            </a:extLst>
          </p:cNvPr>
          <p:cNvSpPr/>
          <p:nvPr/>
        </p:nvSpPr>
        <p:spPr>
          <a:xfrm>
            <a:off x="9353911" y="3915516"/>
            <a:ext cx="599090" cy="378372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DBD2-1C8F-45FD-B418-4C4EE55C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andara" panose="020E0502030303020204" pitchFamily="34" charset="0"/>
              </a:rPr>
              <a:t>Differenze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679C86-CC07-4861-A138-0666AEFC69F7}"/>
              </a:ext>
            </a:extLst>
          </p:cNvPr>
          <p:cNvSpPr/>
          <p:nvPr/>
        </p:nvSpPr>
        <p:spPr>
          <a:xfrm>
            <a:off x="2616139" y="1585623"/>
            <a:ext cx="3031067" cy="1151437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B5B57FF-767B-4770-A28D-CECBB23706CB}"/>
              </a:ext>
            </a:extLst>
          </p:cNvPr>
          <p:cNvSpPr/>
          <p:nvPr/>
        </p:nvSpPr>
        <p:spPr>
          <a:xfrm>
            <a:off x="7823257" y="1490531"/>
            <a:ext cx="3422123" cy="128697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VILLAGGI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7F4E473-9A4A-4DE7-BC8F-29DCD5E32AF5}"/>
              </a:ext>
            </a:extLst>
          </p:cNvPr>
          <p:cNvSpPr/>
          <p:nvPr/>
        </p:nvSpPr>
        <p:spPr>
          <a:xfrm>
            <a:off x="2616138" y="5636900"/>
            <a:ext cx="3031068" cy="9032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Gerarchia di ricchezza e potere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B0F2DFA-157A-414B-8B52-494A2E6315C7}"/>
              </a:ext>
            </a:extLst>
          </p:cNvPr>
          <p:cNvSpPr/>
          <p:nvPr/>
        </p:nvSpPr>
        <p:spPr>
          <a:xfrm>
            <a:off x="8060328" y="5629911"/>
            <a:ext cx="3031068" cy="9032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egualitaria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FF0568B4-0F6A-4543-96D5-C4A4A0794A52}"/>
              </a:ext>
            </a:extLst>
          </p:cNvPr>
          <p:cNvSpPr/>
          <p:nvPr/>
        </p:nvSpPr>
        <p:spPr>
          <a:xfrm>
            <a:off x="2742817" y="4494304"/>
            <a:ext cx="2777706" cy="1015432"/>
          </a:xfrm>
          <a:prstGeom prst="down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 funzioni economiche</a:t>
            </a:r>
          </a:p>
        </p:txBody>
      </p:sp>
      <p:sp>
        <p:nvSpPr>
          <p:cNvPr id="14" name="Callout: freccia in giù 13">
            <a:extLst>
              <a:ext uri="{FF2B5EF4-FFF2-40B4-BE49-F238E27FC236}">
                <a16:creationId xmlns:a16="http://schemas.microsoft.com/office/drawing/2014/main" id="{D042701B-55E2-42D8-8CF5-27BBF0FC6C17}"/>
              </a:ext>
            </a:extLst>
          </p:cNvPr>
          <p:cNvSpPr/>
          <p:nvPr/>
        </p:nvSpPr>
        <p:spPr>
          <a:xfrm>
            <a:off x="8059948" y="4410784"/>
            <a:ext cx="2777706" cy="101543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Funzione produttiva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97C1236-BA65-498D-9E77-9B72D11426D7}"/>
              </a:ext>
            </a:extLst>
          </p:cNvPr>
          <p:cNvSpPr/>
          <p:nvPr/>
        </p:nvSpPr>
        <p:spPr>
          <a:xfrm>
            <a:off x="2616138" y="2932981"/>
            <a:ext cx="3031067" cy="496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Dimensioni maggiori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8D37BCF-DF2F-46EC-B9E4-A39533B7F162}"/>
              </a:ext>
            </a:extLst>
          </p:cNvPr>
          <p:cNvSpPr/>
          <p:nvPr/>
        </p:nvSpPr>
        <p:spPr>
          <a:xfrm>
            <a:off x="2616137" y="3567861"/>
            <a:ext cx="3031067" cy="496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Struttura urbanistica complessa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A26D535-BB6F-4839-9932-17D23121457C}"/>
              </a:ext>
            </a:extLst>
          </p:cNvPr>
          <p:cNvSpPr/>
          <p:nvPr/>
        </p:nvSpPr>
        <p:spPr>
          <a:xfrm>
            <a:off x="8025061" y="2932981"/>
            <a:ext cx="3031067" cy="496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Dimensioni minori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F77C6EF-51D4-499C-A654-4C1E8D13FAB2}"/>
              </a:ext>
            </a:extLst>
          </p:cNvPr>
          <p:cNvSpPr/>
          <p:nvPr/>
        </p:nvSpPr>
        <p:spPr>
          <a:xfrm>
            <a:off x="8025060" y="3567861"/>
            <a:ext cx="3031067" cy="496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Struttura urbanistica semplice</a:t>
            </a:r>
          </a:p>
        </p:txBody>
      </p:sp>
    </p:spTree>
    <p:extLst>
      <p:ext uri="{BB962C8B-B14F-4D97-AF65-F5344CB8AC3E}">
        <p14:creationId xmlns:p14="http://schemas.microsoft.com/office/powerpoint/2010/main" val="97927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4" grpId="0" animBg="1"/>
      <p:bldP spid="1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DBD2-1C8F-45FD-B418-4C4EE55C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Le funzioni del centro urbano</a:t>
            </a:r>
            <a:endParaRPr lang="it-IT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Callout: linea 22">
            <a:extLst>
              <a:ext uri="{FF2B5EF4-FFF2-40B4-BE49-F238E27FC236}">
                <a16:creationId xmlns:a16="http://schemas.microsoft.com/office/drawing/2014/main" id="{4C3CCCEF-E507-4A43-963D-6E3170107FEB}"/>
              </a:ext>
            </a:extLst>
          </p:cNvPr>
          <p:cNvSpPr/>
          <p:nvPr/>
        </p:nvSpPr>
        <p:spPr>
          <a:xfrm>
            <a:off x="4694631" y="2097084"/>
            <a:ext cx="2765669" cy="666629"/>
          </a:xfrm>
          <a:prstGeom prst="borderCallout1">
            <a:avLst>
              <a:gd name="adj1" fmla="val 54993"/>
              <a:gd name="adj2" fmla="val -50941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Coordinare lavori di canalizzazione</a:t>
            </a:r>
          </a:p>
        </p:txBody>
      </p:sp>
      <p:sp>
        <p:nvSpPr>
          <p:cNvPr id="29" name="Callout: linea 28">
            <a:extLst>
              <a:ext uri="{FF2B5EF4-FFF2-40B4-BE49-F238E27FC236}">
                <a16:creationId xmlns:a16="http://schemas.microsoft.com/office/drawing/2014/main" id="{91CF748D-51D6-44B7-A327-89A67A1986A8}"/>
              </a:ext>
            </a:extLst>
          </p:cNvPr>
          <p:cNvSpPr/>
          <p:nvPr/>
        </p:nvSpPr>
        <p:spPr>
          <a:xfrm>
            <a:off x="4694631" y="3717377"/>
            <a:ext cx="2765669" cy="666629"/>
          </a:xfrm>
          <a:prstGeom prst="borderCallout1">
            <a:avLst>
              <a:gd name="adj1" fmla="val -188862"/>
              <a:gd name="adj2" fmla="val -53390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Concentra le attività artigianali</a:t>
            </a:r>
          </a:p>
        </p:txBody>
      </p:sp>
      <p:sp>
        <p:nvSpPr>
          <p:cNvPr id="17" name="Callout: linea 16">
            <a:extLst>
              <a:ext uri="{FF2B5EF4-FFF2-40B4-BE49-F238E27FC236}">
                <a16:creationId xmlns:a16="http://schemas.microsoft.com/office/drawing/2014/main" id="{244A0834-ED99-44D4-B834-0918F33B6166}"/>
              </a:ext>
            </a:extLst>
          </p:cNvPr>
          <p:cNvSpPr/>
          <p:nvPr/>
        </p:nvSpPr>
        <p:spPr>
          <a:xfrm>
            <a:off x="4694631" y="2893849"/>
            <a:ext cx="2765669" cy="666629"/>
          </a:xfrm>
          <a:prstGeom prst="borderCallout1">
            <a:avLst>
              <a:gd name="adj1" fmla="val -66934"/>
              <a:gd name="adj2" fmla="val -53390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Immagazzinare le eccedenze</a:t>
            </a:r>
          </a:p>
        </p:txBody>
      </p:sp>
      <p:sp>
        <p:nvSpPr>
          <p:cNvPr id="18" name="Callout: linea 17">
            <a:extLst>
              <a:ext uri="{FF2B5EF4-FFF2-40B4-BE49-F238E27FC236}">
                <a16:creationId xmlns:a16="http://schemas.microsoft.com/office/drawing/2014/main" id="{20197A05-6C9B-4B38-B9FA-FFF3CDD67C0A}"/>
              </a:ext>
            </a:extLst>
          </p:cNvPr>
          <p:cNvSpPr/>
          <p:nvPr/>
        </p:nvSpPr>
        <p:spPr>
          <a:xfrm>
            <a:off x="4694631" y="4463521"/>
            <a:ext cx="2765669" cy="666629"/>
          </a:xfrm>
          <a:prstGeom prst="borderCallout1">
            <a:avLst>
              <a:gd name="adj1" fmla="val -301694"/>
              <a:gd name="adj2" fmla="val -53390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Gestire i commerci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A0CEA82-7A6D-4842-B8F7-9298DC97CEF7}"/>
              </a:ext>
            </a:extLst>
          </p:cNvPr>
          <p:cNvSpPr/>
          <p:nvPr/>
        </p:nvSpPr>
        <p:spPr>
          <a:xfrm>
            <a:off x="7789327" y="3797169"/>
            <a:ext cx="3708401" cy="50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Divisione del lavoro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E04F91AE-C4ED-4BC1-8108-997B86008F4C}"/>
              </a:ext>
            </a:extLst>
          </p:cNvPr>
          <p:cNvSpPr/>
          <p:nvPr/>
        </p:nvSpPr>
        <p:spPr>
          <a:xfrm>
            <a:off x="7213600" y="1834165"/>
            <a:ext cx="965200" cy="3533701"/>
          </a:xfrm>
          <a:prstGeom prst="rightBrace">
            <a:avLst>
              <a:gd name="adj1" fmla="val 8333"/>
              <a:gd name="adj2" fmla="val 2460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A48E6A01-8C6D-49BC-8BA5-162C1D79BC01}"/>
              </a:ext>
            </a:extLst>
          </p:cNvPr>
          <p:cNvSpPr/>
          <p:nvPr/>
        </p:nvSpPr>
        <p:spPr>
          <a:xfrm>
            <a:off x="9503429" y="3227163"/>
            <a:ext cx="524934" cy="49021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74246403-FEE7-4F51-99E1-7DBC24BA08E1}"/>
              </a:ext>
            </a:extLst>
          </p:cNvPr>
          <p:cNvSpPr/>
          <p:nvPr/>
        </p:nvSpPr>
        <p:spPr>
          <a:xfrm>
            <a:off x="916725" y="3928285"/>
            <a:ext cx="1884265" cy="1286979"/>
          </a:xfrm>
          <a:prstGeom prst="ellipse">
            <a:avLst/>
          </a:prstGeom>
          <a:solidFill>
            <a:srgbClr val="FEE3AC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della ricchezza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09DE775-D928-4F0B-A162-8F3BFE50CBF0}"/>
              </a:ext>
            </a:extLst>
          </p:cNvPr>
          <p:cNvSpPr/>
          <p:nvPr/>
        </p:nvSpPr>
        <p:spPr>
          <a:xfrm>
            <a:off x="186176" y="5520671"/>
            <a:ext cx="3708401" cy="50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economico-sociali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0CD5AE0-9967-4048-8454-0A59350E6F3C}"/>
              </a:ext>
            </a:extLst>
          </p:cNvPr>
          <p:cNvSpPr/>
          <p:nvPr/>
        </p:nvSpPr>
        <p:spPr>
          <a:xfrm rot="5400000">
            <a:off x="1693642" y="5126958"/>
            <a:ext cx="288390" cy="465005"/>
          </a:xfrm>
          <a:prstGeom prst="rightArrow">
            <a:avLst/>
          </a:prstGeom>
          <a:solidFill>
            <a:srgbClr val="FEE3A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679C86-CC07-4861-A138-0666AEFC69F7}"/>
              </a:ext>
            </a:extLst>
          </p:cNvPr>
          <p:cNvSpPr/>
          <p:nvPr/>
        </p:nvSpPr>
        <p:spPr>
          <a:xfrm>
            <a:off x="212517" y="2097084"/>
            <a:ext cx="3292683" cy="1151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CITTÀ: funzioni economiche</a:t>
            </a:r>
            <a:endParaRPr lang="it-IT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32237A7-F527-4CE7-A701-74CEE7906652}"/>
              </a:ext>
            </a:extLst>
          </p:cNvPr>
          <p:cNvSpPr/>
          <p:nvPr/>
        </p:nvSpPr>
        <p:spPr>
          <a:xfrm>
            <a:off x="8174163" y="5757833"/>
            <a:ext cx="3708401" cy="825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Animali in proprio, depositi e prodotti agricoli</a:t>
            </a:r>
          </a:p>
        </p:txBody>
      </p:sp>
      <p:sp>
        <p:nvSpPr>
          <p:cNvPr id="6" name="Decagono 5">
            <a:extLst>
              <a:ext uri="{FF2B5EF4-FFF2-40B4-BE49-F238E27FC236}">
                <a16:creationId xmlns:a16="http://schemas.microsoft.com/office/drawing/2014/main" id="{5782C633-F316-4312-A9BC-CFD64A789028}"/>
              </a:ext>
            </a:extLst>
          </p:cNvPr>
          <p:cNvSpPr/>
          <p:nvPr/>
        </p:nvSpPr>
        <p:spPr>
          <a:xfrm>
            <a:off x="5710687" y="5520672"/>
            <a:ext cx="2298779" cy="1174196"/>
          </a:xfrm>
          <a:prstGeom prst="decago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Autorità e potere</a:t>
            </a: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02CB7B4F-E35D-4746-88FB-075EC118E925}"/>
              </a:ext>
            </a:extLst>
          </p:cNvPr>
          <p:cNvSpPr/>
          <p:nvPr/>
        </p:nvSpPr>
        <p:spPr>
          <a:xfrm>
            <a:off x="7789328" y="6047630"/>
            <a:ext cx="384835" cy="3704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B5B57FF-767B-4770-A28D-CECBB23706CB}"/>
              </a:ext>
            </a:extLst>
          </p:cNvPr>
          <p:cNvSpPr/>
          <p:nvPr/>
        </p:nvSpPr>
        <p:spPr>
          <a:xfrm>
            <a:off x="8069911" y="2020817"/>
            <a:ext cx="3098789" cy="128697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Specializzazione produttiva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9E49E198-CED8-4E3B-BFFF-7F6EC78AE8CD}"/>
              </a:ext>
            </a:extLst>
          </p:cNvPr>
          <p:cNvSpPr/>
          <p:nvPr/>
        </p:nvSpPr>
        <p:spPr>
          <a:xfrm>
            <a:off x="8708530" y="5154069"/>
            <a:ext cx="3009336" cy="758232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Alcune grandi famiglie</a:t>
            </a:r>
          </a:p>
        </p:txBody>
      </p:sp>
      <p:sp>
        <p:nvSpPr>
          <p:cNvPr id="9" name="Elaborazione 8">
            <a:extLst>
              <a:ext uri="{FF2B5EF4-FFF2-40B4-BE49-F238E27FC236}">
                <a16:creationId xmlns:a16="http://schemas.microsoft.com/office/drawing/2014/main" id="{4D615B26-A383-461E-A4CD-BDDA48DC60A7}"/>
              </a:ext>
            </a:extLst>
          </p:cNvPr>
          <p:cNvSpPr/>
          <p:nvPr/>
        </p:nvSpPr>
        <p:spPr>
          <a:xfrm>
            <a:off x="-44415" y="15528"/>
            <a:ext cx="1599877" cy="1401792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4187164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17" grpId="0" animBg="1"/>
      <p:bldP spid="18" grpId="0" animBg="1"/>
      <p:bldP spid="20" grpId="0" animBg="1"/>
      <p:bldP spid="7" grpId="0" animBg="1"/>
      <p:bldP spid="10" grpId="0" animBg="1"/>
      <p:bldP spid="24" grpId="0" animBg="1"/>
      <p:bldP spid="25" grpId="0" animBg="1"/>
      <p:bldP spid="11" grpId="0" animBg="1"/>
      <p:bldP spid="16" grpId="0" animBg="1"/>
      <p:bldP spid="6" grpId="0" animBg="1"/>
      <p:bldP spid="8" grpId="0" animBg="1"/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66078-CB34-47B2-B19E-648B2692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Invenzione della scrittura</a:t>
            </a:r>
            <a:endParaRPr lang="it-IT" dirty="0"/>
          </a:p>
        </p:txBody>
      </p:sp>
      <p:pic>
        <p:nvPicPr>
          <p:cNvPr id="8" name="Immagine 7" descr="Immagine che contiene moneta, pietra, oggetto, materiale da costruzione&#10;&#10;Descrizione generata automaticamente">
            <a:extLst>
              <a:ext uri="{FF2B5EF4-FFF2-40B4-BE49-F238E27FC236}">
                <a16:creationId xmlns:a16="http://schemas.microsoft.com/office/drawing/2014/main" id="{DE821124-3B09-4ADA-B2D9-61F956E20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46" y="4219575"/>
            <a:ext cx="3419475" cy="2638425"/>
          </a:xfrm>
          <a:prstGeom prst="rect">
            <a:avLst/>
          </a:prstGeom>
        </p:spPr>
      </p:pic>
      <p:sp>
        <p:nvSpPr>
          <p:cNvPr id="7" name="Rettangolo con angoli arrotondati 6">
            <a:hlinkClick r:id="rId4" tooltip="La scrittura - PEARSON"/>
            <a:extLst>
              <a:ext uri="{FF2B5EF4-FFF2-40B4-BE49-F238E27FC236}">
                <a16:creationId xmlns:a16="http://schemas.microsoft.com/office/drawing/2014/main" id="{D033C15F-67F8-44EF-A3CC-BF6B0F23C9ED}"/>
              </a:ext>
            </a:extLst>
          </p:cNvPr>
          <p:cNvSpPr/>
          <p:nvPr/>
        </p:nvSpPr>
        <p:spPr>
          <a:xfrm>
            <a:off x="9916510" y="609600"/>
            <a:ext cx="1245476" cy="4782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>
                    <a:lumMod val="95000"/>
                  </a:schemeClr>
                </a:solidFill>
              </a:rPr>
              <a:t>SLIDESHOW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Scorrimento orizzontale 14">
            <a:extLst>
              <a:ext uri="{FF2B5EF4-FFF2-40B4-BE49-F238E27FC236}">
                <a16:creationId xmlns:a16="http://schemas.microsoft.com/office/drawing/2014/main" id="{0D5C2BD8-FA98-4367-AF17-546E4DF246ED}"/>
              </a:ext>
            </a:extLst>
          </p:cNvPr>
          <p:cNvSpPr/>
          <p:nvPr/>
        </p:nvSpPr>
        <p:spPr>
          <a:xfrm>
            <a:off x="7372705" y="2233612"/>
            <a:ext cx="4538879" cy="2390775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del IV millennio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</a:rPr>
              <a:t>Invenzione della scrittura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(un insieme di simboli)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D4261E1-8A5E-449E-8016-A1BFADE1C34A}"/>
              </a:ext>
            </a:extLst>
          </p:cNvPr>
          <p:cNvSpPr txBox="1"/>
          <p:nvPr/>
        </p:nvSpPr>
        <p:spPr>
          <a:xfrm>
            <a:off x="2388676" y="1608083"/>
            <a:ext cx="4538879" cy="1016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400" dirty="0">
                <a:solidFill>
                  <a:schemeClr val="tx1"/>
                </a:solidFill>
                <a:effectLst/>
              </a:rPr>
              <a:t>Contare, controllare, registrare il flusso di beni</a:t>
            </a:r>
          </a:p>
        </p:txBody>
      </p:sp>
      <p:sp>
        <p:nvSpPr>
          <p:cNvPr id="17" name="Stella a 32 punte 16">
            <a:extLst>
              <a:ext uri="{FF2B5EF4-FFF2-40B4-BE49-F238E27FC236}">
                <a16:creationId xmlns:a16="http://schemas.microsoft.com/office/drawing/2014/main" id="{3561C7DB-2439-4FC0-B840-DE04BC1AF55C}"/>
              </a:ext>
            </a:extLst>
          </p:cNvPr>
          <p:cNvSpPr/>
          <p:nvPr/>
        </p:nvSpPr>
        <p:spPr>
          <a:xfrm>
            <a:off x="6520095" y="1353347"/>
            <a:ext cx="1940230" cy="1590908"/>
          </a:xfrm>
          <a:prstGeom prst="star3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Fine pratico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ECAB1BD-F2F5-4519-96ED-4AA38D2B9A92}"/>
              </a:ext>
            </a:extLst>
          </p:cNvPr>
          <p:cNvSpPr txBox="1"/>
          <p:nvPr/>
        </p:nvSpPr>
        <p:spPr>
          <a:xfrm>
            <a:off x="2340071" y="3963780"/>
            <a:ext cx="3707324" cy="1333995"/>
          </a:xfrm>
          <a:prstGeom prst="rect">
            <a:avLst/>
          </a:prstGeom>
          <a:solidFill>
            <a:srgbClr val="F686D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400" dirty="0">
                <a:solidFill>
                  <a:schemeClr val="tx1"/>
                </a:solidFill>
                <a:effectLst/>
              </a:rPr>
              <a:t>Conservare informazioni mediante una «memoria esterna»</a:t>
            </a:r>
          </a:p>
        </p:txBody>
      </p:sp>
      <p:sp>
        <p:nvSpPr>
          <p:cNvPr id="19" name="Stella a 32 punte 18">
            <a:extLst>
              <a:ext uri="{FF2B5EF4-FFF2-40B4-BE49-F238E27FC236}">
                <a16:creationId xmlns:a16="http://schemas.microsoft.com/office/drawing/2014/main" id="{E1EA1140-8C90-439E-89B6-D1D9F4A5EED1}"/>
              </a:ext>
            </a:extLst>
          </p:cNvPr>
          <p:cNvSpPr/>
          <p:nvPr/>
        </p:nvSpPr>
        <p:spPr>
          <a:xfrm>
            <a:off x="2926821" y="5249917"/>
            <a:ext cx="2533824" cy="1590908"/>
          </a:xfrm>
          <a:prstGeom prst="star32">
            <a:avLst/>
          </a:prstGeom>
          <a:solidFill>
            <a:srgbClr val="EC14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Significato culturale</a:t>
            </a:r>
          </a:p>
        </p:txBody>
      </p:sp>
    </p:spTree>
    <p:extLst>
      <p:ext uri="{BB962C8B-B14F-4D97-AF65-F5344CB8AC3E}">
        <p14:creationId xmlns:p14="http://schemas.microsoft.com/office/powerpoint/2010/main" val="2360567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EC190-D4C1-44DE-9581-AE61D37B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 sintesi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560D4BFC-AC8D-4591-80F8-0AABC17AFB57}"/>
              </a:ext>
            </a:extLst>
          </p:cNvPr>
          <p:cNvSpPr/>
          <p:nvPr/>
        </p:nvSpPr>
        <p:spPr>
          <a:xfrm>
            <a:off x="5244860" y="1155940"/>
            <a:ext cx="2622430" cy="948905"/>
          </a:xfrm>
          <a:prstGeom prst="downArrowCallou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Miglioramento della resa agricola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1814B403-6EDD-4B38-A739-754F307CDFEF}"/>
              </a:ext>
            </a:extLst>
          </p:cNvPr>
          <p:cNvSpPr/>
          <p:nvPr/>
        </p:nvSpPr>
        <p:spPr>
          <a:xfrm>
            <a:off x="3933645" y="2189960"/>
            <a:ext cx="2622430" cy="948905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Eccedenze alimentari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C65BEAE2-ECB7-43EC-BE46-4E6593D9B834}"/>
              </a:ext>
            </a:extLst>
          </p:cNvPr>
          <p:cNvSpPr/>
          <p:nvPr/>
        </p:nvSpPr>
        <p:spPr>
          <a:xfrm>
            <a:off x="6630837" y="2189959"/>
            <a:ext cx="2622430" cy="948905"/>
          </a:xfrm>
          <a:prstGeom prst="downArrowCallout">
            <a:avLst/>
          </a:prstGeom>
          <a:solidFill>
            <a:srgbClr val="F686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della popolazione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80F4914C-4C8E-45D9-A55D-05E55F92808B}"/>
              </a:ext>
            </a:extLst>
          </p:cNvPr>
          <p:cNvSpPr/>
          <p:nvPr/>
        </p:nvSpPr>
        <p:spPr>
          <a:xfrm>
            <a:off x="5244860" y="3277462"/>
            <a:ext cx="2622430" cy="1674100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GERARCHIA tra nuclei abitati: </a:t>
            </a:r>
            <a:r>
              <a:rPr lang="it-IT" sz="2000" b="1" dirty="0"/>
              <a:t>nascita della città</a:t>
            </a:r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52114619-A9E3-43AF-B1F8-A143F1253265}"/>
              </a:ext>
            </a:extLst>
          </p:cNvPr>
          <p:cNvSpPr/>
          <p:nvPr/>
        </p:nvSpPr>
        <p:spPr>
          <a:xfrm>
            <a:off x="4209690" y="4951562"/>
            <a:ext cx="2208362" cy="94890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Gerarchie interne alla città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38C7F4FE-0C5C-431B-8109-7796BF648AFC}"/>
              </a:ext>
            </a:extLst>
          </p:cNvPr>
          <p:cNvSpPr/>
          <p:nvPr/>
        </p:nvSpPr>
        <p:spPr>
          <a:xfrm>
            <a:off x="6671094" y="4948686"/>
            <a:ext cx="2208362" cy="948905"/>
          </a:xfrm>
          <a:prstGeom prst="round2Diag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Formazione di un potere centrale</a:t>
            </a:r>
          </a:p>
        </p:txBody>
      </p:sp>
    </p:spTree>
    <p:extLst>
      <p:ext uri="{BB962C8B-B14F-4D97-AF65-F5344CB8AC3E}">
        <p14:creationId xmlns:p14="http://schemas.microsoft.com/office/powerpoint/2010/main" val="56418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4F953-A665-4C5F-9E75-A6236B95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Prime città: VIII-VII millennio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6181274-452B-4E2A-915B-FE86C32C289C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  <p:pic>
        <p:nvPicPr>
          <p:cNvPr id="9" name="Immagine 8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1D726D50-A728-47F2-B28D-90144980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44" y="1357825"/>
            <a:ext cx="9796394" cy="5274981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E5ABA61-A204-4C87-BB4D-25D2A740CBC4}"/>
              </a:ext>
            </a:extLst>
          </p:cNvPr>
          <p:cNvSpPr/>
          <p:nvPr/>
        </p:nvSpPr>
        <p:spPr>
          <a:xfrm>
            <a:off x="4779034" y="2587925"/>
            <a:ext cx="1207382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Catal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Huyuk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BC015A2-62FA-4516-A474-B994D3E1A3FC}"/>
              </a:ext>
            </a:extLst>
          </p:cNvPr>
          <p:cNvSpPr/>
          <p:nvPr/>
        </p:nvSpPr>
        <p:spPr>
          <a:xfrm>
            <a:off x="5104310" y="1768518"/>
            <a:ext cx="120738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TURCHIA 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(Anatolia) </a:t>
            </a:r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17C3E3E-22F2-4ECC-9DC6-FC23BBD9DF72}"/>
              </a:ext>
            </a:extLst>
          </p:cNvPr>
          <p:cNvSpPr/>
          <p:nvPr/>
        </p:nvSpPr>
        <p:spPr>
          <a:xfrm>
            <a:off x="9092242" y="2934038"/>
            <a:ext cx="966446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Jarmo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CE13C0A-9B8B-472C-AD6B-1657B7093B04}"/>
              </a:ext>
            </a:extLst>
          </p:cNvPr>
          <p:cNvSpPr/>
          <p:nvPr/>
        </p:nvSpPr>
        <p:spPr>
          <a:xfrm>
            <a:off x="6812341" y="4535676"/>
            <a:ext cx="966446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Gerico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B2ABB88-7056-4107-85EE-4615AC1422CD}"/>
              </a:ext>
            </a:extLst>
          </p:cNvPr>
          <p:cNvSpPr/>
          <p:nvPr/>
        </p:nvSpPr>
        <p:spPr>
          <a:xfrm>
            <a:off x="9282023" y="4187802"/>
            <a:ext cx="618514" cy="347874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Uruk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D0FB474-26B0-45A1-AED4-B1C6CF02EAD9}"/>
              </a:ext>
            </a:extLst>
          </p:cNvPr>
          <p:cNvSpPr/>
          <p:nvPr/>
        </p:nvSpPr>
        <p:spPr>
          <a:xfrm>
            <a:off x="10095984" y="4482099"/>
            <a:ext cx="480001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Ur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B6431FA-0663-42FB-9C5E-8CBDB14FF79B}"/>
              </a:ext>
            </a:extLst>
          </p:cNvPr>
          <p:cNvSpPr/>
          <p:nvPr/>
        </p:nvSpPr>
        <p:spPr>
          <a:xfrm>
            <a:off x="6629259" y="4112767"/>
            <a:ext cx="133260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PALESTINA</a:t>
            </a:r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E5D1794-550D-45E9-88E6-651BE5A46800}"/>
              </a:ext>
            </a:extLst>
          </p:cNvPr>
          <p:cNvSpPr/>
          <p:nvPr/>
        </p:nvSpPr>
        <p:spPr>
          <a:xfrm>
            <a:off x="8590808" y="3429000"/>
            <a:ext cx="69121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IRAQ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593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F8C7D-8F77-4D9F-A4BD-DDAB93BC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FFC000"/>
                </a:solidFill>
              </a:rPr>
              <a:t>Contenuti interattivi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3368B5E3-2EFF-48C8-BE2A-436EA17247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368" t="1181" r="1368" b="28966"/>
          <a:stretch/>
        </p:blipFill>
        <p:spPr>
          <a:xfrm>
            <a:off x="1154954" y="685800"/>
            <a:ext cx="8825659" cy="3429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CD1944-FFA8-4A7E-B9B1-63C3C2D77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PRIME CITTÀ</a:t>
            </a:r>
          </a:p>
        </p:txBody>
      </p:sp>
      <p:sp>
        <p:nvSpPr>
          <p:cNvPr id="7" name="Rettangolo con angoli arrotondati 6">
            <a:hlinkClick r:id="rId3" tooltip="Immagine di Catal Huyuk - PEARSON"/>
            <a:extLst>
              <a:ext uri="{FF2B5EF4-FFF2-40B4-BE49-F238E27FC236}">
                <a16:creationId xmlns:a16="http://schemas.microsoft.com/office/drawing/2014/main" id="{D887E9EE-B551-476F-822E-450D849F9073}"/>
              </a:ext>
            </a:extLst>
          </p:cNvPr>
          <p:cNvSpPr/>
          <p:nvPr/>
        </p:nvSpPr>
        <p:spPr>
          <a:xfrm>
            <a:off x="7455877" y="1417320"/>
            <a:ext cx="3854548" cy="74910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FONTE VISIVA</a:t>
            </a:r>
          </a:p>
          <a:p>
            <a:pPr algn="ctr"/>
            <a:r>
              <a:rPr lang="it-IT" dirty="0"/>
              <a:t>Villaggio di </a:t>
            </a:r>
            <a:r>
              <a:rPr lang="it-IT" cap="all" dirty="0" err="1"/>
              <a:t>ç</a:t>
            </a:r>
            <a:r>
              <a:rPr lang="it-IT" dirty="0" err="1"/>
              <a:t>atal</a:t>
            </a:r>
            <a:r>
              <a:rPr lang="it-IT" dirty="0"/>
              <a:t> </a:t>
            </a:r>
            <a:r>
              <a:rPr lang="it-IT" dirty="0" err="1"/>
              <a:t>Hüyük</a:t>
            </a:r>
            <a:endParaRPr lang="it-IT" dirty="0"/>
          </a:p>
        </p:txBody>
      </p:sp>
      <p:sp>
        <p:nvSpPr>
          <p:cNvPr id="8" name="Rettangolo con angoli arrotondati 7">
            <a:hlinkClick r:id="rId4" tooltip="Nippur - PEARSON"/>
            <a:extLst>
              <a:ext uri="{FF2B5EF4-FFF2-40B4-BE49-F238E27FC236}">
                <a16:creationId xmlns:a16="http://schemas.microsoft.com/office/drawing/2014/main" id="{FE47D5BC-9D91-497F-8A6B-F3967D5EB830}"/>
              </a:ext>
            </a:extLst>
          </p:cNvPr>
          <p:cNvSpPr/>
          <p:nvPr/>
        </p:nvSpPr>
        <p:spPr>
          <a:xfrm>
            <a:off x="7455877" y="2560320"/>
            <a:ext cx="3854548" cy="74910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FONTE VISIVA</a:t>
            </a:r>
          </a:p>
          <a:p>
            <a:pPr algn="ctr"/>
            <a:r>
              <a:rPr lang="it-IT" dirty="0"/>
              <a:t>Pianta della città di </a:t>
            </a:r>
            <a:r>
              <a:rPr lang="it-IT" dirty="0" err="1"/>
              <a:t>Nippur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6708962-4EAA-4550-BDE3-F4ED2D665EE1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593951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329CBBB-BD9A-41BA-AB2F-10C6D7DF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36" y="165534"/>
            <a:ext cx="7840283" cy="4361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22930" y="4025444"/>
            <a:ext cx="9875520" cy="1472184"/>
          </a:xfrm>
        </p:spPr>
        <p:txBody>
          <a:bodyPr rtlCol="0"/>
          <a:lstStyle/>
          <a:p>
            <a:pPr rtl="0"/>
            <a:r>
              <a:rPr lang="it-IT" dirty="0"/>
              <a:t>NEOLITICO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1072" y="5424359"/>
            <a:ext cx="9875520" cy="1752600"/>
          </a:xfrm>
        </p:spPr>
        <p:txBody>
          <a:bodyPr rtlCol="0"/>
          <a:lstStyle/>
          <a:p>
            <a:pPr rtl="0"/>
            <a:r>
              <a:rPr lang="it-IT" dirty="0"/>
              <a:t>La nascita della città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69EAF-A1AC-4B83-8AC1-27F5678BFD39}"/>
              </a:ext>
            </a:extLst>
          </p:cNvPr>
          <p:cNvSpPr txBox="1"/>
          <p:nvPr/>
        </p:nvSpPr>
        <p:spPr>
          <a:xfrm rot="5400000">
            <a:off x="-1690296" y="3735494"/>
            <a:ext cx="391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www.jessicacenciarelli.it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A3B6C6-F630-4C57-B633-903101D78736}"/>
              </a:ext>
            </a:extLst>
          </p:cNvPr>
          <p:cNvSpPr txBox="1"/>
          <p:nvPr/>
        </p:nvSpPr>
        <p:spPr>
          <a:xfrm>
            <a:off x="5554832" y="630065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/>
              <a:t>Periplus</a:t>
            </a:r>
            <a:r>
              <a:rPr lang="it-IT" dirty="0"/>
              <a:t>, Zanichelli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46285B6-0311-4A9D-815D-A9BCD78D665D}"/>
              </a:ext>
            </a:extLst>
          </p:cNvPr>
          <p:cNvSpPr/>
          <p:nvPr/>
        </p:nvSpPr>
        <p:spPr>
          <a:xfrm>
            <a:off x="4897119" y="2700599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3450525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33FC4CC-2B60-49B7-80EE-C5B595003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9" t="48533" r="10124" b="21607"/>
          <a:stretch/>
        </p:blipFill>
        <p:spPr>
          <a:xfrm>
            <a:off x="6091542" y="2777396"/>
            <a:ext cx="5283733" cy="24899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02AE6D5-F122-4629-92F9-6947694B2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8" t="29942" r="7645" b="51649"/>
          <a:stretch/>
        </p:blipFill>
        <p:spPr>
          <a:xfrm>
            <a:off x="587981" y="1245789"/>
            <a:ext cx="11007122" cy="1535077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EEF37E8-5F29-4589-A0ED-1E11B356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Linea del tempo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E324ABF-3B80-4B3E-9755-E748B0472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200" dirty="0"/>
              <a:t>NEOLITICO – rivoluzione urbana</a:t>
            </a:r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949A75D5-3D2B-4638-96BE-ADCEBD7E902B}"/>
              </a:ext>
            </a:extLst>
          </p:cNvPr>
          <p:cNvSpPr/>
          <p:nvPr/>
        </p:nvSpPr>
        <p:spPr>
          <a:xfrm flipV="1">
            <a:off x="10522226" y="617173"/>
            <a:ext cx="583095" cy="3445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A02F620-2C9B-41AE-AC6F-FAE497743789}"/>
              </a:ext>
            </a:extLst>
          </p:cNvPr>
          <p:cNvSpPr/>
          <p:nvPr/>
        </p:nvSpPr>
        <p:spPr>
          <a:xfrm>
            <a:off x="5921115" y="2777396"/>
            <a:ext cx="5561351" cy="264904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49FF577-C7E5-478C-B70D-0AC5D07D2DF8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D6104CEF-8D56-459B-A60B-04B49ABBDD5A}"/>
              </a:ext>
            </a:extLst>
          </p:cNvPr>
          <p:cNvSpPr/>
          <p:nvPr/>
        </p:nvSpPr>
        <p:spPr>
          <a:xfrm flipV="1">
            <a:off x="10253747" y="1193797"/>
            <a:ext cx="851574" cy="42493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3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4 0.07754 L -0.01042 0.09189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35312 0.2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B1F6A4E-2483-4377-8B6C-8DEAA3BB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72" y="1279512"/>
            <a:ext cx="4969968" cy="278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259E633-6618-400F-899E-E4717DC0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Sedentarizzazione e villaggio neolitico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3CD86173-7470-4C5E-91C7-66B05A4466CD}"/>
              </a:ext>
            </a:extLst>
          </p:cNvPr>
          <p:cNvSpPr/>
          <p:nvPr/>
        </p:nvSpPr>
        <p:spPr>
          <a:xfrm>
            <a:off x="2040835" y="1417320"/>
            <a:ext cx="3339548" cy="968071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Sviluppo di agricoltura e allevamento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7A0FC261-5751-472B-AA62-841850BBE323}"/>
              </a:ext>
            </a:extLst>
          </p:cNvPr>
          <p:cNvSpPr/>
          <p:nvPr/>
        </p:nvSpPr>
        <p:spPr>
          <a:xfrm>
            <a:off x="2014330" y="2425148"/>
            <a:ext cx="3352800" cy="100385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Progressivo abbandono del nomadismo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A454577-0F57-47AF-B5CA-4BC86EB487FA}"/>
              </a:ext>
            </a:extLst>
          </p:cNvPr>
          <p:cNvSpPr/>
          <p:nvPr/>
        </p:nvSpPr>
        <p:spPr>
          <a:xfrm>
            <a:off x="2027582" y="3468757"/>
            <a:ext cx="3339548" cy="10038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sedentarizzazione</a:t>
            </a:r>
            <a:endParaRPr lang="it-IT" dirty="0"/>
          </a:p>
        </p:txBody>
      </p:sp>
      <p:sp>
        <p:nvSpPr>
          <p:cNvPr id="7" name="Freccia destra rientrata 6">
            <a:extLst>
              <a:ext uri="{FF2B5EF4-FFF2-40B4-BE49-F238E27FC236}">
                <a16:creationId xmlns:a16="http://schemas.microsoft.com/office/drawing/2014/main" id="{A4C3B3B8-E694-4721-969A-7AD56100B783}"/>
              </a:ext>
            </a:extLst>
          </p:cNvPr>
          <p:cNvSpPr/>
          <p:nvPr/>
        </p:nvSpPr>
        <p:spPr>
          <a:xfrm>
            <a:off x="5380383" y="3742006"/>
            <a:ext cx="715617" cy="450166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CD1D7F7-FCF3-4611-916E-E288C82AD327}"/>
              </a:ext>
            </a:extLst>
          </p:cNvPr>
          <p:cNvSpPr/>
          <p:nvPr/>
        </p:nvSpPr>
        <p:spPr>
          <a:xfrm>
            <a:off x="6076836" y="3657600"/>
            <a:ext cx="1688938" cy="61897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villaggi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DD2AE832-5B58-43DB-A0B4-E0CDDEF56DEE}"/>
              </a:ext>
            </a:extLst>
          </p:cNvPr>
          <p:cNvSpPr/>
          <p:nvPr/>
        </p:nvSpPr>
        <p:spPr>
          <a:xfrm>
            <a:off x="8475480" y="3657600"/>
            <a:ext cx="1688938" cy="618978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CITTÀ</a:t>
            </a:r>
            <a:endParaRPr lang="it-IT" dirty="0"/>
          </a:p>
        </p:txBody>
      </p:sp>
      <p:sp>
        <p:nvSpPr>
          <p:cNvPr id="11" name="Freccia destra rientrata 10">
            <a:extLst>
              <a:ext uri="{FF2B5EF4-FFF2-40B4-BE49-F238E27FC236}">
                <a16:creationId xmlns:a16="http://schemas.microsoft.com/office/drawing/2014/main" id="{4E7FD8EA-B7CC-4705-A4C3-AA9A6A3F2639}"/>
              </a:ext>
            </a:extLst>
          </p:cNvPr>
          <p:cNvSpPr/>
          <p:nvPr/>
        </p:nvSpPr>
        <p:spPr>
          <a:xfrm>
            <a:off x="7762819" y="3742006"/>
            <a:ext cx="715617" cy="450166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96D25D97-204D-47E3-B608-7A0478FF1BFE}"/>
              </a:ext>
            </a:extLst>
          </p:cNvPr>
          <p:cNvSpPr/>
          <p:nvPr/>
        </p:nvSpPr>
        <p:spPr>
          <a:xfrm>
            <a:off x="4178105" y="5380519"/>
            <a:ext cx="2940148" cy="978077"/>
          </a:xfrm>
          <a:prstGeom prst="borderCallout1">
            <a:avLst>
              <a:gd name="adj1" fmla="val -1594"/>
              <a:gd name="adj2" fmla="val 48889"/>
              <a:gd name="adj3" fmla="val -113345"/>
              <a:gd name="adj4" fmla="val 93118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20-30 capanne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Materiali vari (legno, pietra, mattoni d’argilla)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10ACB47A-CAB3-482F-86A6-B1846EDD047D}"/>
              </a:ext>
            </a:extLst>
          </p:cNvPr>
          <p:cNvSpPr/>
          <p:nvPr/>
        </p:nvSpPr>
        <p:spPr>
          <a:xfrm>
            <a:off x="7173625" y="5064216"/>
            <a:ext cx="3953919" cy="1294381"/>
          </a:xfrm>
          <a:prstGeom prst="borderCallout1">
            <a:avLst>
              <a:gd name="adj1" fmla="val -1594"/>
              <a:gd name="adj2" fmla="val 48889"/>
              <a:gd name="adj3" fmla="val -62661"/>
              <a:gd name="adj4" fmla="val -1818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Strettamente addossate le une alle altre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O circondate da cinte murarie (terra o mattoni)</a:t>
            </a:r>
          </a:p>
        </p:txBody>
      </p:sp>
    </p:spTree>
    <p:extLst>
      <p:ext uri="{BB962C8B-B14F-4D97-AF65-F5344CB8AC3E}">
        <p14:creationId xmlns:p14="http://schemas.microsoft.com/office/powerpoint/2010/main" val="92045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791A3-0227-4D1E-BA3D-BAB14D0D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pietra ai metalli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FA21ADE-7C2C-4B13-AE06-EDFEF3578116}"/>
              </a:ext>
            </a:extLst>
          </p:cNvPr>
          <p:cNvSpPr/>
          <p:nvPr/>
        </p:nvSpPr>
        <p:spPr>
          <a:xfrm>
            <a:off x="2266262" y="2907820"/>
            <a:ext cx="1688938" cy="61897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villaggi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161CD1D-541A-409B-A74B-5A28B6F818A7}"/>
              </a:ext>
            </a:extLst>
          </p:cNvPr>
          <p:cNvSpPr/>
          <p:nvPr/>
        </p:nvSpPr>
        <p:spPr>
          <a:xfrm>
            <a:off x="6547864" y="2905697"/>
            <a:ext cx="1688938" cy="61897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villaggi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6" name="Freccia bidirezionale orizzontale 5">
            <a:extLst>
              <a:ext uri="{FF2B5EF4-FFF2-40B4-BE49-F238E27FC236}">
                <a16:creationId xmlns:a16="http://schemas.microsoft.com/office/drawing/2014/main" id="{08BF71C2-FDBC-431B-B2B8-5F338CD21565}"/>
              </a:ext>
            </a:extLst>
          </p:cNvPr>
          <p:cNvSpPr/>
          <p:nvPr/>
        </p:nvSpPr>
        <p:spPr>
          <a:xfrm>
            <a:off x="4250471" y="3062564"/>
            <a:ext cx="2139792" cy="30948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>
                <a:solidFill>
                  <a:schemeClr val="tx1"/>
                </a:solidFill>
              </a:rPr>
              <a:t>scambi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037F6F40-8051-46B0-89CC-F653636CD53D}"/>
              </a:ext>
            </a:extLst>
          </p:cNvPr>
          <p:cNvSpPr/>
          <p:nvPr/>
        </p:nvSpPr>
        <p:spPr>
          <a:xfrm>
            <a:off x="2040835" y="1417320"/>
            <a:ext cx="2139792" cy="968071"/>
          </a:xfrm>
          <a:prstGeom prst="downArrowCallout">
            <a:avLst/>
          </a:prstGeom>
          <a:solidFill>
            <a:schemeClr val="accent5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Aumento della popolazione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CFCA5B-A215-4828-86C9-0A842B8AF79C}"/>
              </a:ext>
            </a:extLst>
          </p:cNvPr>
          <p:cNvSpPr txBox="1"/>
          <p:nvPr/>
        </p:nvSpPr>
        <p:spPr>
          <a:xfrm>
            <a:off x="2277374" y="2560320"/>
            <a:ext cx="170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74F9C3F-8877-4B30-8EEA-19AA118AF7D4}"/>
              </a:ext>
            </a:extLst>
          </p:cNvPr>
          <p:cNvSpPr/>
          <p:nvPr/>
        </p:nvSpPr>
        <p:spPr>
          <a:xfrm>
            <a:off x="4250471" y="2267932"/>
            <a:ext cx="4019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VI-V millennio a.C.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87979C8-FB7D-4BAF-896D-BF0C37CA7E79}"/>
              </a:ext>
            </a:extLst>
          </p:cNvPr>
          <p:cNvSpPr/>
          <p:nvPr/>
        </p:nvSpPr>
        <p:spPr>
          <a:xfrm>
            <a:off x="2989960" y="3866136"/>
            <a:ext cx="4946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oggetti, esperienze, informazioni tecniche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4186177B-2F4F-436E-9E0A-FD112C55EF6D}"/>
              </a:ext>
            </a:extLst>
          </p:cNvPr>
          <p:cNvGrpSpPr/>
          <p:nvPr/>
        </p:nvGrpSpPr>
        <p:grpSpPr>
          <a:xfrm>
            <a:off x="3985404" y="3294681"/>
            <a:ext cx="2449359" cy="633668"/>
            <a:chOff x="3985404" y="3294681"/>
            <a:chExt cx="2449359" cy="633668"/>
          </a:xfrm>
        </p:grpSpPr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34F2189A-4240-4511-A9CB-426E27F7146A}"/>
                </a:ext>
              </a:extLst>
            </p:cNvPr>
            <p:cNvCxnSpPr>
              <a:stCxn id="6" idx="5"/>
            </p:cNvCxnSpPr>
            <p:nvPr/>
          </p:nvCxnSpPr>
          <p:spPr>
            <a:xfrm flipH="1">
              <a:off x="3985404" y="3294681"/>
              <a:ext cx="1334963" cy="4490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715B6A57-0A53-47C7-B2F8-841A301386CA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 flipH="1">
              <a:off x="4991391" y="3294681"/>
              <a:ext cx="328976" cy="6336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BE87542E-7EEF-4224-9B11-1CDD8377675E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5320367" y="3294681"/>
              <a:ext cx="1114396" cy="526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505AB4D-793B-444A-B347-B744C037E240}"/>
              </a:ext>
            </a:extLst>
          </p:cNvPr>
          <p:cNvSpPr txBox="1"/>
          <p:nvPr/>
        </p:nvSpPr>
        <p:spPr>
          <a:xfrm>
            <a:off x="8432954" y="762614"/>
            <a:ext cx="321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Più resistenti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Più plasmabili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Utili per la fabbricazione di diversi strumenti</a:t>
            </a:r>
          </a:p>
        </p:txBody>
      </p:sp>
      <p:sp>
        <p:nvSpPr>
          <p:cNvPr id="22" name="Callout: linea 21">
            <a:extLst>
              <a:ext uri="{FF2B5EF4-FFF2-40B4-BE49-F238E27FC236}">
                <a16:creationId xmlns:a16="http://schemas.microsoft.com/office/drawing/2014/main" id="{EF411E7A-4DA6-4AB1-9797-5B0EF6ECFEC4}"/>
              </a:ext>
            </a:extLst>
          </p:cNvPr>
          <p:cNvSpPr/>
          <p:nvPr/>
        </p:nvSpPr>
        <p:spPr>
          <a:xfrm>
            <a:off x="10179170" y="5052149"/>
            <a:ext cx="1292806" cy="632820"/>
          </a:xfrm>
          <a:prstGeom prst="borderCallout1">
            <a:avLst>
              <a:gd name="adj1" fmla="val 85"/>
              <a:gd name="adj2" fmla="val 66319"/>
              <a:gd name="adj3" fmla="val -217807"/>
              <a:gd name="adj4" fmla="val -2504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fabbro</a:t>
            </a:r>
          </a:p>
        </p:txBody>
      </p:sp>
      <p:sp>
        <p:nvSpPr>
          <p:cNvPr id="23" name="Callout: linea 22">
            <a:extLst>
              <a:ext uri="{FF2B5EF4-FFF2-40B4-BE49-F238E27FC236}">
                <a16:creationId xmlns:a16="http://schemas.microsoft.com/office/drawing/2014/main" id="{9587C2C4-C722-4C24-BEFC-0C23415DECEF}"/>
              </a:ext>
            </a:extLst>
          </p:cNvPr>
          <p:cNvSpPr/>
          <p:nvPr/>
        </p:nvSpPr>
        <p:spPr>
          <a:xfrm>
            <a:off x="8502379" y="5052149"/>
            <a:ext cx="1292807" cy="632820"/>
          </a:xfrm>
          <a:prstGeom prst="borderCallout1">
            <a:avLst>
              <a:gd name="adj1" fmla="val 85"/>
              <a:gd name="adj2" fmla="val 66319"/>
              <a:gd name="adj3" fmla="val -223259"/>
              <a:gd name="adj4" fmla="val 119704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minatore</a:t>
            </a:r>
          </a:p>
        </p:txBody>
      </p:sp>
      <p:sp>
        <p:nvSpPr>
          <p:cNvPr id="24" name="Callout: linea 23">
            <a:extLst>
              <a:ext uri="{FF2B5EF4-FFF2-40B4-BE49-F238E27FC236}">
                <a16:creationId xmlns:a16="http://schemas.microsoft.com/office/drawing/2014/main" id="{B54C3A22-7B4F-455B-97C3-CAB7109367CA}"/>
              </a:ext>
            </a:extLst>
          </p:cNvPr>
          <p:cNvSpPr/>
          <p:nvPr/>
        </p:nvSpPr>
        <p:spPr>
          <a:xfrm>
            <a:off x="5320367" y="5052149"/>
            <a:ext cx="2949153" cy="632820"/>
          </a:xfrm>
          <a:prstGeom prst="borderCallout1">
            <a:avLst>
              <a:gd name="adj1" fmla="val 85"/>
              <a:gd name="adj2" fmla="val 66319"/>
              <a:gd name="adj3" fmla="val -212354"/>
              <a:gd name="adj4" fmla="val 139722"/>
            </a:avLst>
          </a:prstGeom>
          <a:solidFill>
            <a:srgbClr val="F686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SPINTA ad uscire dall’isolamento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65C589B-2EED-4900-B86F-2559B02EA2A8}"/>
              </a:ext>
            </a:extLst>
          </p:cNvPr>
          <p:cNvSpPr/>
          <p:nvPr/>
        </p:nvSpPr>
        <p:spPr>
          <a:xfrm>
            <a:off x="8502379" y="2385391"/>
            <a:ext cx="2846717" cy="1631208"/>
          </a:xfrm>
          <a:prstGeom prst="ellipse">
            <a:avLst/>
          </a:prstGeom>
          <a:solidFill>
            <a:srgbClr val="FFC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Inizia la lavorazione del RAME/ORO</a:t>
            </a:r>
          </a:p>
        </p:txBody>
      </p:sp>
    </p:spTree>
    <p:extLst>
      <p:ext uri="{BB962C8B-B14F-4D97-AF65-F5344CB8AC3E}">
        <p14:creationId xmlns:p14="http://schemas.microsoft.com/office/powerpoint/2010/main" val="1154886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8" grpId="0"/>
      <p:bldP spid="9" grpId="0"/>
      <p:bldP spid="10" grpId="0"/>
      <p:bldP spid="22" grpId="0" animBg="1"/>
      <p:bldP spid="23" grpId="0" animBg="1"/>
      <p:bldP spid="2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60379432-75B2-4257-8149-AF68D66FE5BC}"/>
              </a:ext>
            </a:extLst>
          </p:cNvPr>
          <p:cNvSpPr/>
          <p:nvPr/>
        </p:nvSpPr>
        <p:spPr>
          <a:xfrm>
            <a:off x="9385903" y="3819672"/>
            <a:ext cx="2484976" cy="8807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Fonde a temperatura più bassa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resistente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0877B7-D1C0-40D1-B5FE-72897C35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Metallurgia</a:t>
            </a:r>
          </a:p>
        </p:txBody>
      </p:sp>
      <p:pic>
        <p:nvPicPr>
          <p:cNvPr id="4" name="Immagine 3" descr="Immagine che contiene terra, esterni&#10;&#10;Descrizione generata con affidabilità elevata">
            <a:extLst>
              <a:ext uri="{FF2B5EF4-FFF2-40B4-BE49-F238E27FC236}">
                <a16:creationId xmlns:a16="http://schemas.microsoft.com/office/drawing/2014/main" id="{DA12791F-EEF9-4022-9514-E88007CB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44" y="2648743"/>
            <a:ext cx="2670048" cy="298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BEE8186-1BDC-4F6B-97B9-30CE2BBA1A6E}"/>
              </a:ext>
            </a:extLst>
          </p:cNvPr>
          <p:cNvSpPr/>
          <p:nvPr/>
        </p:nvSpPr>
        <p:spPr>
          <a:xfrm>
            <a:off x="2025748" y="1417320"/>
            <a:ext cx="2475914" cy="1143000"/>
          </a:xfrm>
          <a:prstGeom prst="rightArrow">
            <a:avLst/>
          </a:prstGeom>
          <a:solidFill>
            <a:srgbClr val="F398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Primo metallo lavorato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AC61903-D268-4737-BB0B-25ED645BE2C2}"/>
              </a:ext>
            </a:extLst>
          </p:cNvPr>
          <p:cNvSpPr/>
          <p:nvPr/>
        </p:nvSpPr>
        <p:spPr>
          <a:xfrm>
            <a:off x="4613266" y="1417320"/>
            <a:ext cx="195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F39811"/>
                </a:solidFill>
                <a:effectLst/>
              </a:rPr>
              <a:t>rame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230037-EA64-450B-AA00-DC7B7CBF9701}"/>
              </a:ext>
            </a:extLst>
          </p:cNvPr>
          <p:cNvSpPr txBox="1"/>
          <p:nvPr/>
        </p:nvSpPr>
        <p:spPr>
          <a:xfrm>
            <a:off x="6752492" y="1614268"/>
            <a:ext cx="2301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dirty="0"/>
              <a:t>Scoperto casualmente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Poi lavorato mediante forni rudimentali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E848EFF-FA8A-4263-A020-5DE8AC26BE66}"/>
              </a:ext>
            </a:extLst>
          </p:cNvPr>
          <p:cNvSpPr/>
          <p:nvPr/>
        </p:nvSpPr>
        <p:spPr>
          <a:xfrm>
            <a:off x="4166383" y="3703320"/>
            <a:ext cx="2546252" cy="645181"/>
          </a:xfrm>
          <a:prstGeom prst="rect">
            <a:avLst/>
          </a:prstGeom>
          <a:solidFill>
            <a:srgbClr val="ADA7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 nell’agricoltura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FCBFAC2E-4CA1-4A63-AD4B-C51FEA4046B4}"/>
              </a:ext>
            </a:extLst>
          </p:cNvPr>
          <p:cNvSpPr/>
          <p:nvPr/>
        </p:nvSpPr>
        <p:spPr>
          <a:xfrm>
            <a:off x="4360985" y="2537598"/>
            <a:ext cx="2413548" cy="1143000"/>
          </a:xfrm>
          <a:prstGeom prst="downArrowCallou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Vanghe, falci e zappe più resistenti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0E1584BB-4595-4149-802F-7F5A4B79CD04}"/>
              </a:ext>
            </a:extLst>
          </p:cNvPr>
          <p:cNvSpPr/>
          <p:nvPr/>
        </p:nvSpPr>
        <p:spPr>
          <a:xfrm>
            <a:off x="1980651" y="3454410"/>
            <a:ext cx="1761269" cy="1143000"/>
          </a:xfrm>
          <a:prstGeom prst="downArrowCallout">
            <a:avLst/>
          </a:prstGeom>
          <a:solidFill>
            <a:srgbClr val="B476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Armi e Monili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5846D51-BEF3-4CBE-85A2-9E3D17AA6A46}"/>
              </a:ext>
            </a:extLst>
          </p:cNvPr>
          <p:cNvSpPr/>
          <p:nvPr/>
        </p:nvSpPr>
        <p:spPr>
          <a:xfrm>
            <a:off x="1756893" y="4603928"/>
            <a:ext cx="3484263" cy="645181"/>
          </a:xfrm>
          <a:prstGeom prst="rect">
            <a:avLst/>
          </a:prstGeom>
          <a:solidFill>
            <a:srgbClr val="ADA7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Rivelano alto grado di specializzazione artigiani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312805AC-797A-4FAE-9E8A-2AC0BFEEB6C6}"/>
              </a:ext>
            </a:extLst>
          </p:cNvPr>
          <p:cNvSpPr/>
          <p:nvPr/>
        </p:nvSpPr>
        <p:spPr>
          <a:xfrm>
            <a:off x="1580741" y="1251235"/>
            <a:ext cx="10387584" cy="25076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AE8BE92-A479-465E-B55B-4E98C33A41D2}"/>
              </a:ext>
            </a:extLst>
          </p:cNvPr>
          <p:cNvSpPr/>
          <p:nvPr/>
        </p:nvSpPr>
        <p:spPr>
          <a:xfrm>
            <a:off x="5065486" y="1237328"/>
            <a:ext cx="1030514" cy="25076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5000 a.C.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460CD8D-88FA-4417-9039-2BBA779C6E0C}"/>
              </a:ext>
            </a:extLst>
          </p:cNvPr>
          <p:cNvSpPr/>
          <p:nvPr/>
        </p:nvSpPr>
        <p:spPr>
          <a:xfrm>
            <a:off x="9385903" y="1459661"/>
            <a:ext cx="2484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bronzo</a:t>
            </a:r>
          </a:p>
        </p:txBody>
      </p:sp>
      <p:sp>
        <p:nvSpPr>
          <p:cNvPr id="18" name="Callout: freccia in su 17">
            <a:extLst>
              <a:ext uri="{FF2B5EF4-FFF2-40B4-BE49-F238E27FC236}">
                <a16:creationId xmlns:a16="http://schemas.microsoft.com/office/drawing/2014/main" id="{2265A2A3-3A3B-4FBE-A22C-0B6904DB1AB8}"/>
              </a:ext>
            </a:extLst>
          </p:cNvPr>
          <p:cNvSpPr/>
          <p:nvPr/>
        </p:nvSpPr>
        <p:spPr>
          <a:xfrm>
            <a:off x="9385903" y="2382991"/>
            <a:ext cx="2525681" cy="880714"/>
          </a:xfrm>
          <a:prstGeom prst="up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Lega </a:t>
            </a:r>
            <a:r>
              <a:rPr lang="it-IT" sz="1600" b="1" dirty="0"/>
              <a:t>RAME+STAGNO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ED413F3-77EA-435A-BC2B-E00D2671AFE1}"/>
              </a:ext>
            </a:extLst>
          </p:cNvPr>
          <p:cNvSpPr/>
          <p:nvPr/>
        </p:nvSpPr>
        <p:spPr>
          <a:xfrm>
            <a:off x="9053965" y="1103504"/>
            <a:ext cx="2525681" cy="50278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IV-III millennio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AD226CD-8218-4CF4-B363-7A27AD97E09D}"/>
              </a:ext>
            </a:extLst>
          </p:cNvPr>
          <p:cNvSpPr txBox="1"/>
          <p:nvPr/>
        </p:nvSpPr>
        <p:spPr>
          <a:xfrm>
            <a:off x="2311792" y="5724206"/>
            <a:ext cx="230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dirty="0"/>
              <a:t>Estrazione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Fusione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Forgiatura (caldo/freddo)</a:t>
            </a:r>
          </a:p>
        </p:txBody>
      </p:sp>
      <p:sp>
        <p:nvSpPr>
          <p:cNvPr id="21" name="Rettangolo con angoli ritagliati in diagonale 20">
            <a:extLst>
              <a:ext uri="{FF2B5EF4-FFF2-40B4-BE49-F238E27FC236}">
                <a16:creationId xmlns:a16="http://schemas.microsoft.com/office/drawing/2014/main" id="{ABD08165-7650-4587-8BA9-4E08A8F2F9E8}"/>
              </a:ext>
            </a:extLst>
          </p:cNvPr>
          <p:cNvSpPr/>
          <p:nvPr/>
        </p:nvSpPr>
        <p:spPr>
          <a:xfrm rot="19389516">
            <a:off x="8678411" y="3637988"/>
            <a:ext cx="1292432" cy="4142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E5DB7A2-5FD0-4AC0-99C0-FD7EC6D83431}"/>
              </a:ext>
            </a:extLst>
          </p:cNvPr>
          <p:cNvSpPr/>
          <p:nvPr/>
        </p:nvSpPr>
        <p:spPr>
          <a:xfrm>
            <a:off x="9381093" y="4957982"/>
            <a:ext cx="2484976" cy="8807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Giacimenti stagno non erano molto diffusi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Lavorazione complessa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con angoli ritagliati in diagonale 23">
            <a:extLst>
              <a:ext uri="{FF2B5EF4-FFF2-40B4-BE49-F238E27FC236}">
                <a16:creationId xmlns:a16="http://schemas.microsoft.com/office/drawing/2014/main" id="{E64B1D6B-DB0D-415F-AA15-89012B98778B}"/>
              </a:ext>
            </a:extLst>
          </p:cNvPr>
          <p:cNvSpPr/>
          <p:nvPr/>
        </p:nvSpPr>
        <p:spPr>
          <a:xfrm rot="19389516">
            <a:off x="8576878" y="5517103"/>
            <a:ext cx="1292432" cy="414205"/>
          </a:xfrm>
          <a:prstGeom prst="snip2DiagRect">
            <a:avLst/>
          </a:prstGeom>
          <a:solidFill>
            <a:srgbClr val="FDD1ED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SVANTAGGI</a:t>
            </a:r>
          </a:p>
        </p:txBody>
      </p:sp>
      <p:sp>
        <p:nvSpPr>
          <p:cNvPr id="25" name="Rettangolo con angoli ritagliati in diagonale 24">
            <a:extLst>
              <a:ext uri="{FF2B5EF4-FFF2-40B4-BE49-F238E27FC236}">
                <a16:creationId xmlns:a16="http://schemas.microsoft.com/office/drawing/2014/main" id="{81FE7328-3D64-4035-A9B3-723C552A42BB}"/>
              </a:ext>
            </a:extLst>
          </p:cNvPr>
          <p:cNvSpPr/>
          <p:nvPr/>
        </p:nvSpPr>
        <p:spPr>
          <a:xfrm rot="19389516">
            <a:off x="3714769" y="3283675"/>
            <a:ext cx="1292432" cy="4142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8D41A81F-BBF2-49A4-B8DF-729B6407EB4F}"/>
              </a:ext>
            </a:extLst>
          </p:cNvPr>
          <p:cNvSpPr/>
          <p:nvPr/>
        </p:nvSpPr>
        <p:spPr>
          <a:xfrm>
            <a:off x="5567759" y="5635783"/>
            <a:ext cx="1184733" cy="399257"/>
          </a:xfrm>
          <a:prstGeom prst="rightArrow">
            <a:avLst/>
          </a:prstGeom>
          <a:solidFill>
            <a:srgbClr val="F398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rame</a:t>
            </a:r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13A99257-42F5-4308-9D11-D57A2DB8131D}"/>
              </a:ext>
            </a:extLst>
          </p:cNvPr>
          <p:cNvSpPr/>
          <p:nvPr/>
        </p:nvSpPr>
        <p:spPr>
          <a:xfrm>
            <a:off x="5228716" y="5312726"/>
            <a:ext cx="1184733" cy="399257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pietra</a:t>
            </a: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74FD4711-F907-4D9B-9220-1D1FDC4C5F01}"/>
              </a:ext>
            </a:extLst>
          </p:cNvPr>
          <p:cNvSpPr/>
          <p:nvPr/>
        </p:nvSpPr>
        <p:spPr>
          <a:xfrm>
            <a:off x="5821082" y="5959978"/>
            <a:ext cx="1184733" cy="399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bronzo</a:t>
            </a: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20062F5A-50B3-4D33-B60E-2E1DD4BDFC3A}"/>
              </a:ext>
            </a:extLst>
          </p:cNvPr>
          <p:cNvSpPr/>
          <p:nvPr/>
        </p:nvSpPr>
        <p:spPr>
          <a:xfrm>
            <a:off x="6885234" y="5230268"/>
            <a:ext cx="480466" cy="13399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705A1ECD-8225-45A0-9FCF-89A40034B920}"/>
              </a:ext>
            </a:extLst>
          </p:cNvPr>
          <p:cNvSpPr/>
          <p:nvPr/>
        </p:nvSpPr>
        <p:spPr>
          <a:xfrm>
            <a:off x="7365700" y="5352248"/>
            <a:ext cx="430887" cy="115833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coesistono</a:t>
            </a:r>
          </a:p>
        </p:txBody>
      </p:sp>
    </p:spTree>
    <p:extLst>
      <p:ext uri="{BB962C8B-B14F-4D97-AF65-F5344CB8AC3E}">
        <p14:creationId xmlns:p14="http://schemas.microsoft.com/office/powerpoint/2010/main" val="290572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8" grpId="0" animBg="1"/>
      <p:bldP spid="20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594326-FE5D-4C98-9A7A-678695B6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Aumento della popolazione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3786C9C-B470-4584-A038-0133259A5F8A}"/>
              </a:ext>
            </a:extLst>
          </p:cNvPr>
          <p:cNvSpPr/>
          <p:nvPr/>
        </p:nvSpPr>
        <p:spPr>
          <a:xfrm>
            <a:off x="3981156" y="3141709"/>
            <a:ext cx="4144927" cy="1383478"/>
          </a:xfrm>
          <a:prstGeom prst="roundRect">
            <a:avLst/>
          </a:prstGeom>
          <a:solidFill>
            <a:srgbClr val="EC14A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della popolazione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6577532C-4669-45BF-AC65-2E001169510D}"/>
              </a:ext>
            </a:extLst>
          </p:cNvPr>
          <p:cNvSpPr/>
          <p:nvPr/>
        </p:nvSpPr>
        <p:spPr>
          <a:xfrm>
            <a:off x="3519837" y="1930790"/>
            <a:ext cx="2732190" cy="1093763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Migliore alimentazione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llout: freccia in giù 22">
            <a:extLst>
              <a:ext uri="{FF2B5EF4-FFF2-40B4-BE49-F238E27FC236}">
                <a16:creationId xmlns:a16="http://schemas.microsoft.com/office/drawing/2014/main" id="{543AE8EC-9BA4-4A20-8269-97CB60E26AE3}"/>
              </a:ext>
            </a:extLst>
          </p:cNvPr>
          <p:cNvSpPr/>
          <p:nvPr/>
        </p:nvSpPr>
        <p:spPr>
          <a:xfrm>
            <a:off x="6758862" y="1417320"/>
            <a:ext cx="2057334" cy="1607233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 della stanzialità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A869A549-0B79-43F9-81C2-0F6ADF3B4AA4}"/>
              </a:ext>
            </a:extLst>
          </p:cNvPr>
          <p:cNvSpPr/>
          <p:nvPr/>
        </p:nvSpPr>
        <p:spPr>
          <a:xfrm>
            <a:off x="4120771" y="5630598"/>
            <a:ext cx="2987396" cy="61897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villaggi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6CEDCAE4-132C-49F0-8CDE-76327AF3C138}"/>
              </a:ext>
            </a:extLst>
          </p:cNvPr>
          <p:cNvSpPr/>
          <p:nvPr/>
        </p:nvSpPr>
        <p:spPr>
          <a:xfrm>
            <a:off x="4588817" y="4686022"/>
            <a:ext cx="3326415" cy="871698"/>
          </a:xfrm>
          <a:prstGeom prst="downArrow">
            <a:avLst>
              <a:gd name="adj1" fmla="val 66597"/>
              <a:gd name="adj2" fmla="val 50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Maggiore densità di popolazione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A8AA379-AC81-4806-B4FD-B0DF10A1EB8A}"/>
              </a:ext>
            </a:extLst>
          </p:cNvPr>
          <p:cNvSpPr/>
          <p:nvPr/>
        </p:nvSpPr>
        <p:spPr>
          <a:xfrm>
            <a:off x="9074989" y="3652990"/>
            <a:ext cx="2001329" cy="87219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Alto tasso di mortalità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DC804232-7847-4687-8E9E-DFE8D6D15D8B}"/>
              </a:ext>
            </a:extLst>
          </p:cNvPr>
          <p:cNvGrpSpPr/>
          <p:nvPr/>
        </p:nvGrpSpPr>
        <p:grpSpPr>
          <a:xfrm>
            <a:off x="7108167" y="4525185"/>
            <a:ext cx="2967487" cy="1496925"/>
            <a:chOff x="7108167" y="4525185"/>
            <a:chExt cx="2967487" cy="1496925"/>
          </a:xfrm>
        </p:grpSpPr>
        <p:cxnSp>
          <p:nvCxnSpPr>
            <p:cNvPr id="27" name="Connettore curvo 26">
              <a:extLst>
                <a:ext uri="{FF2B5EF4-FFF2-40B4-BE49-F238E27FC236}">
                  <a16:creationId xmlns:a16="http://schemas.microsoft.com/office/drawing/2014/main" id="{9581CD56-582A-414A-975E-FC6A8D0CFCA7}"/>
                </a:ext>
              </a:extLst>
            </p:cNvPr>
            <p:cNvCxnSpPr>
              <a:cxnSpLocks/>
              <a:stCxn id="24" idx="3"/>
              <a:endCxn id="11" idx="2"/>
            </p:cNvCxnSpPr>
            <p:nvPr/>
          </p:nvCxnSpPr>
          <p:spPr>
            <a:xfrm flipV="1">
              <a:off x="7108167" y="4525185"/>
              <a:ext cx="2967487" cy="1414902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tangolo con due angoli in diagonale ritagliati 24">
              <a:extLst>
                <a:ext uri="{FF2B5EF4-FFF2-40B4-BE49-F238E27FC236}">
                  <a16:creationId xmlns:a16="http://schemas.microsoft.com/office/drawing/2014/main" id="{8982B182-3A98-4B0A-B9BB-7EB57F24B61E}"/>
                </a:ext>
              </a:extLst>
            </p:cNvPr>
            <p:cNvSpPr/>
            <p:nvPr/>
          </p:nvSpPr>
          <p:spPr>
            <a:xfrm rot="19566582">
              <a:off x="7986675" y="5403132"/>
              <a:ext cx="1535502" cy="618978"/>
            </a:xfrm>
            <a:prstGeom prst="snip2Diag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Diffusione di malattie</a:t>
              </a:r>
            </a:p>
          </p:txBody>
        </p:sp>
      </p:grpSp>
      <p:sp>
        <p:nvSpPr>
          <p:cNvPr id="28" name="Freccia destra rientrata 27">
            <a:extLst>
              <a:ext uri="{FF2B5EF4-FFF2-40B4-BE49-F238E27FC236}">
                <a16:creationId xmlns:a16="http://schemas.microsoft.com/office/drawing/2014/main" id="{73C36DD0-E2AD-47CD-95A8-69B2F2D93A10}"/>
              </a:ext>
            </a:extLst>
          </p:cNvPr>
          <p:cNvSpPr/>
          <p:nvPr/>
        </p:nvSpPr>
        <p:spPr>
          <a:xfrm flipH="1">
            <a:off x="8816195" y="1379129"/>
            <a:ext cx="3095388" cy="706405"/>
          </a:xfrm>
          <a:prstGeom prst="notched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più complesse</a:t>
            </a:r>
          </a:p>
        </p:txBody>
      </p:sp>
      <p:sp>
        <p:nvSpPr>
          <p:cNvPr id="29" name="Freccia destra rientrata 28">
            <a:extLst>
              <a:ext uri="{FF2B5EF4-FFF2-40B4-BE49-F238E27FC236}">
                <a16:creationId xmlns:a16="http://schemas.microsoft.com/office/drawing/2014/main" id="{8FE72E8F-2A29-4C36-A89A-4E5C3148ADD2}"/>
              </a:ext>
            </a:extLst>
          </p:cNvPr>
          <p:cNvSpPr/>
          <p:nvPr/>
        </p:nvSpPr>
        <p:spPr>
          <a:xfrm flipH="1">
            <a:off x="8816195" y="2085534"/>
            <a:ext cx="3095388" cy="706405"/>
          </a:xfrm>
          <a:prstGeom prst="notched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Nascita di città</a:t>
            </a:r>
          </a:p>
        </p:txBody>
      </p:sp>
      <p:sp>
        <p:nvSpPr>
          <p:cNvPr id="31" name="Nuvola 30">
            <a:extLst>
              <a:ext uri="{FF2B5EF4-FFF2-40B4-BE49-F238E27FC236}">
                <a16:creationId xmlns:a16="http://schemas.microsoft.com/office/drawing/2014/main" id="{09D06023-BD22-4B55-9B47-893569CC514E}"/>
              </a:ext>
            </a:extLst>
          </p:cNvPr>
          <p:cNvSpPr/>
          <p:nvPr/>
        </p:nvSpPr>
        <p:spPr>
          <a:xfrm>
            <a:off x="2065893" y="3053202"/>
            <a:ext cx="2319179" cy="1544314"/>
          </a:xfrm>
          <a:prstGeom prst="cloud">
            <a:avLst/>
          </a:prstGeom>
          <a:solidFill>
            <a:srgbClr val="FEE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mondo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MILIONI DI PERSONE</a:t>
            </a:r>
          </a:p>
        </p:txBody>
      </p:sp>
      <p:sp>
        <p:nvSpPr>
          <p:cNvPr id="33" name="Freccia bidirezionale orizzontale 32">
            <a:extLst>
              <a:ext uri="{FF2B5EF4-FFF2-40B4-BE49-F238E27FC236}">
                <a16:creationId xmlns:a16="http://schemas.microsoft.com/office/drawing/2014/main" id="{D2A4F1DA-4C76-4393-B07E-C8B7576538D0}"/>
              </a:ext>
            </a:extLst>
          </p:cNvPr>
          <p:cNvSpPr/>
          <p:nvPr/>
        </p:nvSpPr>
        <p:spPr>
          <a:xfrm>
            <a:off x="8126083" y="3833448"/>
            <a:ext cx="948906" cy="341967"/>
          </a:xfrm>
          <a:prstGeom prst="left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095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3" grpId="0" animBg="1"/>
      <p:bldP spid="24" grpId="0" animBg="1"/>
      <p:bldP spid="9" grpId="0" animBg="1"/>
      <p:bldP spid="11" grpId="0" animBg="1"/>
      <p:bldP spid="28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2C117-70F1-4E16-959B-FDB7722C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dirty="0">
                <a:solidFill>
                  <a:schemeClr val="bg1"/>
                </a:solidFill>
              </a:rPr>
              <a:t>«</a:t>
            </a:r>
            <a:r>
              <a:rPr lang="it-IT" dirty="0"/>
              <a:t>rivoluzione urbana</a:t>
            </a:r>
            <a:r>
              <a:rPr lang="it-IT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Callout: freccia a destra 2">
            <a:extLst>
              <a:ext uri="{FF2B5EF4-FFF2-40B4-BE49-F238E27FC236}">
                <a16:creationId xmlns:a16="http://schemas.microsoft.com/office/drawing/2014/main" id="{F2814E95-1DBD-473E-8157-EA8D73037FBC}"/>
              </a:ext>
            </a:extLst>
          </p:cNvPr>
          <p:cNvSpPr/>
          <p:nvPr/>
        </p:nvSpPr>
        <p:spPr>
          <a:xfrm>
            <a:off x="2346385" y="2018581"/>
            <a:ext cx="1966823" cy="7936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01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Regioni fertili</a:t>
            </a:r>
          </a:p>
        </p:txBody>
      </p:sp>
      <p:sp>
        <p:nvSpPr>
          <p:cNvPr id="4" name="Callout: freccia a destra 3">
            <a:extLst>
              <a:ext uri="{FF2B5EF4-FFF2-40B4-BE49-F238E27FC236}">
                <a16:creationId xmlns:a16="http://schemas.microsoft.com/office/drawing/2014/main" id="{40994028-57E8-4EFB-8772-EFFB798A5521}"/>
              </a:ext>
            </a:extLst>
          </p:cNvPr>
          <p:cNvSpPr/>
          <p:nvPr/>
        </p:nvSpPr>
        <p:spPr>
          <a:xfrm>
            <a:off x="2346385" y="3016657"/>
            <a:ext cx="1966823" cy="7936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88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Soggette a inondazioni</a:t>
            </a:r>
          </a:p>
        </p:txBody>
      </p:sp>
      <p:sp>
        <p:nvSpPr>
          <p:cNvPr id="5" name="Callout: freccia a destra 4">
            <a:extLst>
              <a:ext uri="{FF2B5EF4-FFF2-40B4-BE49-F238E27FC236}">
                <a16:creationId xmlns:a16="http://schemas.microsoft.com/office/drawing/2014/main" id="{213F336F-1AE3-4E86-A180-DF4C29A5D7BF}"/>
              </a:ext>
            </a:extLst>
          </p:cNvPr>
          <p:cNvSpPr/>
          <p:nvPr/>
        </p:nvSpPr>
        <p:spPr>
          <a:xfrm>
            <a:off x="2346385" y="4014733"/>
            <a:ext cx="1966823" cy="7936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88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secco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5CC6F6D-023C-419C-9563-2E7E14E64B82}"/>
              </a:ext>
            </a:extLst>
          </p:cNvPr>
          <p:cNvSpPr/>
          <p:nvPr/>
        </p:nvSpPr>
        <p:spPr>
          <a:xfrm>
            <a:off x="4530530" y="2415396"/>
            <a:ext cx="31309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Mesopotamia</a:t>
            </a:r>
            <a:r>
              <a:rPr lang="it-IT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it-IT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meridionale</a:t>
            </a:r>
            <a:endParaRPr lang="it-IT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7E09AE1-2324-4790-9272-F43E133CF329}"/>
              </a:ext>
            </a:extLst>
          </p:cNvPr>
          <p:cNvSpPr/>
          <p:nvPr/>
        </p:nvSpPr>
        <p:spPr>
          <a:xfrm>
            <a:off x="4530530" y="3537679"/>
            <a:ext cx="31309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Egitto</a:t>
            </a:r>
            <a:endParaRPr lang="it-IT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5C5FFDC-6406-4324-9431-6C959D7E1941}"/>
              </a:ext>
            </a:extLst>
          </p:cNvPr>
          <p:cNvSpPr/>
          <p:nvPr/>
        </p:nvSpPr>
        <p:spPr>
          <a:xfrm>
            <a:off x="8022566" y="2018581"/>
            <a:ext cx="3130940" cy="1099586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Sistema artificiale di regolazione delle acque</a:t>
            </a:r>
          </a:p>
        </p:txBody>
      </p:sp>
      <p:sp>
        <p:nvSpPr>
          <p:cNvPr id="9" name="Callout: freccia in su 8">
            <a:extLst>
              <a:ext uri="{FF2B5EF4-FFF2-40B4-BE49-F238E27FC236}">
                <a16:creationId xmlns:a16="http://schemas.microsoft.com/office/drawing/2014/main" id="{2ECDBE78-5590-48DF-A1E8-0CD02219CAC7}"/>
              </a:ext>
            </a:extLst>
          </p:cNvPr>
          <p:cNvSpPr/>
          <p:nvPr/>
        </p:nvSpPr>
        <p:spPr>
          <a:xfrm>
            <a:off x="8841626" y="2812211"/>
            <a:ext cx="3130940" cy="1270684"/>
          </a:xfrm>
          <a:prstGeom prst="upArrow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Società complessa</a:t>
            </a: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8AE90FB6-F82C-49F2-A94D-527063E5BE42}"/>
              </a:ext>
            </a:extLst>
          </p:cNvPr>
          <p:cNvSpPr/>
          <p:nvPr/>
        </p:nvSpPr>
        <p:spPr>
          <a:xfrm>
            <a:off x="7159925" y="1639019"/>
            <a:ext cx="862641" cy="3416060"/>
          </a:xfrm>
          <a:prstGeom prst="rightBrace">
            <a:avLst>
              <a:gd name="adj1" fmla="val 8333"/>
              <a:gd name="adj2" fmla="val 2727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B8067259-26B4-4A8C-A6D0-903C3DF7D452}"/>
              </a:ext>
            </a:extLst>
          </p:cNvPr>
          <p:cNvSpPr/>
          <p:nvPr/>
        </p:nvSpPr>
        <p:spPr>
          <a:xfrm>
            <a:off x="6912864" y="5607170"/>
            <a:ext cx="1928762" cy="584775"/>
          </a:xfrm>
          <a:prstGeom prst="borderCallout1">
            <a:avLst>
              <a:gd name="adj1" fmla="val 1048"/>
              <a:gd name="adj2" fmla="val 54282"/>
              <a:gd name="adj3" fmla="val -250391"/>
              <a:gd name="adj4" fmla="val 14146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conoscenze tecniche</a:t>
            </a: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4B470EF4-F526-4072-913B-0D880DF8D2AE}"/>
              </a:ext>
            </a:extLst>
          </p:cNvPr>
          <p:cNvSpPr/>
          <p:nvPr/>
        </p:nvSpPr>
        <p:spPr>
          <a:xfrm>
            <a:off x="8940521" y="4664265"/>
            <a:ext cx="1928762" cy="855740"/>
          </a:xfrm>
          <a:prstGeom prst="borderCallout1">
            <a:avLst>
              <a:gd name="adj1" fmla="val 1048"/>
              <a:gd name="adj2" fmla="val 54282"/>
              <a:gd name="adj3" fmla="val -52762"/>
              <a:gd name="adj4" fmla="val 6274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Può reclutare manodopera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A6222A5E-361F-40CB-8163-A236D63177CE}"/>
              </a:ext>
            </a:extLst>
          </p:cNvPr>
          <p:cNvSpPr/>
          <p:nvPr/>
        </p:nvSpPr>
        <p:spPr>
          <a:xfrm>
            <a:off x="9575321" y="5727941"/>
            <a:ext cx="2336263" cy="855740"/>
          </a:xfrm>
          <a:prstGeom prst="borderCallout1">
            <a:avLst>
              <a:gd name="adj1" fmla="val 9112"/>
              <a:gd name="adj2" fmla="val 90468"/>
              <a:gd name="adj3" fmla="val -175747"/>
              <a:gd name="adj4" fmla="val 4788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Può organizzare il lavoro</a:t>
            </a:r>
          </a:p>
        </p:txBody>
      </p:sp>
    </p:spTree>
    <p:extLst>
      <p:ext uri="{BB962C8B-B14F-4D97-AF65-F5344CB8AC3E}">
        <p14:creationId xmlns:p14="http://schemas.microsoft.com/office/powerpoint/2010/main" val="2841858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08309-AC8F-4FE9-975B-C98266CA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IV millennio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8FB3FEF-365C-4E17-AF59-37B350F21DCE}"/>
              </a:ext>
            </a:extLst>
          </p:cNvPr>
          <p:cNvSpPr/>
          <p:nvPr/>
        </p:nvSpPr>
        <p:spPr>
          <a:xfrm>
            <a:off x="2115134" y="1417320"/>
            <a:ext cx="31309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Mesopotamia</a:t>
            </a:r>
            <a:r>
              <a:rPr lang="it-IT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it-IT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meridionale</a:t>
            </a:r>
            <a:endParaRPr lang="it-IT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B09B404E-165D-4D1B-AC82-7F6A739F60BD}"/>
              </a:ext>
            </a:extLst>
          </p:cNvPr>
          <p:cNvSpPr/>
          <p:nvPr/>
        </p:nvSpPr>
        <p:spPr>
          <a:xfrm>
            <a:off x="6912864" y="1972246"/>
            <a:ext cx="2075861" cy="1211077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della popolazione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7EF2D33D-05A3-4325-A099-37ECBF85902B}"/>
              </a:ext>
            </a:extLst>
          </p:cNvPr>
          <p:cNvSpPr/>
          <p:nvPr/>
        </p:nvSpPr>
        <p:spPr>
          <a:xfrm>
            <a:off x="9176787" y="1962105"/>
            <a:ext cx="1623485" cy="1221218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eccedenze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437EA815-299D-4753-B9E5-791F34505613}"/>
              </a:ext>
            </a:extLst>
          </p:cNvPr>
          <p:cNvSpPr/>
          <p:nvPr/>
        </p:nvSpPr>
        <p:spPr>
          <a:xfrm>
            <a:off x="7331183" y="720596"/>
            <a:ext cx="3130940" cy="1143000"/>
          </a:xfrm>
          <a:prstGeom prst="downArrowCallou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Miglioramento tecniche agricole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con angoli diagonali arrotondati 15">
            <a:extLst>
              <a:ext uri="{FF2B5EF4-FFF2-40B4-BE49-F238E27FC236}">
                <a16:creationId xmlns:a16="http://schemas.microsoft.com/office/drawing/2014/main" id="{8D5CB009-287E-4B84-83A4-D201D40A85E2}"/>
              </a:ext>
            </a:extLst>
          </p:cNvPr>
          <p:cNvSpPr/>
          <p:nvPr/>
        </p:nvSpPr>
        <p:spPr>
          <a:xfrm>
            <a:off x="7346717" y="3355090"/>
            <a:ext cx="3317631" cy="1090243"/>
          </a:xfrm>
          <a:prstGeom prst="round2DiagRect">
            <a:avLst/>
          </a:prstGeom>
          <a:solidFill>
            <a:srgbClr val="F686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PARTE DELLA POPOLAZIONE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può dedicarsi ad altre attività </a:t>
            </a:r>
            <a:r>
              <a:rPr lang="it-IT" sz="1400" dirty="0">
                <a:solidFill>
                  <a:schemeClr val="tx1"/>
                </a:solidFill>
              </a:rPr>
              <a:t>(costruzione di attrezzi, fabbricazione di ceramiche)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04450F3-2B55-4A9E-997A-E7396BEED47F}"/>
              </a:ext>
            </a:extLst>
          </p:cNvPr>
          <p:cNvSpPr/>
          <p:nvPr/>
        </p:nvSpPr>
        <p:spPr>
          <a:xfrm>
            <a:off x="7167311" y="4617100"/>
            <a:ext cx="3708401" cy="507043"/>
          </a:xfrm>
          <a:prstGeom prst="rect">
            <a:avLst/>
          </a:prstGeom>
          <a:solidFill>
            <a:srgbClr val="7030A0"/>
          </a:solidFill>
          <a:ln>
            <a:solidFill>
              <a:srgbClr val="EC1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Divisione del lavoro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4C26593-5C1C-48A8-9CBF-CC1D32DCD02F}"/>
              </a:ext>
            </a:extLst>
          </p:cNvPr>
          <p:cNvSpPr/>
          <p:nvPr/>
        </p:nvSpPr>
        <p:spPr>
          <a:xfrm>
            <a:off x="2904800" y="3461674"/>
            <a:ext cx="4262511" cy="61897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villaggi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1DA388B-A8D4-460B-907B-9301B2B7D620}"/>
              </a:ext>
            </a:extLst>
          </p:cNvPr>
          <p:cNvSpPr/>
          <p:nvPr/>
        </p:nvSpPr>
        <p:spPr>
          <a:xfrm>
            <a:off x="2492368" y="5052089"/>
            <a:ext cx="2612962" cy="99340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CITTÀ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2C34E8F-4ADB-4768-9A2F-96E32AE1D2B6}"/>
              </a:ext>
            </a:extLst>
          </p:cNvPr>
          <p:cNvGrpSpPr/>
          <p:nvPr/>
        </p:nvGrpSpPr>
        <p:grpSpPr>
          <a:xfrm>
            <a:off x="2635698" y="4004941"/>
            <a:ext cx="3708401" cy="822091"/>
            <a:chOff x="3712055" y="3662778"/>
            <a:chExt cx="1575583" cy="822091"/>
          </a:xfrm>
        </p:grpSpPr>
        <p:sp>
          <p:nvSpPr>
            <p:cNvPr id="12" name="Freccia destra rientrata 11">
              <a:extLst>
                <a:ext uri="{FF2B5EF4-FFF2-40B4-BE49-F238E27FC236}">
                  <a16:creationId xmlns:a16="http://schemas.microsoft.com/office/drawing/2014/main" id="{7D74C564-4702-45D2-A2B5-9D714F458660}"/>
                </a:ext>
              </a:extLst>
            </p:cNvPr>
            <p:cNvSpPr/>
            <p:nvPr/>
          </p:nvSpPr>
          <p:spPr>
            <a:xfrm rot="5400000">
              <a:off x="3848433" y="3795504"/>
              <a:ext cx="715617" cy="450166"/>
            </a:xfrm>
            <a:prstGeom prst="notchedRightArrow">
              <a:avLst/>
            </a:prstGeom>
            <a:solidFill>
              <a:schemeClr val="accent3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50954CDE-2E7B-4E38-AADC-14407F1F0D65}"/>
                </a:ext>
              </a:extLst>
            </p:cNvPr>
            <p:cNvSpPr txBox="1"/>
            <p:nvPr/>
          </p:nvSpPr>
          <p:spPr>
            <a:xfrm>
              <a:off x="3712055" y="3838538"/>
              <a:ext cx="1575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Assumono una struttura più complessa</a:t>
              </a:r>
            </a:p>
          </p:txBody>
        </p:sp>
      </p:grpSp>
      <p:sp>
        <p:nvSpPr>
          <p:cNvPr id="14" name="Callout: linea 13">
            <a:extLst>
              <a:ext uri="{FF2B5EF4-FFF2-40B4-BE49-F238E27FC236}">
                <a16:creationId xmlns:a16="http://schemas.microsoft.com/office/drawing/2014/main" id="{AA077AA7-60EC-41C5-B821-9916C5064ED2}"/>
              </a:ext>
            </a:extLst>
          </p:cNvPr>
          <p:cNvSpPr/>
          <p:nvPr/>
        </p:nvSpPr>
        <p:spPr>
          <a:xfrm>
            <a:off x="6538823" y="5572664"/>
            <a:ext cx="2225615" cy="618978"/>
          </a:xfrm>
          <a:prstGeom prst="borderCallout1">
            <a:avLst>
              <a:gd name="adj1" fmla="val 2026"/>
              <a:gd name="adj2" fmla="val 37904"/>
              <a:gd name="adj3" fmla="val -77037"/>
              <a:gd name="adj4" fmla="val 36936"/>
            </a:avLst>
          </a:prstGeom>
          <a:solidFill>
            <a:srgbClr val="FEEEC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Funzionari (amministrazione)</a:t>
            </a:r>
          </a:p>
        </p:txBody>
      </p: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2B848CE6-AB90-4670-AF31-80D87E88E42E}"/>
              </a:ext>
            </a:extLst>
          </p:cNvPr>
          <p:cNvSpPr/>
          <p:nvPr/>
        </p:nvSpPr>
        <p:spPr>
          <a:xfrm>
            <a:off x="9176787" y="5569621"/>
            <a:ext cx="2612962" cy="618978"/>
          </a:xfrm>
          <a:prstGeom prst="borderCallout1">
            <a:avLst>
              <a:gd name="adj1" fmla="val 2026"/>
              <a:gd name="adj2" fmla="val 37904"/>
              <a:gd name="adj3" fmla="val -77037"/>
              <a:gd name="adj4" fmla="val 36936"/>
            </a:avLst>
          </a:prstGeom>
          <a:solidFill>
            <a:srgbClr val="FEEEC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Tecnici (costruzione canali…)</a:t>
            </a:r>
          </a:p>
        </p:txBody>
      </p:sp>
    </p:spTree>
    <p:extLst>
      <p:ext uri="{BB962C8B-B14F-4D97-AF65-F5344CB8AC3E}">
        <p14:creationId xmlns:p14="http://schemas.microsoft.com/office/powerpoint/2010/main" val="3327718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DBD2-1C8F-45FD-B418-4C4EE55C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Gerarchia tra centri abitati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679C86-CC07-4861-A138-0666AEFC69F7}"/>
              </a:ext>
            </a:extLst>
          </p:cNvPr>
          <p:cNvSpPr/>
          <p:nvPr/>
        </p:nvSpPr>
        <p:spPr>
          <a:xfrm>
            <a:off x="1643999" y="2671767"/>
            <a:ext cx="3031067" cy="1151437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ccia circolare in giù 5">
            <a:extLst>
              <a:ext uri="{FF2B5EF4-FFF2-40B4-BE49-F238E27FC236}">
                <a16:creationId xmlns:a16="http://schemas.microsoft.com/office/drawing/2014/main" id="{842BE9E1-1ADF-44CA-8FAB-CC320B688939}"/>
              </a:ext>
            </a:extLst>
          </p:cNvPr>
          <p:cNvSpPr/>
          <p:nvPr/>
        </p:nvSpPr>
        <p:spPr>
          <a:xfrm flipH="1">
            <a:off x="3588700" y="1522820"/>
            <a:ext cx="5985108" cy="1511976"/>
          </a:xfrm>
          <a:prstGeom prst="curvedDownArrow">
            <a:avLst>
              <a:gd name="adj1" fmla="val 25000"/>
              <a:gd name="adj2" fmla="val 59459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B5B57FF-767B-4770-A28D-CECBB23706CB}"/>
              </a:ext>
            </a:extLst>
          </p:cNvPr>
          <p:cNvSpPr/>
          <p:nvPr/>
        </p:nvSpPr>
        <p:spPr>
          <a:xfrm>
            <a:off x="8665074" y="2632869"/>
            <a:ext cx="3098789" cy="128697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VILLAGGI E TERRITORI CIRCOSTANTI</a:t>
            </a:r>
          </a:p>
        </p:txBody>
      </p:sp>
      <p:sp>
        <p:nvSpPr>
          <p:cNvPr id="16" name="Freccia circolare in giù 15">
            <a:extLst>
              <a:ext uri="{FF2B5EF4-FFF2-40B4-BE49-F238E27FC236}">
                <a16:creationId xmlns:a16="http://schemas.microsoft.com/office/drawing/2014/main" id="{D25F34ED-84F0-4CF4-985D-4090BE596936}"/>
              </a:ext>
            </a:extLst>
          </p:cNvPr>
          <p:cNvSpPr/>
          <p:nvPr/>
        </p:nvSpPr>
        <p:spPr>
          <a:xfrm rot="10800000" flipH="1">
            <a:off x="4117221" y="3823204"/>
            <a:ext cx="5985108" cy="1286979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0AEB0A-EC86-43ED-B58F-862F6AA1D75F}"/>
              </a:ext>
            </a:extLst>
          </p:cNvPr>
          <p:cNvSpPr txBox="1"/>
          <p:nvPr/>
        </p:nvSpPr>
        <p:spPr>
          <a:xfrm>
            <a:off x="5698232" y="1821503"/>
            <a:ext cx="210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Sostentamento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766F623-C160-424D-8661-099AA3EA3ADC}"/>
              </a:ext>
            </a:extLst>
          </p:cNvPr>
          <p:cNvSpPr txBox="1"/>
          <p:nvPr/>
        </p:nvSpPr>
        <p:spPr>
          <a:xfrm>
            <a:off x="5861257" y="4294165"/>
            <a:ext cx="210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 opere di canalizzazione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7F4E473-9A4A-4DE7-BC8F-29DCD5E32AF5}"/>
              </a:ext>
            </a:extLst>
          </p:cNvPr>
          <p:cNvSpPr/>
          <p:nvPr/>
        </p:nvSpPr>
        <p:spPr>
          <a:xfrm>
            <a:off x="1581873" y="4110287"/>
            <a:ext cx="3031068" cy="9032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amministrativa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A0CEA82-7A6D-4842-B8F7-9298DC97CEF7}"/>
              </a:ext>
            </a:extLst>
          </p:cNvPr>
          <p:cNvSpPr/>
          <p:nvPr/>
        </p:nvSpPr>
        <p:spPr>
          <a:xfrm>
            <a:off x="9120690" y="1507076"/>
            <a:ext cx="2187555" cy="998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agricola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577EB5B-E3DA-48EC-B089-392013BE05C1}"/>
              </a:ext>
            </a:extLst>
          </p:cNvPr>
          <p:cNvSpPr/>
          <p:nvPr/>
        </p:nvSpPr>
        <p:spPr>
          <a:xfrm>
            <a:off x="1777042" y="5917721"/>
            <a:ext cx="10134542" cy="66595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In Europa </a:t>
            </a:r>
            <a:r>
              <a:rPr lang="it-IT" dirty="0"/>
              <a:t>le condizione ambientali favorirono un tipo di insediamento diverso, fatto di villaggi sparsi e di rapporti di tipo tribale: </a:t>
            </a:r>
            <a:r>
              <a:rPr lang="it-IT" b="1" dirty="0"/>
              <a:t>la rivoluzione urbana non si verificò.</a:t>
            </a:r>
          </a:p>
        </p:txBody>
      </p:sp>
    </p:spTree>
    <p:extLst>
      <p:ext uri="{BB962C8B-B14F-4D97-AF65-F5344CB8AC3E}">
        <p14:creationId xmlns:p14="http://schemas.microsoft.com/office/powerpoint/2010/main" val="1971305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7" grpId="0"/>
      <p:bldP spid="17" grpId="0"/>
      <p:bldP spid="18" grpId="0" animBg="1"/>
      <p:bldP spid="2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lo dello schema Foglie pressate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475_TF03460542" id="{1EFE8AA9-5476-40A8-8CBC-B4CD91AA6F3D}" vid="{21C9257C-8134-4C54-A939-417548B41E6A}"/>
    </a:ext>
  </a:extLst>
</a:theme>
</file>

<file path=ppt/theme/theme2.xml><?xml version="1.0" encoding="utf-8"?>
<a:theme xmlns:a="http://schemas.openxmlformats.org/drawingml/2006/main" name="Tema di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ED04C-AD43-4E06-AD63-36D8B5E8378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Dispositive con schema Foglie pressate</Template>
  <TotalTime>470</TotalTime>
  <Words>847</Words>
  <Application>Microsoft Office PowerPoint</Application>
  <PresentationFormat>Widescreen</PresentationFormat>
  <Paragraphs>213</Paragraphs>
  <Slides>18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Candara</vt:lpstr>
      <vt:lpstr>Century Gothic</vt:lpstr>
      <vt:lpstr>Verdana</vt:lpstr>
      <vt:lpstr>Wingdings 2</vt:lpstr>
      <vt:lpstr>Modello dello schema Foglie pressate</vt:lpstr>
      <vt:lpstr>NEOLITICO</vt:lpstr>
      <vt:lpstr>Linea del tempo</vt:lpstr>
      <vt:lpstr>Sedentarizzazione e villaggio neolitico</vt:lpstr>
      <vt:lpstr>Dalla pietra ai metalli</vt:lpstr>
      <vt:lpstr>Metallurgia</vt:lpstr>
      <vt:lpstr>Aumento della popolazione</vt:lpstr>
      <vt:lpstr>La «rivoluzione urbana»</vt:lpstr>
      <vt:lpstr>IV millennio</vt:lpstr>
      <vt:lpstr>Gerarchia tra centri abitati</vt:lpstr>
      <vt:lpstr>Il potere nella città (Uruk IV-III millennio)</vt:lpstr>
      <vt:lpstr>Divisione delle funzioni politiche e religiose</vt:lpstr>
      <vt:lpstr>Differenze</vt:lpstr>
      <vt:lpstr>Le funzioni del centro urbano</vt:lpstr>
      <vt:lpstr>Invenzione della scrittura</vt:lpstr>
      <vt:lpstr>In sintesi</vt:lpstr>
      <vt:lpstr>Prime città: VIII-VII millennio</vt:lpstr>
      <vt:lpstr>Contenuti interattivi</vt:lpstr>
      <vt:lpstr>NEOLITICO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NEOLITICO</dc:title>
  <dc:creator>Jessica Cenciarelli</dc:creator>
  <cp:lastModifiedBy>JesCen</cp:lastModifiedBy>
  <cp:revision>13</cp:revision>
  <dcterms:created xsi:type="dcterms:W3CDTF">2018-10-12T15:36:33Z</dcterms:created>
  <dcterms:modified xsi:type="dcterms:W3CDTF">2019-10-07T19:00:25Z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