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38"/>
  </p:notesMasterIdLst>
  <p:handoutMasterIdLst>
    <p:handoutMasterId r:id="rId39"/>
  </p:handoutMasterIdLst>
  <p:sldIdLst>
    <p:sldId id="257" r:id="rId5"/>
    <p:sldId id="281" r:id="rId6"/>
    <p:sldId id="274" r:id="rId7"/>
    <p:sldId id="258" r:id="rId8"/>
    <p:sldId id="292" r:id="rId9"/>
    <p:sldId id="300" r:id="rId10"/>
    <p:sldId id="282" r:id="rId11"/>
    <p:sldId id="293" r:id="rId12"/>
    <p:sldId id="284" r:id="rId13"/>
    <p:sldId id="302" r:id="rId14"/>
    <p:sldId id="294" r:id="rId15"/>
    <p:sldId id="301" r:id="rId16"/>
    <p:sldId id="285" r:id="rId17"/>
    <p:sldId id="303" r:id="rId18"/>
    <p:sldId id="304" r:id="rId19"/>
    <p:sldId id="305" r:id="rId20"/>
    <p:sldId id="261" r:id="rId21"/>
    <p:sldId id="306" r:id="rId22"/>
    <p:sldId id="307" r:id="rId23"/>
    <p:sldId id="308" r:id="rId24"/>
    <p:sldId id="309" r:id="rId25"/>
    <p:sldId id="310" r:id="rId26"/>
    <p:sldId id="311" r:id="rId27"/>
    <p:sldId id="313" r:id="rId28"/>
    <p:sldId id="286" r:id="rId29"/>
    <p:sldId id="295" r:id="rId30"/>
    <p:sldId id="314" r:id="rId31"/>
    <p:sldId id="287" r:id="rId32"/>
    <p:sldId id="288" r:id="rId33"/>
    <p:sldId id="289" r:id="rId34"/>
    <p:sldId id="298" r:id="rId35"/>
    <p:sldId id="297" r:id="rId36"/>
    <p:sldId id="299" r:id="rId3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7624"/>
    <a:srgbClr val="FDD1ED"/>
    <a:srgbClr val="F39811"/>
    <a:srgbClr val="ADA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931" autoAdjust="0"/>
  </p:normalViewPr>
  <p:slideViewPr>
    <p:cSldViewPr snapToGrid="0">
      <p:cViewPr varScale="1">
        <p:scale>
          <a:sx n="60" d="100"/>
          <a:sy n="60" d="100"/>
        </p:scale>
        <p:origin x="24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300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 rtlCol="0"/>
        <a:lstStyle/>
        <a:p>
          <a:pPr rtl="0"/>
          <a:endParaRPr lang="en-US"/>
        </a:p>
      </dgm:t>
    </dgm:pt>
    <dgm:pt modelId="{3929B1E1-4BC4-4C73-ABE8-27CEF96A3652}">
      <dgm:prSet phldrT="[Text]" custT="1"/>
      <dgm:spPr>
        <a:solidFill>
          <a:schemeClr val="accent3"/>
        </a:solidFill>
      </dgm:spPr>
      <dgm:t>
        <a:bodyPr rtlCol="0"/>
        <a:lstStyle/>
        <a:p>
          <a:pPr rtl="0"/>
          <a:r>
            <a:rPr lang="it-IT" sz="240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Veneri paleolitiche</a:t>
          </a:r>
        </a:p>
      </dgm:t>
      <dgm:extLst>
        <a:ext uri="{E40237B7-FDA0-4F09-8148-C483321AD2D9}">
          <dgm14:cNvPr xmlns:dgm14="http://schemas.microsoft.com/office/drawing/2010/diagram" id="0" name="" title="Group B title"/>
        </a:ext>
      </dgm:extLst>
    </dgm:pt>
    <dgm:pt modelId="{F356CC76-9117-4B79-A270-BBBAFD3E9C79}" type="parTrans" cxnId="{1339090C-9A95-4C05-841C-FA3AF987601B}">
      <dgm:prSet/>
      <dgm:spPr/>
      <dgm:t>
        <a:bodyPr rtlCol="0"/>
        <a:lstStyle/>
        <a:p>
          <a:pPr rtl="0"/>
          <a:endParaRPr lang="en-US"/>
        </a:p>
      </dgm:t>
    </dgm:pt>
    <dgm:pt modelId="{19BA0C22-38BB-4E9F-89D5-0FF5FF9F12CE}" type="sibTrans" cxnId="{1339090C-9A95-4C05-841C-FA3AF987601B}">
      <dgm:prSet/>
      <dgm:spPr/>
      <dgm:t>
        <a:bodyPr rtlCol="0"/>
        <a:lstStyle/>
        <a:p>
          <a:pPr rtl="0"/>
          <a:endParaRPr lang="en-US"/>
        </a:p>
      </dgm:t>
    </dgm:pt>
    <dgm:pt modelId="{99E0600D-9954-43F4-8926-13B8777FAAA1}">
      <dgm:prSet phldrT="[Text]"/>
      <dgm:spPr/>
      <dgm:t>
        <a:bodyPr rtlCol="0"/>
        <a:lstStyle/>
        <a:p>
          <a:pPr rtl="0"/>
          <a:r>
            <a:rPr lang="it-IT" noProof="0" dirty="0"/>
            <a:t>Forme arrotondate</a:t>
          </a:r>
        </a:p>
      </dgm:t>
      <dgm:extLst>
        <a:ext uri="{E40237B7-FDA0-4F09-8148-C483321AD2D9}">
          <dgm14:cNvPr xmlns:dgm14="http://schemas.microsoft.com/office/drawing/2010/diagram" id="0" name="" title="Group B tasks"/>
        </a:ext>
      </dgm:extLst>
    </dgm:pt>
    <dgm:pt modelId="{BE23F476-2C5C-42ED-BF2B-CD5FC7ADDDF6}" type="parTrans" cxnId="{09FCCB9D-A30A-4326-970E-26252D39327F}">
      <dgm:prSet/>
      <dgm:spPr/>
      <dgm:t>
        <a:bodyPr rtlCol="0"/>
        <a:lstStyle/>
        <a:p>
          <a:pPr rtl="0"/>
          <a:endParaRPr lang="en-US"/>
        </a:p>
      </dgm:t>
    </dgm:pt>
    <dgm:pt modelId="{C44937DC-4907-4769-AA8B-1B3E7391D7B0}" type="sibTrans" cxnId="{09FCCB9D-A30A-4326-970E-26252D39327F}">
      <dgm:prSet/>
      <dgm:spPr/>
      <dgm:t>
        <a:bodyPr rtlCol="0"/>
        <a:lstStyle/>
        <a:p>
          <a:pPr rtl="0"/>
          <a:endParaRPr lang="en-US"/>
        </a:p>
      </dgm:t>
    </dgm:pt>
    <dgm:pt modelId="{0791135C-9DAB-47F6-BE9C-A3E56A2DDA50}">
      <dgm:prSet phldrT="[Text]"/>
      <dgm:spPr/>
      <dgm:t>
        <a:bodyPr rtlCol="0"/>
        <a:lstStyle/>
        <a:p>
          <a:pPr rtl="0"/>
          <a:r>
            <a:rPr lang="it-IT" noProof="0" dirty="0"/>
            <a:t>Fecondità/fertilità: essenziale per la sopravvivenza</a:t>
          </a:r>
        </a:p>
      </dgm:t>
    </dgm:pt>
    <dgm:pt modelId="{D6057E63-9793-4991-97C1-30FC405E95A5}" type="parTrans" cxnId="{B3B26E9A-58E5-497B-BD59-F5567958C609}">
      <dgm:prSet/>
      <dgm:spPr/>
      <dgm:t>
        <a:bodyPr rtlCol="0"/>
        <a:lstStyle/>
        <a:p>
          <a:pPr rtl="0"/>
          <a:endParaRPr lang="en-US"/>
        </a:p>
      </dgm:t>
    </dgm:pt>
    <dgm:pt modelId="{B670C2A7-83CB-4F4C-BC19-A3A7C066A822}" type="sibTrans" cxnId="{B3B26E9A-58E5-497B-BD59-F5567958C609}">
      <dgm:prSet/>
      <dgm:spPr/>
      <dgm:t>
        <a:bodyPr rtlCol="0"/>
        <a:lstStyle/>
        <a:p>
          <a:pPr rtl="0"/>
          <a:endParaRPr lang="en-US"/>
        </a:p>
      </dgm:t>
    </dgm:pt>
    <dgm:pt modelId="{60CDF8D0-D4FC-4467-A51E-79C5A58B0B2C}">
      <dgm:prSet phldrT="[Text]"/>
      <dgm:spPr/>
      <dgm:t>
        <a:bodyPr rtlCol="0"/>
        <a:lstStyle/>
        <a:p>
          <a:pPr rtl="0"/>
          <a:r>
            <a:rPr lang="it-IT" noProof="0" dirty="0"/>
            <a:t>Sepolture con arredi funerari</a:t>
          </a:r>
        </a:p>
      </dgm:t>
      <dgm:extLst>
        <a:ext uri="{E40237B7-FDA0-4F09-8148-C483321AD2D9}">
          <dgm14:cNvPr xmlns:dgm14="http://schemas.microsoft.com/office/drawing/2010/diagram" id="0" name="" title="Group C title"/>
        </a:ext>
      </dgm:extLst>
    </dgm:pt>
    <dgm:pt modelId="{E12A269F-AB82-486A-9077-80F2BBBE48C2}" type="parTrans" cxnId="{2BA65DEC-E719-4ED3-8135-48349D42DD04}">
      <dgm:prSet/>
      <dgm:spPr/>
      <dgm:t>
        <a:bodyPr rtlCol="0"/>
        <a:lstStyle/>
        <a:p>
          <a:pPr rtl="0"/>
          <a:endParaRPr lang="en-US"/>
        </a:p>
      </dgm:t>
    </dgm:pt>
    <dgm:pt modelId="{3F7FD59D-A716-4310-A89A-AB6F740D9FFF}" type="sibTrans" cxnId="{2BA65DEC-E719-4ED3-8135-48349D42DD04}">
      <dgm:prSet/>
      <dgm:spPr/>
      <dgm:t>
        <a:bodyPr rtlCol="0"/>
        <a:lstStyle/>
        <a:p>
          <a:pPr rtl="0"/>
          <a:endParaRPr lang="en-US"/>
        </a:p>
      </dgm:t>
    </dgm:pt>
    <dgm:pt modelId="{50629C12-7464-4473-ADEF-1A284F8A9957}">
      <dgm:prSet phldrT="[Text]"/>
      <dgm:spPr/>
      <dgm:t>
        <a:bodyPr rtlCol="0"/>
        <a:lstStyle/>
        <a:p>
          <a:pPr rtl="0"/>
          <a:r>
            <a:rPr lang="it-IT" noProof="0" dirty="0"/>
            <a:t>Collane, conchiglie, pietruzze, statuine</a:t>
          </a:r>
        </a:p>
      </dgm:t>
      <dgm:extLst>
        <a:ext uri="{E40237B7-FDA0-4F09-8148-C483321AD2D9}">
          <dgm14:cNvPr xmlns:dgm14="http://schemas.microsoft.com/office/drawing/2010/diagram" id="0" name="" title="Group C tasks"/>
        </a:ext>
      </dgm:extLst>
    </dgm:pt>
    <dgm:pt modelId="{9D1CB46C-0CFA-4B27-9224-267431FBD094}" type="parTrans" cxnId="{1D32FCC9-657C-4348-9C0D-52115D559FEB}">
      <dgm:prSet/>
      <dgm:spPr/>
      <dgm:t>
        <a:bodyPr rtlCol="0"/>
        <a:lstStyle/>
        <a:p>
          <a:pPr rtl="0"/>
          <a:endParaRPr lang="en-US"/>
        </a:p>
      </dgm:t>
    </dgm:pt>
    <dgm:pt modelId="{4576BCC5-0598-4332-A2E7-87AC3ADD4EB8}" type="sibTrans" cxnId="{1D32FCC9-657C-4348-9C0D-52115D559FEB}">
      <dgm:prSet/>
      <dgm:spPr/>
      <dgm:t>
        <a:bodyPr rtlCol="0"/>
        <a:lstStyle/>
        <a:p>
          <a:pPr rtl="0"/>
          <a:endParaRPr lang="en-US"/>
        </a:p>
      </dgm:t>
    </dgm:pt>
    <dgm:pt modelId="{0E5D9FD9-24B4-4D01-AA67-07ED35B2DCAA}">
      <dgm:prSet phldrT="[Text]"/>
      <dgm:spPr/>
      <dgm:t>
        <a:bodyPr rtlCol="0"/>
        <a:lstStyle/>
        <a:p>
          <a:pPr rtl="0"/>
          <a:r>
            <a:rPr lang="it-IT" noProof="0" dirty="0"/>
            <a:t>Capacità di astrazione/immaginazione</a:t>
          </a:r>
        </a:p>
      </dgm:t>
    </dgm:pt>
    <dgm:pt modelId="{023A3CC3-7654-4B3C-A0F4-D7DB77C9F553}" type="parTrans" cxnId="{FB193BAF-59F7-4299-9122-6CAE5299B01F}">
      <dgm:prSet/>
      <dgm:spPr/>
      <dgm:t>
        <a:bodyPr/>
        <a:lstStyle/>
        <a:p>
          <a:endParaRPr lang="it-IT"/>
        </a:p>
      </dgm:t>
    </dgm:pt>
    <dgm:pt modelId="{A05CB601-C189-4CAF-A25D-F4887F6897E7}" type="sibTrans" cxnId="{FB193BAF-59F7-4299-9122-6CAE5299B01F}">
      <dgm:prSet/>
      <dgm:spPr/>
      <dgm:t>
        <a:bodyPr/>
        <a:lstStyle/>
        <a:p>
          <a:endParaRPr lang="it-IT"/>
        </a:p>
      </dgm:t>
    </dgm:pt>
    <dgm:pt modelId="{E6A445EE-D086-4B01-B491-D67950A5A065}" type="pres">
      <dgm:prSet presAssocID="{3F442EA2-39BA-4C9A-AD59-755D4917D532}" presName="linear" presStyleCnt="0">
        <dgm:presLayoutVars>
          <dgm:dir/>
          <dgm:animLvl val="lvl"/>
          <dgm:resizeHandles val="exact"/>
        </dgm:presLayoutVars>
      </dgm:prSet>
      <dgm:spPr/>
    </dgm:pt>
    <dgm:pt modelId="{07AC1C38-F728-4390-9C76-57A49ED97DBB}" type="pres">
      <dgm:prSet presAssocID="{3929B1E1-4BC4-4C73-ABE8-27CEF96A3652}" presName="parentLin" presStyleCnt="0"/>
      <dgm:spPr/>
    </dgm:pt>
    <dgm:pt modelId="{D0037F0D-DB9A-4BA4-97B4-D939B26E14DA}" type="pres">
      <dgm:prSet presAssocID="{3929B1E1-4BC4-4C73-ABE8-27CEF96A3652}" presName="parentLeftMargin" presStyleLbl="node1" presStyleIdx="0" presStyleCnt="2"/>
      <dgm:spPr/>
    </dgm:pt>
    <dgm:pt modelId="{21EEBBE2-729F-4D85-8CAE-C2B30FF126D2}" type="pres">
      <dgm:prSet presAssocID="{3929B1E1-4BC4-4C73-ABE8-27CEF96A365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ACB3FAF-C320-430D-84D4-71BA6D1761D1}" type="pres">
      <dgm:prSet presAssocID="{3929B1E1-4BC4-4C73-ABE8-27CEF96A3652}" presName="negativeSpace" presStyleCnt="0"/>
      <dgm:spPr/>
    </dgm:pt>
    <dgm:pt modelId="{5282638F-EFF2-4770-BB1A-21455422E45D}" type="pres">
      <dgm:prSet presAssocID="{3929B1E1-4BC4-4C73-ABE8-27CEF96A3652}" presName="childText" presStyleLbl="conFgAcc1" presStyleIdx="0" presStyleCnt="2">
        <dgm:presLayoutVars>
          <dgm:bulletEnabled val="1"/>
        </dgm:presLayoutVars>
      </dgm:prSet>
      <dgm:spPr/>
    </dgm:pt>
    <dgm:pt modelId="{8CE827AA-77D8-4146-A665-00110A17769E}" type="pres">
      <dgm:prSet presAssocID="{19BA0C22-38BB-4E9F-89D5-0FF5FF9F12CE}" presName="spaceBetweenRectangles" presStyleCnt="0"/>
      <dgm:spPr/>
    </dgm:pt>
    <dgm:pt modelId="{34C9EE47-81AF-461E-8292-AB107AA0D367}" type="pres">
      <dgm:prSet presAssocID="{60CDF8D0-D4FC-4467-A51E-79C5A58B0B2C}" presName="parentLin" presStyleCnt="0"/>
      <dgm:spPr/>
    </dgm:pt>
    <dgm:pt modelId="{864CB39B-29F9-473D-90E5-0686D86E278F}" type="pres">
      <dgm:prSet presAssocID="{60CDF8D0-D4FC-4467-A51E-79C5A58B0B2C}" presName="parentLeftMargin" presStyleLbl="node1" presStyleIdx="0" presStyleCnt="2"/>
      <dgm:spPr/>
    </dgm:pt>
    <dgm:pt modelId="{5B203A22-00AF-46E7-9415-C6DAFD7E01CC}" type="pres">
      <dgm:prSet presAssocID="{60CDF8D0-D4FC-4467-A51E-79C5A58B0B2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F9C1F84-81DE-4E5D-9537-C2D1A211B8B6}" type="pres">
      <dgm:prSet presAssocID="{60CDF8D0-D4FC-4467-A51E-79C5A58B0B2C}" presName="negativeSpace" presStyleCnt="0"/>
      <dgm:spPr/>
    </dgm:pt>
    <dgm:pt modelId="{964E6811-5072-4466-B721-689C35A65029}" type="pres">
      <dgm:prSet presAssocID="{60CDF8D0-D4FC-4467-A51E-79C5A58B0B2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339090C-9A95-4C05-841C-FA3AF987601B}" srcId="{3F442EA2-39BA-4C9A-AD59-755D4917D532}" destId="{3929B1E1-4BC4-4C73-ABE8-27CEF96A3652}" srcOrd="0" destOrd="0" parTransId="{F356CC76-9117-4B79-A270-BBBAFD3E9C79}" sibTransId="{19BA0C22-38BB-4E9F-89D5-0FF5FF9F12CE}"/>
    <dgm:cxn modelId="{7992D830-E858-404F-B576-0F1E8B3A547F}" type="presOf" srcId="{3F442EA2-39BA-4C9A-AD59-755D4917D532}" destId="{E6A445EE-D086-4B01-B491-D67950A5A065}" srcOrd="0" destOrd="0" presId="urn:microsoft.com/office/officeart/2005/8/layout/list1"/>
    <dgm:cxn modelId="{2A97535B-9F37-4891-80DE-4A2476D978B1}" type="presOf" srcId="{3929B1E1-4BC4-4C73-ABE8-27CEF96A3652}" destId="{D0037F0D-DB9A-4BA4-97B4-D939B26E14DA}" srcOrd="0" destOrd="0" presId="urn:microsoft.com/office/officeart/2005/8/layout/list1"/>
    <dgm:cxn modelId="{D8C65B45-3DCB-4AAB-B075-BC0830C49AEB}" type="presOf" srcId="{99E0600D-9954-43F4-8926-13B8777FAAA1}" destId="{5282638F-EFF2-4770-BB1A-21455422E45D}" srcOrd="0" destOrd="0" presId="urn:microsoft.com/office/officeart/2005/8/layout/list1"/>
    <dgm:cxn modelId="{BEBBF675-2082-42DA-9710-A279FA9FB5B8}" type="presOf" srcId="{60CDF8D0-D4FC-4467-A51E-79C5A58B0B2C}" destId="{5B203A22-00AF-46E7-9415-C6DAFD7E01CC}" srcOrd="1" destOrd="0" presId="urn:microsoft.com/office/officeart/2005/8/layout/list1"/>
    <dgm:cxn modelId="{81013680-B41E-461B-BAA0-5D61C7AF2C12}" type="presOf" srcId="{0E5D9FD9-24B4-4D01-AA67-07ED35B2DCAA}" destId="{964E6811-5072-4466-B721-689C35A65029}" srcOrd="0" destOrd="1" presId="urn:microsoft.com/office/officeart/2005/8/layout/list1"/>
    <dgm:cxn modelId="{7CFE0D8C-72B4-421D-B258-0B31F9D36015}" type="presOf" srcId="{60CDF8D0-D4FC-4467-A51E-79C5A58B0B2C}" destId="{864CB39B-29F9-473D-90E5-0686D86E278F}" srcOrd="0" destOrd="0" presId="urn:microsoft.com/office/officeart/2005/8/layout/list1"/>
    <dgm:cxn modelId="{B3B26E9A-58E5-497B-BD59-F5567958C609}" srcId="{3929B1E1-4BC4-4C73-ABE8-27CEF96A3652}" destId="{0791135C-9DAB-47F6-BE9C-A3E56A2DDA50}" srcOrd="1" destOrd="0" parTransId="{D6057E63-9793-4991-97C1-30FC405E95A5}" sibTransId="{B670C2A7-83CB-4F4C-BC19-A3A7C066A822}"/>
    <dgm:cxn modelId="{DDA5339D-D09B-4E9B-9EE7-B02090070E4E}" type="presOf" srcId="{50629C12-7464-4473-ADEF-1A284F8A9957}" destId="{964E6811-5072-4466-B721-689C35A65029}" srcOrd="0" destOrd="0" presId="urn:microsoft.com/office/officeart/2005/8/layout/list1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FB193BAF-59F7-4299-9122-6CAE5299B01F}" srcId="{60CDF8D0-D4FC-4467-A51E-79C5A58B0B2C}" destId="{0E5D9FD9-24B4-4D01-AA67-07ED35B2DCAA}" srcOrd="1" destOrd="0" parTransId="{023A3CC3-7654-4B3C-A0F4-D7DB77C9F553}" sibTransId="{A05CB601-C189-4CAF-A25D-F4887F6897E7}"/>
    <dgm:cxn modelId="{DCD369BE-152D-4E27-A9E4-4D2EDEF67B6B}" type="presOf" srcId="{3929B1E1-4BC4-4C73-ABE8-27CEF96A3652}" destId="{21EEBBE2-729F-4D85-8CAE-C2B30FF126D2}" srcOrd="1" destOrd="0" presId="urn:microsoft.com/office/officeart/2005/8/layout/list1"/>
    <dgm:cxn modelId="{1D32FCC9-657C-4348-9C0D-52115D559FEB}" srcId="{60CDF8D0-D4FC-4467-A51E-79C5A58B0B2C}" destId="{50629C12-7464-4473-ADEF-1A284F8A9957}" srcOrd="0" destOrd="0" parTransId="{9D1CB46C-0CFA-4B27-9224-267431FBD094}" sibTransId="{4576BCC5-0598-4332-A2E7-87AC3ADD4EB8}"/>
    <dgm:cxn modelId="{2BA65DEC-E719-4ED3-8135-48349D42DD04}" srcId="{3F442EA2-39BA-4C9A-AD59-755D4917D532}" destId="{60CDF8D0-D4FC-4467-A51E-79C5A58B0B2C}" srcOrd="1" destOrd="0" parTransId="{E12A269F-AB82-486A-9077-80F2BBBE48C2}" sibTransId="{3F7FD59D-A716-4310-A89A-AB6F740D9FFF}"/>
    <dgm:cxn modelId="{F23FFDFC-0170-4782-B25D-1F9533675D0C}" type="presOf" srcId="{0791135C-9DAB-47F6-BE9C-A3E56A2DDA50}" destId="{5282638F-EFF2-4770-BB1A-21455422E45D}" srcOrd="0" destOrd="1" presId="urn:microsoft.com/office/officeart/2005/8/layout/list1"/>
    <dgm:cxn modelId="{5F615459-AE88-4AF5-8C6A-48A70720B0FF}" type="presParOf" srcId="{E6A445EE-D086-4B01-B491-D67950A5A065}" destId="{07AC1C38-F728-4390-9C76-57A49ED97DBB}" srcOrd="0" destOrd="0" presId="urn:microsoft.com/office/officeart/2005/8/layout/list1"/>
    <dgm:cxn modelId="{3C73A2FF-F9C8-4D2F-B59D-D6ABA58D719C}" type="presParOf" srcId="{07AC1C38-F728-4390-9C76-57A49ED97DBB}" destId="{D0037F0D-DB9A-4BA4-97B4-D939B26E14DA}" srcOrd="0" destOrd="0" presId="urn:microsoft.com/office/officeart/2005/8/layout/list1"/>
    <dgm:cxn modelId="{FD5A780F-3C5C-4B01-AD80-376B8F456F06}" type="presParOf" srcId="{07AC1C38-F728-4390-9C76-57A49ED97DBB}" destId="{21EEBBE2-729F-4D85-8CAE-C2B30FF126D2}" srcOrd="1" destOrd="0" presId="urn:microsoft.com/office/officeart/2005/8/layout/list1"/>
    <dgm:cxn modelId="{BC6EDB99-F6B5-4543-8DCE-442EDEBF4050}" type="presParOf" srcId="{E6A445EE-D086-4B01-B491-D67950A5A065}" destId="{AACB3FAF-C320-430D-84D4-71BA6D1761D1}" srcOrd="1" destOrd="0" presId="urn:microsoft.com/office/officeart/2005/8/layout/list1"/>
    <dgm:cxn modelId="{BEA44235-44A9-41D9-8264-4D3F1EEB314C}" type="presParOf" srcId="{E6A445EE-D086-4B01-B491-D67950A5A065}" destId="{5282638F-EFF2-4770-BB1A-21455422E45D}" srcOrd="2" destOrd="0" presId="urn:microsoft.com/office/officeart/2005/8/layout/list1"/>
    <dgm:cxn modelId="{8835300B-CCC7-4F2D-AE5F-45AC1ECF7B51}" type="presParOf" srcId="{E6A445EE-D086-4B01-B491-D67950A5A065}" destId="{8CE827AA-77D8-4146-A665-00110A17769E}" srcOrd="3" destOrd="0" presId="urn:microsoft.com/office/officeart/2005/8/layout/list1"/>
    <dgm:cxn modelId="{ED3B3542-FA0E-4ACB-8E96-3697C44853C0}" type="presParOf" srcId="{E6A445EE-D086-4B01-B491-D67950A5A065}" destId="{34C9EE47-81AF-461E-8292-AB107AA0D367}" srcOrd="4" destOrd="0" presId="urn:microsoft.com/office/officeart/2005/8/layout/list1"/>
    <dgm:cxn modelId="{47697DB9-5FB0-4D11-887F-5106830EFFA1}" type="presParOf" srcId="{34C9EE47-81AF-461E-8292-AB107AA0D367}" destId="{864CB39B-29F9-473D-90E5-0686D86E278F}" srcOrd="0" destOrd="0" presId="urn:microsoft.com/office/officeart/2005/8/layout/list1"/>
    <dgm:cxn modelId="{7CC57042-7BE4-4B2D-BC7A-B782F76E50A6}" type="presParOf" srcId="{34C9EE47-81AF-461E-8292-AB107AA0D367}" destId="{5B203A22-00AF-46E7-9415-C6DAFD7E01CC}" srcOrd="1" destOrd="0" presId="urn:microsoft.com/office/officeart/2005/8/layout/list1"/>
    <dgm:cxn modelId="{FF7AA3E1-9E0A-417E-82A1-CADE07732C0A}" type="presParOf" srcId="{E6A445EE-D086-4B01-B491-D67950A5A065}" destId="{DF9C1F84-81DE-4E5D-9537-C2D1A211B8B6}" srcOrd="5" destOrd="0" presId="urn:microsoft.com/office/officeart/2005/8/layout/list1"/>
    <dgm:cxn modelId="{FD2B44EE-D14F-47FC-A037-C86F7041E1F8}" type="presParOf" srcId="{E6A445EE-D086-4B01-B491-D67950A5A065}" destId="{964E6811-5072-4466-B721-689C35A6502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 rtlCol="0"/>
        <a:lstStyle/>
        <a:p>
          <a:pPr rtl="0"/>
          <a:endParaRPr lang="en-US"/>
        </a:p>
      </dgm:t>
    </dgm:pt>
    <dgm:pt modelId="{4DF9FE7B-F642-4898-A360-D4E3814E1A3D}">
      <dgm:prSet phldrT="[Text]"/>
      <dgm:spPr/>
      <dgm:t>
        <a:bodyPr rtlCol="0"/>
        <a:lstStyle/>
        <a:p>
          <a:pPr rtl="0"/>
          <a:r>
            <a:rPr lang="it-IT" noProof="0" dirty="0"/>
            <a:t>Incisioni e pitture rupestri</a:t>
          </a:r>
        </a:p>
      </dgm:t>
      <dgm:extLst>
        <a:ext uri="{E40237B7-FDA0-4F09-8148-C483321AD2D9}">
          <dgm14:cNvPr xmlns:dgm14="http://schemas.microsoft.com/office/drawing/2010/diagram" id="0" name="" title="Group A title"/>
        </a:ext>
      </dgm:extLst>
    </dgm:pt>
    <dgm:pt modelId="{1C10F06D-860A-4604-A7AD-02E614FE3976}" type="parTrans" cxnId="{EBD8BE8D-6018-43E2-B081-034BB5656EB6}">
      <dgm:prSet/>
      <dgm:spPr/>
      <dgm:t>
        <a:bodyPr rtlCol="0"/>
        <a:lstStyle/>
        <a:p>
          <a:pPr rtl="0"/>
          <a:endParaRPr lang="en-US"/>
        </a:p>
      </dgm:t>
    </dgm:pt>
    <dgm:pt modelId="{43C18EFF-81FC-4D70-8C6B-E95FF3730413}" type="sibTrans" cxnId="{EBD8BE8D-6018-43E2-B081-034BB5656EB6}">
      <dgm:prSet/>
      <dgm:spPr/>
      <dgm:t>
        <a:bodyPr rtlCol="0"/>
        <a:lstStyle/>
        <a:p>
          <a:pPr rtl="0"/>
          <a:endParaRPr lang="en-US"/>
        </a:p>
      </dgm:t>
    </dgm:pt>
    <dgm:pt modelId="{EFF2750D-B4B3-474C-8B62-8B638DC31F7E}">
      <dgm:prSet phldrT="[Text]"/>
      <dgm:spPr/>
      <dgm:t>
        <a:bodyPr rtlCol="0"/>
        <a:lstStyle/>
        <a:p>
          <a:pPr rtl="0"/>
          <a:r>
            <a:rPr lang="it-IT" noProof="0" dirty="0"/>
            <a:t>Graffiti</a:t>
          </a:r>
        </a:p>
      </dgm:t>
      <dgm:extLst>
        <a:ext uri="{E40237B7-FDA0-4F09-8148-C483321AD2D9}">
          <dgm14:cNvPr xmlns:dgm14="http://schemas.microsoft.com/office/drawing/2010/diagram" id="0" name="" title="Group A tasks"/>
        </a:ext>
      </dgm:extLst>
    </dgm:pt>
    <dgm:pt modelId="{AEBC78E6-CDDC-4C8F-A157-3C51E907FACD}" type="parTrans" cxnId="{A058DDA2-48CA-4E5B-B389-F71A59C262B0}">
      <dgm:prSet/>
      <dgm:spPr/>
      <dgm:t>
        <a:bodyPr rtlCol="0"/>
        <a:lstStyle/>
        <a:p>
          <a:pPr rtl="0"/>
          <a:endParaRPr lang="en-US"/>
        </a:p>
      </dgm:t>
    </dgm:pt>
    <dgm:pt modelId="{75C067D7-FCD2-4969-8F27-4BBDA88E75ED}" type="sibTrans" cxnId="{A058DDA2-48CA-4E5B-B389-F71A59C262B0}">
      <dgm:prSet/>
      <dgm:spPr/>
      <dgm:t>
        <a:bodyPr rtlCol="0"/>
        <a:lstStyle/>
        <a:p>
          <a:pPr rtl="0"/>
          <a:endParaRPr lang="en-US"/>
        </a:p>
      </dgm:t>
    </dgm:pt>
    <dgm:pt modelId="{81A636A5-7B90-4472-9096-5615377A7CBA}">
      <dgm:prSet phldrT="[Text]"/>
      <dgm:spPr/>
      <dgm:t>
        <a:bodyPr rtlCol="0"/>
        <a:lstStyle/>
        <a:p>
          <a:pPr rtl="0"/>
          <a:r>
            <a:rPr lang="it-IT" noProof="0" dirty="0"/>
            <a:t>Pitture</a:t>
          </a:r>
        </a:p>
      </dgm:t>
    </dgm:pt>
    <dgm:pt modelId="{F18197A3-CB31-47CA-A7C4-EFBB26824E9A}" type="parTrans" cxnId="{09F94DDC-3FC4-4412-A4CF-6B356844BAED}">
      <dgm:prSet/>
      <dgm:spPr/>
      <dgm:t>
        <a:bodyPr/>
        <a:lstStyle/>
        <a:p>
          <a:endParaRPr lang="it-IT"/>
        </a:p>
      </dgm:t>
    </dgm:pt>
    <dgm:pt modelId="{0D84A8FD-6171-407B-981B-588CFD4AB631}" type="sibTrans" cxnId="{09F94DDC-3FC4-4412-A4CF-6B356844BAED}">
      <dgm:prSet/>
      <dgm:spPr/>
      <dgm:t>
        <a:bodyPr/>
        <a:lstStyle/>
        <a:p>
          <a:endParaRPr lang="it-IT"/>
        </a:p>
      </dgm:t>
    </dgm:pt>
    <dgm:pt modelId="{99E0600D-9954-43F4-8926-13B8777FAAA1}">
      <dgm:prSet phldrT="[Text]"/>
      <dgm:spPr/>
      <dgm:t>
        <a:bodyPr rtlCol="0"/>
        <a:lstStyle/>
        <a:p>
          <a:pPr rtl="0"/>
          <a:r>
            <a:rPr lang="it-IT" noProof="0" dirty="0"/>
            <a:t>In pietra osso e legno (raramente modellate nell’argilla/cotte)</a:t>
          </a:r>
        </a:p>
      </dgm:t>
      <dgm:extLst>
        <a:ext uri="{E40237B7-FDA0-4F09-8148-C483321AD2D9}">
          <dgm14:cNvPr xmlns:dgm14="http://schemas.microsoft.com/office/drawing/2010/diagram" id="0" name="" title="Group B tasks"/>
        </a:ext>
      </dgm:extLst>
    </dgm:pt>
    <dgm:pt modelId="{C44937DC-4907-4769-AA8B-1B3E7391D7B0}" type="sibTrans" cxnId="{09FCCB9D-A30A-4326-970E-26252D39327F}">
      <dgm:prSet/>
      <dgm:spPr/>
      <dgm:t>
        <a:bodyPr rtlCol="0"/>
        <a:lstStyle/>
        <a:p>
          <a:pPr rtl="0"/>
          <a:endParaRPr lang="en-US"/>
        </a:p>
      </dgm:t>
    </dgm:pt>
    <dgm:pt modelId="{BE23F476-2C5C-42ED-BF2B-CD5FC7ADDDF6}" type="parTrans" cxnId="{09FCCB9D-A30A-4326-970E-26252D39327F}">
      <dgm:prSet/>
      <dgm:spPr/>
      <dgm:t>
        <a:bodyPr rtlCol="0"/>
        <a:lstStyle/>
        <a:p>
          <a:pPr rtl="0"/>
          <a:endParaRPr lang="en-US"/>
        </a:p>
      </dgm:t>
    </dgm:pt>
    <dgm:pt modelId="{3929B1E1-4BC4-4C73-ABE8-27CEF96A3652}">
      <dgm:prSet phldrT="[Text]" custT="1"/>
      <dgm:spPr>
        <a:solidFill>
          <a:schemeClr val="accent3"/>
        </a:solidFill>
      </dgm:spPr>
      <dgm:t>
        <a:bodyPr rtlCol="0"/>
        <a:lstStyle/>
        <a:p>
          <a:pPr rtl="0"/>
          <a:r>
            <a:rPr lang="it-IT" sz="240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Statuette</a:t>
          </a:r>
        </a:p>
      </dgm:t>
      <dgm:extLst>
        <a:ext uri="{E40237B7-FDA0-4F09-8148-C483321AD2D9}">
          <dgm14:cNvPr xmlns:dgm14="http://schemas.microsoft.com/office/drawing/2010/diagram" id="0" name="" title="Group B title"/>
        </a:ext>
      </dgm:extLst>
    </dgm:pt>
    <dgm:pt modelId="{19BA0C22-38BB-4E9F-89D5-0FF5FF9F12CE}" type="sibTrans" cxnId="{1339090C-9A95-4C05-841C-FA3AF987601B}">
      <dgm:prSet/>
      <dgm:spPr/>
      <dgm:t>
        <a:bodyPr rtlCol="0"/>
        <a:lstStyle/>
        <a:p>
          <a:pPr rtl="0"/>
          <a:endParaRPr lang="en-US"/>
        </a:p>
      </dgm:t>
    </dgm:pt>
    <dgm:pt modelId="{F356CC76-9117-4B79-A270-BBBAFD3E9C79}" type="parTrans" cxnId="{1339090C-9A95-4C05-841C-FA3AF987601B}">
      <dgm:prSet/>
      <dgm:spPr/>
      <dgm:t>
        <a:bodyPr rtlCol="0"/>
        <a:lstStyle/>
        <a:p>
          <a:pPr rtl="0"/>
          <a:endParaRPr lang="en-US"/>
        </a:p>
      </dgm:t>
    </dgm:pt>
    <dgm:pt modelId="{8675C4DF-A206-4C96-B4BA-1C5580DB16D1}">
      <dgm:prSet phldrT="[Text]"/>
      <dgm:spPr/>
      <dgm:t>
        <a:bodyPr rtlCol="0"/>
        <a:lstStyle/>
        <a:p>
          <a:pPr rtl="0"/>
          <a:r>
            <a:rPr lang="it-IT" noProof="0" dirty="0"/>
            <a:t>Soggetto animale</a:t>
          </a:r>
        </a:p>
      </dgm:t>
    </dgm:pt>
    <dgm:pt modelId="{89CC1FF0-BDCA-4AF3-885D-664504AA5312}" type="parTrans" cxnId="{4FB3A6DF-91A9-4F9F-8C7F-DAF4C8473D6E}">
      <dgm:prSet/>
      <dgm:spPr/>
    </dgm:pt>
    <dgm:pt modelId="{1B5DB3D0-36A9-4FD4-A422-8E37457DDD6B}" type="sibTrans" cxnId="{4FB3A6DF-91A9-4F9F-8C7F-DAF4C8473D6E}">
      <dgm:prSet/>
      <dgm:spPr/>
    </dgm:pt>
    <dgm:pt modelId="{FDA15696-E935-4EA2-8DC3-4049CFF1B28F}">
      <dgm:prSet phldrT="[Text]"/>
      <dgm:spPr/>
      <dgm:t>
        <a:bodyPr rtlCol="0"/>
        <a:lstStyle/>
        <a:p>
          <a:pPr rtl="0"/>
          <a:r>
            <a:rPr lang="it-IT" noProof="0" dirty="0"/>
            <a:t>Figure umane incomplete</a:t>
          </a:r>
        </a:p>
      </dgm:t>
    </dgm:pt>
    <dgm:pt modelId="{BBF1C8D7-0A7E-4F33-A6DA-CA40C7500D07}" type="parTrans" cxnId="{CA336934-0F4B-4894-887C-349B6CDC1B3C}">
      <dgm:prSet/>
      <dgm:spPr/>
    </dgm:pt>
    <dgm:pt modelId="{08FE5A89-E4EC-4C4A-B4C4-2FB0D82D6073}" type="sibTrans" cxnId="{CA336934-0F4B-4894-887C-349B6CDC1B3C}">
      <dgm:prSet/>
      <dgm:spPr/>
    </dgm:pt>
    <dgm:pt modelId="{B77B9172-781E-498B-9F1B-55347485C193}">
      <dgm:prSet phldrT="[Text]"/>
      <dgm:spPr/>
      <dgm:t>
        <a:bodyPr rtlCol="0"/>
        <a:lstStyle/>
        <a:p>
          <a:pPr rtl="0"/>
          <a:r>
            <a:rPr lang="it-IT" noProof="0" dirty="0"/>
            <a:t>Parti di genitali (soprattutto femminili)</a:t>
          </a:r>
        </a:p>
      </dgm:t>
    </dgm:pt>
    <dgm:pt modelId="{6545D325-41C5-4DFB-84C6-411C4E188DFA}" type="parTrans" cxnId="{576E44DA-052E-4260-9796-07DC458BB140}">
      <dgm:prSet/>
      <dgm:spPr/>
    </dgm:pt>
    <dgm:pt modelId="{4EBACD63-B07C-49DB-AAFA-751191B94ED5}" type="sibTrans" cxnId="{576E44DA-052E-4260-9796-07DC458BB140}">
      <dgm:prSet/>
      <dgm:spPr/>
    </dgm:pt>
    <dgm:pt modelId="{479BBD3E-16A2-40B4-BEE2-5469EC176182}">
      <dgm:prSet phldrT="[Text]"/>
      <dgm:spPr/>
      <dgm:t>
        <a:bodyPr rtlCol="0"/>
        <a:lstStyle/>
        <a:p>
          <a:pPr rtl="0"/>
          <a:r>
            <a:rPr lang="it-IT" noProof="0" dirty="0"/>
            <a:t>«Stregone» (grotta </a:t>
          </a:r>
          <a:r>
            <a:rPr lang="it-IT" noProof="0" dirty="0" err="1"/>
            <a:t>Trois-Freres</a:t>
          </a:r>
          <a:r>
            <a:rPr lang="it-IT" noProof="0" dirty="0"/>
            <a:t>)</a:t>
          </a:r>
        </a:p>
      </dgm:t>
    </dgm:pt>
    <dgm:pt modelId="{044CD63F-9C11-4213-8486-0B17298C68AE}" type="parTrans" cxnId="{A6628DF0-F095-4881-B172-EB3E8738C3BA}">
      <dgm:prSet/>
      <dgm:spPr/>
    </dgm:pt>
    <dgm:pt modelId="{01E63F25-1EA5-406C-8E71-E827DAE39B8A}" type="sibTrans" cxnId="{A6628DF0-F095-4881-B172-EB3E8738C3BA}">
      <dgm:prSet/>
      <dgm:spPr/>
    </dgm:pt>
    <dgm:pt modelId="{63B2AF6E-49EB-4251-87C1-ABD92351CB53}">
      <dgm:prSet phldrT="[Text]"/>
      <dgm:spPr/>
      <dgm:t>
        <a:bodyPr rtlCol="0"/>
        <a:lstStyle/>
        <a:p>
          <a:pPr rtl="0"/>
          <a:r>
            <a:rPr lang="it-IT" noProof="0" dirty="0"/>
            <a:t>Scene di caccia</a:t>
          </a:r>
        </a:p>
      </dgm:t>
    </dgm:pt>
    <dgm:pt modelId="{4EDFF461-834A-4B9C-8FD3-62A7D96BCE00}" type="parTrans" cxnId="{7B462DE7-5D78-49E4-8532-F2D03DAB10CC}">
      <dgm:prSet/>
      <dgm:spPr/>
    </dgm:pt>
    <dgm:pt modelId="{F84699BB-EAEE-4ECC-8F7D-A673743338AB}" type="sibTrans" cxnId="{7B462DE7-5D78-49E4-8532-F2D03DAB10CC}">
      <dgm:prSet/>
      <dgm:spPr/>
    </dgm:pt>
    <dgm:pt modelId="{E6A445EE-D086-4B01-B491-D67950A5A065}" type="pres">
      <dgm:prSet presAssocID="{3F442EA2-39BA-4C9A-AD59-755D4917D532}" presName="linear" presStyleCnt="0">
        <dgm:presLayoutVars>
          <dgm:dir/>
          <dgm:animLvl val="lvl"/>
          <dgm:resizeHandles val="exact"/>
        </dgm:presLayoutVars>
      </dgm:prSet>
      <dgm:spPr/>
    </dgm:pt>
    <dgm:pt modelId="{6D3A9625-D3EB-4CA1-AB05-34452283708A}" type="pres">
      <dgm:prSet presAssocID="{4DF9FE7B-F642-4898-A360-D4E3814E1A3D}" presName="parentLin" presStyleCnt="0"/>
      <dgm:spPr/>
    </dgm:pt>
    <dgm:pt modelId="{7E290D25-335D-4339-A8E8-B036E46B5EB5}" type="pres">
      <dgm:prSet presAssocID="{4DF9FE7B-F642-4898-A360-D4E3814E1A3D}" presName="parentLeftMargin" presStyleLbl="node1" presStyleIdx="0" presStyleCnt="2"/>
      <dgm:spPr/>
    </dgm:pt>
    <dgm:pt modelId="{674922F1-7266-4681-AD4F-1C618A5FFF23}" type="pres">
      <dgm:prSet presAssocID="{4DF9FE7B-F642-4898-A360-D4E3814E1A3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6C29850-0672-4B77-B5DE-2E1563038631}" type="pres">
      <dgm:prSet presAssocID="{4DF9FE7B-F642-4898-A360-D4E3814E1A3D}" presName="negativeSpace" presStyleCnt="0"/>
      <dgm:spPr/>
    </dgm:pt>
    <dgm:pt modelId="{80259B02-529C-422B-91BE-D70198BA9F6C}" type="pres">
      <dgm:prSet presAssocID="{4DF9FE7B-F642-4898-A360-D4E3814E1A3D}" presName="childText" presStyleLbl="conFgAcc1" presStyleIdx="0" presStyleCnt="2">
        <dgm:presLayoutVars>
          <dgm:bulletEnabled val="1"/>
        </dgm:presLayoutVars>
      </dgm:prSet>
      <dgm:spPr/>
    </dgm:pt>
    <dgm:pt modelId="{E53EFB4E-D3DB-42E1-82AC-148F7D29254F}" type="pres">
      <dgm:prSet presAssocID="{43C18EFF-81FC-4D70-8C6B-E95FF3730413}" presName="spaceBetweenRectangles" presStyleCnt="0"/>
      <dgm:spPr/>
    </dgm:pt>
    <dgm:pt modelId="{07AC1C38-F728-4390-9C76-57A49ED97DBB}" type="pres">
      <dgm:prSet presAssocID="{3929B1E1-4BC4-4C73-ABE8-27CEF96A3652}" presName="parentLin" presStyleCnt="0"/>
      <dgm:spPr/>
    </dgm:pt>
    <dgm:pt modelId="{D0037F0D-DB9A-4BA4-97B4-D939B26E14DA}" type="pres">
      <dgm:prSet presAssocID="{3929B1E1-4BC4-4C73-ABE8-27CEF96A3652}" presName="parentLeftMargin" presStyleLbl="node1" presStyleIdx="0" presStyleCnt="2"/>
      <dgm:spPr/>
    </dgm:pt>
    <dgm:pt modelId="{21EEBBE2-729F-4D85-8CAE-C2B30FF126D2}" type="pres">
      <dgm:prSet presAssocID="{3929B1E1-4BC4-4C73-ABE8-27CEF96A365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ACB3FAF-C320-430D-84D4-71BA6D1761D1}" type="pres">
      <dgm:prSet presAssocID="{3929B1E1-4BC4-4C73-ABE8-27CEF96A3652}" presName="negativeSpace" presStyleCnt="0"/>
      <dgm:spPr/>
    </dgm:pt>
    <dgm:pt modelId="{5282638F-EFF2-4770-BB1A-21455422E45D}" type="pres">
      <dgm:prSet presAssocID="{3929B1E1-4BC4-4C73-ABE8-27CEF96A365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7992D830-E858-404F-B576-0F1E8B3A547F}" type="presOf" srcId="{3F442EA2-39BA-4C9A-AD59-755D4917D532}" destId="{E6A445EE-D086-4B01-B491-D67950A5A065}" srcOrd="0" destOrd="0" presId="urn:microsoft.com/office/officeart/2005/8/layout/list1"/>
    <dgm:cxn modelId="{CA336934-0F4B-4894-887C-349B6CDC1B3C}" srcId="{4DF9FE7B-F642-4898-A360-D4E3814E1A3D}" destId="{FDA15696-E935-4EA2-8DC3-4049CFF1B28F}" srcOrd="4" destOrd="0" parTransId="{BBF1C8D7-0A7E-4F33-A6DA-CA40C7500D07}" sibTransId="{08FE5A89-E4EC-4C4A-B4C4-2FB0D82D6073}"/>
    <dgm:cxn modelId="{2A97535B-9F37-4891-80DE-4A2476D978B1}" type="presOf" srcId="{3929B1E1-4BC4-4C73-ABE8-27CEF96A3652}" destId="{D0037F0D-DB9A-4BA4-97B4-D939B26E14DA}" srcOrd="0" destOrd="0" presId="urn:microsoft.com/office/officeart/2005/8/layout/list1"/>
    <dgm:cxn modelId="{DD84EE43-F08A-4BAD-AB29-8D7214CE9F62}" type="presOf" srcId="{FDA15696-E935-4EA2-8DC3-4049CFF1B28F}" destId="{80259B02-529C-422B-91BE-D70198BA9F6C}" srcOrd="0" destOrd="4" presId="urn:microsoft.com/office/officeart/2005/8/layout/list1"/>
    <dgm:cxn modelId="{D8C65B45-3DCB-4AAB-B075-BC0830C49AEB}" type="presOf" srcId="{99E0600D-9954-43F4-8926-13B8777FAAA1}" destId="{5282638F-EFF2-4770-BB1A-21455422E45D}" srcOrd="0" destOrd="0" presId="urn:microsoft.com/office/officeart/2005/8/layout/list1"/>
    <dgm:cxn modelId="{D72C9179-10CD-4E2E-841A-B0CE35741A28}" type="presOf" srcId="{479BBD3E-16A2-40B4-BEE2-5469EC176182}" destId="{80259B02-529C-422B-91BE-D70198BA9F6C}" srcOrd="0" destOrd="6" presId="urn:microsoft.com/office/officeart/2005/8/layout/list1"/>
    <dgm:cxn modelId="{04A44088-D6C3-4C45-BA9C-F78A4D1D524E}" type="presOf" srcId="{81A636A5-7B90-4472-9096-5615377A7CBA}" destId="{80259B02-529C-422B-91BE-D70198BA9F6C}" srcOrd="0" destOrd="1" presId="urn:microsoft.com/office/officeart/2005/8/layout/list1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6CA3A9A2-0A92-427E-A2F8-7FB31E49A140}" type="presOf" srcId="{4DF9FE7B-F642-4898-A360-D4E3814E1A3D}" destId="{7E290D25-335D-4339-A8E8-B036E46B5EB5}" srcOrd="0" destOrd="0" presId="urn:microsoft.com/office/officeart/2005/8/layout/list1"/>
    <dgm:cxn modelId="{A058DDA2-48CA-4E5B-B389-F71A59C262B0}" srcId="{4DF9FE7B-F642-4898-A360-D4E3814E1A3D}" destId="{EFF2750D-B4B3-474C-8B62-8B638DC31F7E}" srcOrd="0" destOrd="0" parTransId="{AEBC78E6-CDDC-4C8F-A157-3C51E907FACD}" sibTransId="{75C067D7-FCD2-4969-8F27-4BBDA88E75ED}"/>
    <dgm:cxn modelId="{8134CBAA-7087-41A4-9DA9-36798283A80C}" type="presOf" srcId="{8675C4DF-A206-4C96-B4BA-1C5580DB16D1}" destId="{80259B02-529C-422B-91BE-D70198BA9F6C}" srcOrd="0" destOrd="2" presId="urn:microsoft.com/office/officeart/2005/8/layout/list1"/>
    <dgm:cxn modelId="{546FC9B1-7B6B-45FD-8CE7-20746F036FCB}" type="presOf" srcId="{B77B9172-781E-498B-9F1B-55347485C193}" destId="{80259B02-529C-422B-91BE-D70198BA9F6C}" srcOrd="0" destOrd="5" presId="urn:microsoft.com/office/officeart/2005/8/layout/list1"/>
    <dgm:cxn modelId="{F36932BA-3CBE-433B-B757-825FD09AEEA0}" type="presOf" srcId="{EFF2750D-B4B3-474C-8B62-8B638DC31F7E}" destId="{80259B02-529C-422B-91BE-D70198BA9F6C}" srcOrd="0" destOrd="0" presId="urn:microsoft.com/office/officeart/2005/8/layout/list1"/>
    <dgm:cxn modelId="{BC80C2BC-A36C-4F3B-B8BE-CD9E8649E8C5}" type="presOf" srcId="{63B2AF6E-49EB-4251-87C1-ABD92351CB53}" destId="{80259B02-529C-422B-91BE-D70198BA9F6C}" srcOrd="0" destOrd="3" presId="urn:microsoft.com/office/officeart/2005/8/layout/list1"/>
    <dgm:cxn modelId="{DCD369BE-152D-4E27-A9E4-4D2EDEF67B6B}" type="presOf" srcId="{3929B1E1-4BC4-4C73-ABE8-27CEF96A3652}" destId="{21EEBBE2-729F-4D85-8CAE-C2B30FF126D2}" srcOrd="1" destOrd="0" presId="urn:microsoft.com/office/officeart/2005/8/layout/list1"/>
    <dgm:cxn modelId="{576E44DA-052E-4260-9796-07DC458BB140}" srcId="{4DF9FE7B-F642-4898-A360-D4E3814E1A3D}" destId="{B77B9172-781E-498B-9F1B-55347485C193}" srcOrd="5" destOrd="0" parTransId="{6545D325-41C5-4DFB-84C6-411C4E188DFA}" sibTransId="{4EBACD63-B07C-49DB-AAFA-751191B94ED5}"/>
    <dgm:cxn modelId="{AB6E45DB-8DAB-4179-82E4-1FAA48B2AA12}" type="presOf" srcId="{4DF9FE7B-F642-4898-A360-D4E3814E1A3D}" destId="{674922F1-7266-4681-AD4F-1C618A5FFF23}" srcOrd="1" destOrd="0" presId="urn:microsoft.com/office/officeart/2005/8/layout/list1"/>
    <dgm:cxn modelId="{09F94DDC-3FC4-4412-A4CF-6B356844BAED}" srcId="{4DF9FE7B-F642-4898-A360-D4E3814E1A3D}" destId="{81A636A5-7B90-4472-9096-5615377A7CBA}" srcOrd="1" destOrd="0" parTransId="{F18197A3-CB31-47CA-A7C4-EFBB26824E9A}" sibTransId="{0D84A8FD-6171-407B-981B-588CFD4AB631}"/>
    <dgm:cxn modelId="{4FB3A6DF-91A9-4F9F-8C7F-DAF4C8473D6E}" srcId="{4DF9FE7B-F642-4898-A360-D4E3814E1A3D}" destId="{8675C4DF-A206-4C96-B4BA-1C5580DB16D1}" srcOrd="2" destOrd="0" parTransId="{89CC1FF0-BDCA-4AF3-885D-664504AA5312}" sibTransId="{1B5DB3D0-36A9-4FD4-A422-8E37457DDD6B}"/>
    <dgm:cxn modelId="{7B462DE7-5D78-49E4-8532-F2D03DAB10CC}" srcId="{4DF9FE7B-F642-4898-A360-D4E3814E1A3D}" destId="{63B2AF6E-49EB-4251-87C1-ABD92351CB53}" srcOrd="3" destOrd="0" parTransId="{4EDFF461-834A-4B9C-8FD3-62A7D96BCE00}" sibTransId="{F84699BB-EAEE-4ECC-8F7D-A673743338AB}"/>
    <dgm:cxn modelId="{A6628DF0-F095-4881-B172-EB3E8738C3BA}" srcId="{4DF9FE7B-F642-4898-A360-D4E3814E1A3D}" destId="{479BBD3E-16A2-40B4-BEE2-5469EC176182}" srcOrd="6" destOrd="0" parTransId="{044CD63F-9C11-4213-8486-0B17298C68AE}" sibTransId="{01E63F25-1EA5-406C-8E71-E827DAE39B8A}"/>
    <dgm:cxn modelId="{F130A4AD-4B7E-48CE-847B-C66D65178865}" type="presParOf" srcId="{E6A445EE-D086-4B01-B491-D67950A5A065}" destId="{6D3A9625-D3EB-4CA1-AB05-34452283708A}" srcOrd="0" destOrd="0" presId="urn:microsoft.com/office/officeart/2005/8/layout/list1"/>
    <dgm:cxn modelId="{42946FA3-3872-48D6-9633-63297BB5C451}" type="presParOf" srcId="{6D3A9625-D3EB-4CA1-AB05-34452283708A}" destId="{7E290D25-335D-4339-A8E8-B036E46B5EB5}" srcOrd="0" destOrd="0" presId="urn:microsoft.com/office/officeart/2005/8/layout/list1"/>
    <dgm:cxn modelId="{3656DC9D-9B27-48FB-831F-6DEB8C11601D}" type="presParOf" srcId="{6D3A9625-D3EB-4CA1-AB05-34452283708A}" destId="{674922F1-7266-4681-AD4F-1C618A5FFF23}" srcOrd="1" destOrd="0" presId="urn:microsoft.com/office/officeart/2005/8/layout/list1"/>
    <dgm:cxn modelId="{0C0245B2-7CFD-4123-9137-548794F864F7}" type="presParOf" srcId="{E6A445EE-D086-4B01-B491-D67950A5A065}" destId="{96C29850-0672-4B77-B5DE-2E1563038631}" srcOrd="1" destOrd="0" presId="urn:microsoft.com/office/officeart/2005/8/layout/list1"/>
    <dgm:cxn modelId="{B22943C7-D1D2-4468-86DB-CE14161EFADA}" type="presParOf" srcId="{E6A445EE-D086-4B01-B491-D67950A5A065}" destId="{80259B02-529C-422B-91BE-D70198BA9F6C}" srcOrd="2" destOrd="0" presId="urn:microsoft.com/office/officeart/2005/8/layout/list1"/>
    <dgm:cxn modelId="{2ADD94E7-C939-49FC-8970-DF274218A7B2}" type="presParOf" srcId="{E6A445EE-D086-4B01-B491-D67950A5A065}" destId="{E53EFB4E-D3DB-42E1-82AC-148F7D29254F}" srcOrd="3" destOrd="0" presId="urn:microsoft.com/office/officeart/2005/8/layout/list1"/>
    <dgm:cxn modelId="{5F615459-AE88-4AF5-8C6A-48A70720B0FF}" type="presParOf" srcId="{E6A445EE-D086-4B01-B491-D67950A5A065}" destId="{07AC1C38-F728-4390-9C76-57A49ED97DBB}" srcOrd="4" destOrd="0" presId="urn:microsoft.com/office/officeart/2005/8/layout/list1"/>
    <dgm:cxn modelId="{3C73A2FF-F9C8-4D2F-B59D-D6ABA58D719C}" type="presParOf" srcId="{07AC1C38-F728-4390-9C76-57A49ED97DBB}" destId="{D0037F0D-DB9A-4BA4-97B4-D939B26E14DA}" srcOrd="0" destOrd="0" presId="urn:microsoft.com/office/officeart/2005/8/layout/list1"/>
    <dgm:cxn modelId="{FD5A780F-3C5C-4B01-AD80-376B8F456F06}" type="presParOf" srcId="{07AC1C38-F728-4390-9C76-57A49ED97DBB}" destId="{21EEBBE2-729F-4D85-8CAE-C2B30FF126D2}" srcOrd="1" destOrd="0" presId="urn:microsoft.com/office/officeart/2005/8/layout/list1"/>
    <dgm:cxn modelId="{BC6EDB99-F6B5-4543-8DCE-442EDEBF4050}" type="presParOf" srcId="{E6A445EE-D086-4B01-B491-D67950A5A065}" destId="{AACB3FAF-C320-430D-84D4-71BA6D1761D1}" srcOrd="5" destOrd="0" presId="urn:microsoft.com/office/officeart/2005/8/layout/list1"/>
    <dgm:cxn modelId="{BEA44235-44A9-41D9-8264-4D3F1EEB314C}" type="presParOf" srcId="{E6A445EE-D086-4B01-B491-D67950A5A065}" destId="{5282638F-EFF2-4770-BB1A-21455422E45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2638F-EFF2-4770-BB1A-21455422E45D}">
      <dsp:nvSpPr>
        <dsp:cNvPr id="0" name=""/>
        <dsp:cNvSpPr/>
      </dsp:nvSpPr>
      <dsp:spPr>
        <a:xfrm>
          <a:off x="0" y="907971"/>
          <a:ext cx="5269581" cy="13765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8978" tIns="395732" rIns="408978" bIns="135128" numCol="1" spcCol="1270" rtlCol="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noProof="0" dirty="0"/>
            <a:t>Forme arrotondate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noProof="0" dirty="0"/>
            <a:t>Fecondità/fertilità: essenziale per la sopravvivenza</a:t>
          </a:r>
        </a:p>
      </dsp:txBody>
      <dsp:txXfrm>
        <a:off x="0" y="907971"/>
        <a:ext cx="5269581" cy="1376550"/>
      </dsp:txXfrm>
    </dsp:sp>
    <dsp:sp modelId="{21EEBBE2-729F-4D85-8CAE-C2B30FF126D2}">
      <dsp:nvSpPr>
        <dsp:cNvPr id="0" name=""/>
        <dsp:cNvSpPr/>
      </dsp:nvSpPr>
      <dsp:spPr>
        <a:xfrm>
          <a:off x="263479" y="627531"/>
          <a:ext cx="3688706" cy="56088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24" tIns="0" rIns="139424" bIns="0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Veneri paleolitiche</a:t>
          </a:r>
        </a:p>
      </dsp:txBody>
      <dsp:txXfrm>
        <a:off x="290859" y="654911"/>
        <a:ext cx="3633946" cy="506120"/>
      </dsp:txXfrm>
    </dsp:sp>
    <dsp:sp modelId="{964E6811-5072-4466-B721-689C35A65029}">
      <dsp:nvSpPr>
        <dsp:cNvPr id="0" name=""/>
        <dsp:cNvSpPr/>
      </dsp:nvSpPr>
      <dsp:spPr>
        <a:xfrm>
          <a:off x="0" y="2667561"/>
          <a:ext cx="5269581" cy="16458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8978" tIns="395732" rIns="408978" bIns="135128" numCol="1" spcCol="1270" rtlCol="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noProof="0" dirty="0"/>
            <a:t>Collane, conchiglie, pietruzze, statuine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noProof="0" dirty="0"/>
            <a:t>Capacità di astrazione/immaginazione</a:t>
          </a:r>
        </a:p>
      </dsp:txBody>
      <dsp:txXfrm>
        <a:off x="0" y="2667561"/>
        <a:ext cx="5269581" cy="1645875"/>
      </dsp:txXfrm>
    </dsp:sp>
    <dsp:sp modelId="{5B203A22-00AF-46E7-9415-C6DAFD7E01CC}">
      <dsp:nvSpPr>
        <dsp:cNvPr id="0" name=""/>
        <dsp:cNvSpPr/>
      </dsp:nvSpPr>
      <dsp:spPr>
        <a:xfrm>
          <a:off x="263479" y="2387121"/>
          <a:ext cx="3688706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24" tIns="0" rIns="139424" bIns="0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noProof="0" dirty="0"/>
            <a:t>Sepolture con arredi funerari</a:t>
          </a:r>
        </a:p>
      </dsp:txBody>
      <dsp:txXfrm>
        <a:off x="290859" y="2414501"/>
        <a:ext cx="3633946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59B02-529C-422B-91BE-D70198BA9F6C}">
      <dsp:nvSpPr>
        <dsp:cNvPr id="0" name=""/>
        <dsp:cNvSpPr/>
      </dsp:nvSpPr>
      <dsp:spPr>
        <a:xfrm>
          <a:off x="0" y="305983"/>
          <a:ext cx="5269581" cy="3087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8978" tIns="416560" rIns="408978" bIns="14224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noProof="0" dirty="0"/>
            <a:t>Graffiti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noProof="0" dirty="0"/>
            <a:t>Pitture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noProof="0" dirty="0"/>
            <a:t>Soggetto animale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noProof="0" dirty="0"/>
            <a:t>Scene di caccia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noProof="0" dirty="0"/>
            <a:t>Figure umane incomplete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noProof="0" dirty="0"/>
            <a:t>Parti di genitali (soprattutto femminili)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noProof="0" dirty="0"/>
            <a:t>«Stregone» (grotta </a:t>
          </a:r>
          <a:r>
            <a:rPr lang="it-IT" sz="2000" kern="1200" noProof="0" dirty="0" err="1"/>
            <a:t>Trois-Freres</a:t>
          </a:r>
          <a:r>
            <a:rPr lang="it-IT" sz="2000" kern="1200" noProof="0" dirty="0"/>
            <a:t>)</a:t>
          </a:r>
        </a:p>
      </dsp:txBody>
      <dsp:txXfrm>
        <a:off x="0" y="305983"/>
        <a:ext cx="5269581" cy="3087000"/>
      </dsp:txXfrm>
    </dsp:sp>
    <dsp:sp modelId="{674922F1-7266-4681-AD4F-1C618A5FFF23}">
      <dsp:nvSpPr>
        <dsp:cNvPr id="0" name=""/>
        <dsp:cNvSpPr/>
      </dsp:nvSpPr>
      <dsp:spPr>
        <a:xfrm>
          <a:off x="263479" y="10783"/>
          <a:ext cx="3688706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24" tIns="0" rIns="139424" bIns="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noProof="0" dirty="0"/>
            <a:t>Incisioni e pitture rupestri</a:t>
          </a:r>
        </a:p>
      </dsp:txBody>
      <dsp:txXfrm>
        <a:off x="292300" y="39604"/>
        <a:ext cx="3631064" cy="532758"/>
      </dsp:txXfrm>
    </dsp:sp>
    <dsp:sp modelId="{5282638F-EFF2-4770-BB1A-21455422E45D}">
      <dsp:nvSpPr>
        <dsp:cNvPr id="0" name=""/>
        <dsp:cNvSpPr/>
      </dsp:nvSpPr>
      <dsp:spPr>
        <a:xfrm>
          <a:off x="0" y="3796184"/>
          <a:ext cx="5269581" cy="113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8978" tIns="416560" rIns="408978" bIns="14224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noProof="0" dirty="0"/>
            <a:t>In pietra osso e legno (raramente modellate nell’argilla/cotte)</a:t>
          </a:r>
        </a:p>
      </dsp:txBody>
      <dsp:txXfrm>
        <a:off x="0" y="3796184"/>
        <a:ext cx="5269581" cy="1134000"/>
      </dsp:txXfrm>
    </dsp:sp>
    <dsp:sp modelId="{21EEBBE2-729F-4D85-8CAE-C2B30FF126D2}">
      <dsp:nvSpPr>
        <dsp:cNvPr id="0" name=""/>
        <dsp:cNvSpPr/>
      </dsp:nvSpPr>
      <dsp:spPr>
        <a:xfrm>
          <a:off x="263479" y="3500984"/>
          <a:ext cx="3688706" cy="5904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24" tIns="0" rIns="139424" bIns="0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Statuette</a:t>
          </a:r>
        </a:p>
      </dsp:txBody>
      <dsp:txXfrm>
        <a:off x="292300" y="3529805"/>
        <a:ext cx="3631064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98931E-2B28-4C4D-B407-738B736CDB4F}" type="datetime1">
              <a:rPr lang="it-IT" smtClean="0"/>
              <a:t>24/09/2019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06BD15E-A83F-499B-AE2F-72149146BFF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833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5A931-76DB-4F75-AF96-8C278EAE5F25}" type="datetime1">
              <a:rPr lang="it-IT" smtClean="0"/>
              <a:pPr/>
              <a:t>24/09/2019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D6FFF6-EFF5-46FA-B62C-F141E1274D59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5566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D6FFF6-EFF5-46FA-B62C-F141E1274D59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522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SEDENTARIZZAZIONE: Pratica di stabilirsi in permanenza in un determinato territorio, fondando villaggi e città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noProof="0" smtClean="0"/>
              <a:t>20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14464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risorse sono sufficienti a sostenere anche quella parte della popolazione che non si dedica direttamente alla produzione di beni: artigiani, commercianti, funzionari dello stato e del culto.</a:t>
            </a:r>
          </a:p>
          <a:p>
            <a:r>
              <a:rPr lang="it-IT" dirty="0"/>
              <a:t>Nella nuova società urbana alle nuove funzioni svolte corrispondevano diversi livelli di prestigio sociale, di potere e di ricchezza.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7D5B9-6D83-46F2-86D6-7A735DE3A3E3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335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RUOTA: nasce in edilizia per lo spostamento di materiale da costruzione; poi usato per i trasporti in genere e per la lavorazione della ceramica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noProof="0" smtClean="0"/>
              <a:t>24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5238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terracotta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Materiale ceramico ottenuto da argille comuni contenenti ossidi di ferro, che nella cottura nella fornace danno al prodotto il caratteristico colore giallo-rossiccio. http://www.treccani.it/enciclopedia/terracotta/</a:t>
            </a:r>
          </a:p>
          <a:p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ceramica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include una vasta gamma di manufatti, diversi per composizione, struttura, proprietà, impiego […] Con riferimento alla composizione, i materiali ceramici si possono raggruppare in tre principali categorie: 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prodotti a base di 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silicati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 questa categoria sono compresi i materiali tradizionali a base di argilla); 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prodotti a base di 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ossidi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[…]; 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prodotti a base di 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 ossidi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[…] - http://www.treccani.it/enciclopedia/ceramica/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noProof="0" smtClean="0"/>
              <a:t>26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4286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Solo oro, argento e rame si trovano in natura come elementi nativi (cioè non combinati ad altri)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noProof="0" smtClean="0"/>
              <a:t>27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34587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METALLURGIA: tecnica di estrarre e lavorare i metalli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noProof="0" smtClean="0"/>
              <a:t>28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19343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i="1" dirty="0"/>
              <a:t>Mirabilia</a:t>
            </a:r>
            <a:r>
              <a:rPr lang="it-IT" dirty="0"/>
              <a:t> data l’introduzione del rame al 7000 </a:t>
            </a:r>
            <a:r>
              <a:rPr lang="it-IT" dirty="0" err="1"/>
              <a:t>a,C</a:t>
            </a:r>
            <a:r>
              <a:rPr lang="it-IT" dirty="0"/>
              <a:t>. </a:t>
            </a:r>
            <a:r>
              <a:rPr lang="it-IT" i="1" dirty="0"/>
              <a:t>Metropolis</a:t>
            </a:r>
            <a:r>
              <a:rPr lang="it-IT" dirty="0"/>
              <a:t> al 5000.</a:t>
            </a:r>
          </a:p>
          <a:p>
            <a:r>
              <a:rPr lang="it-IT" dirty="0"/>
              <a:t>ENEOLITICO: età del rame (per Mirabilia non è l’inizio dell’età dei metalli quanto piuttosto una transizione verso questa, poiché non produsse sconvolgimenti sociali ed economici)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i="1" dirty="0"/>
              <a:t>Mirabilia</a:t>
            </a:r>
            <a:r>
              <a:rPr lang="it-IT" dirty="0"/>
              <a:t> data l’introduzione del bronzo al 4000 </a:t>
            </a:r>
            <a:r>
              <a:rPr lang="it-IT" dirty="0" err="1"/>
              <a:t>a,C</a:t>
            </a:r>
            <a:r>
              <a:rPr lang="it-IT" dirty="0"/>
              <a:t>. </a:t>
            </a:r>
            <a:r>
              <a:rPr lang="it-IT" i="1" dirty="0"/>
              <a:t>Metropolis</a:t>
            </a:r>
            <a:r>
              <a:rPr lang="it-IT" dirty="0"/>
              <a:t> al 2500.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noProof="0" smtClean="0"/>
              <a:t>29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62716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Tecnologia: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Vasto settore di ricerca (la 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ricerca tecnologica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composto da diverse discipline (per cui, spesso, si usa il plurale 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tecnologie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che ha come oggetto l’applicazione e l’uso degli strumenti tecnici in senso lato, ossia di 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tutto ciò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(ivi comprese le conoscenze matematiche, informatiche, scientifiche) 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 può essere applicato alla soluzione di problemi pratici, all’ottimizzazione delle procedure, alla presa di decisioni, alla scelta di strategie finalizzate a determinati obiettivi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noProof="0" smtClean="0"/>
              <a:t>32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99908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D6FFF6-EFF5-46FA-B62C-F141E1274D59}" type="slidenum">
              <a:rPr lang="it-IT" smtClean="0"/>
              <a:t>33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7658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9377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7783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Nel caso dell’Egitto, che rientra nella Mezzaluna fertile, l’inizio dell’agricoltura fu precoce, ma si ritiene che si sia trattato di un fenomeno di «</a:t>
            </a:r>
            <a:r>
              <a:rPr lang="it-IT" b="1" dirty="0"/>
              <a:t>importazione</a:t>
            </a:r>
            <a:r>
              <a:rPr lang="it-IT" b="0" dirty="0"/>
              <a:t>» perché le specie coltivate (grano e orzo) non si trovano nel delta del Nilo allo stato selvatico.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noProof="0" smtClean="0"/>
              <a:t>9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87442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it-IT" dirty="0"/>
              <a:t>CLIMA MEDITERRANEO: inverni miti e piovosi ed estati calde e secche favorevoli alla crescita di piante annuali come i cereali e i legumi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ABBONDANZA E VARIETÀ di specie vegetali disponibili allo stato selvatico (tra cui il lino utile per i tessuti) che resero più agevole il passaggio dalla raccolta all’immagazzinamento dei semi e alla coltivazione.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ANIMALI DI GROSSA TAGLIA adatti alla domesticazione; quattro delle specie animali tuttora più importanti (</a:t>
            </a: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capra, pecora, bue e maiale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sono originari di quell’area</a:t>
            </a:r>
          </a:p>
          <a:p>
            <a:pPr marL="228600" indent="-228600">
              <a:buAutoNum type="arabicPeriod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noProof="0" smtClean="0"/>
              <a:t>10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48138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Nel tardo Paleolitico si diffonde il culto dei TOTEM divinizzazione di un’entità animale che protegge la comunità.</a:t>
            </a:r>
          </a:p>
          <a:p>
            <a:r>
              <a:rPr lang="it-IT" dirty="0"/>
              <a:t>[* parola deriva dalla lingua degli Ojibwa- nativi americani della zona dei Grandi Laghi. OTOTEM «egli è del mio stesso clan»; applicato a una entità del mondo naturale acquista un significato simbolico e soprannaturale validi per l’intera comunità. Tipico il caso di spiriti guida.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noProof="0" smtClean="0"/>
              <a:t>15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77352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000" dirty="0">
                <a:latin typeface="Candara" panose="020E0502030303020204" pitchFamily="34" charset="0"/>
              </a:rPr>
              <a:t>Nel tardo Paleolitico si diffonde il culto dei TOTEM divinizzazione di un’entità animale che protegge la comunità.</a:t>
            </a:r>
          </a:p>
          <a:p>
            <a:r>
              <a:rPr lang="it-IT" sz="1000" dirty="0">
                <a:latin typeface="Candara" panose="020E0502030303020204" pitchFamily="34" charset="0"/>
              </a:rPr>
              <a:t>[* parola deriva dalla lingua degli Ojibwa- nativi americani della zona dei Grandi Laghi. OTOTEM «egli è del mio stesso clan»; applicato a una entità del mondo naturale acquista un significato simbolico e soprannaturale validi per l’intera comunità. Tipico il caso di spiriti guida.</a:t>
            </a:r>
          </a:p>
          <a:p>
            <a:r>
              <a:rPr lang="it-IT" sz="1000" dirty="0">
                <a:latin typeface="Candara" panose="020E0502030303020204" pitchFamily="34" charset="0"/>
              </a:rPr>
              <a:t>SCIAMANESIMO tuttora presente in Asia (Siberia), Africa e presso gli Aborigeni australiani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noProof="0" smtClean="0"/>
              <a:t>16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50084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 partire dal tardo Paleolitico e poi nel Mesolitico e Neolitico</a:t>
            </a:r>
          </a:p>
          <a:p>
            <a:r>
              <a:rPr lang="it-IT" dirty="0"/>
              <a:t>Venere di </a:t>
            </a:r>
            <a:r>
              <a:rPr lang="it-IT" dirty="0" err="1"/>
              <a:t>Willendorf</a:t>
            </a:r>
            <a:r>
              <a:rPr lang="it-IT" dirty="0"/>
              <a:t> (</a:t>
            </a:r>
            <a:r>
              <a:rPr lang="it-IT" dirty="0" err="1"/>
              <a:t>austria</a:t>
            </a:r>
            <a:r>
              <a:rPr lang="it-IT" dirty="0"/>
              <a:t>) datata 25.000 anni fa.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6801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Pitture rupestri scoperte tra il XIX e XX secolo -&gt; dibattito se arte o parte di un rituale scaramantico-propiziatorio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smtClean="0"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966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910080" y="1179705"/>
            <a:ext cx="9875520" cy="1472184"/>
          </a:xfrm>
          <a:prstGeom prst="rect">
            <a:avLst/>
          </a:prstGeom>
        </p:spPr>
        <p:txBody>
          <a:bodyPr rtlCol="0" anchor="b"/>
          <a:lstStyle>
            <a:lvl1pPr algn="ctr">
              <a:defRPr/>
            </a:lvl1pPr>
            <a:extLst/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910080" y="2669871"/>
            <a:ext cx="9875520" cy="1752600"/>
          </a:xfrm>
          <a:prstGeom prst="rect">
            <a:avLst/>
          </a:prstGeom>
        </p:spPr>
        <p:txBody>
          <a:bodyPr tIns="0" rtlCol="0"/>
          <a:lstStyle>
            <a:lvl1pPr marL="27432" indent="0" algn="ctr">
              <a:buNone/>
              <a:defRPr sz="26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rtl="0"/>
            <a:r>
              <a:rPr lang="it-IT" noProof="0"/>
              <a:t>Fare clic per modificare lo stile del sottotitolo dello schema</a:t>
            </a:r>
            <a:endParaRPr kumimoji="0"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A13BD2BE-9342-4791-A3E6-424B6457B456}" type="datetime1">
              <a:rPr lang="it-IT" noProof="0" smtClean="0"/>
              <a:t>24/09/2019</a:t>
            </a:fld>
            <a:endParaRPr lang="it-IT" noProof="0" dirty="0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7272616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vert="eaVert" rtlCol="0"/>
          <a:lstStyle/>
          <a:p>
            <a:pPr lvl="0" rtl="0" eaLnBrk="1" latinLnBrk="0" hangingPunct="1"/>
            <a:r>
              <a:rPr lang="it-IT" noProof="0"/>
              <a:t>Modifica gli stili del testo dello schema</a:t>
            </a:r>
          </a:p>
          <a:p>
            <a:pPr lvl="1" rtl="0" eaLnBrk="1" latinLnBrk="0" hangingPunct="1"/>
            <a:r>
              <a:rPr lang="it-IT" noProof="0"/>
              <a:t>Secondo livello</a:t>
            </a:r>
          </a:p>
          <a:p>
            <a:pPr lvl="2" rtl="0" eaLnBrk="1" latinLnBrk="0" hangingPunct="1"/>
            <a:r>
              <a:rPr lang="it-IT" noProof="0"/>
              <a:t>Terzo livello</a:t>
            </a:r>
          </a:p>
          <a:p>
            <a:pPr lvl="3" rtl="0" eaLnBrk="1" latinLnBrk="0" hangingPunct="1"/>
            <a:r>
              <a:rPr lang="it-IT" noProof="0"/>
              <a:t>Quarto livello</a:t>
            </a:r>
          </a:p>
          <a:p>
            <a:pPr lvl="4" rtl="0" eaLnBrk="1" latinLnBrk="0" hangingPunct="1"/>
            <a:r>
              <a:rPr lang="it-IT" noProof="0"/>
              <a:t>Quinto livello</a:t>
            </a:r>
            <a:endParaRPr kumimoji="0"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E8DCF964-3276-4A90-B98C-EBE4E3A37B4E}" type="datetime1">
              <a:rPr lang="it-IT" noProof="0" smtClean="0"/>
              <a:t>24/09/2019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499723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  <a:prstGeom prst="rect">
            <a:avLst/>
          </a:prstGeo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  <a:prstGeom prst="rect">
            <a:avLst/>
          </a:prstGeom>
        </p:spPr>
        <p:txBody>
          <a:bodyPr vert="eaVert" rtlCol="0"/>
          <a:lstStyle/>
          <a:p>
            <a:pPr lvl="0" rtl="0" eaLnBrk="1" latinLnBrk="0" hangingPunct="1"/>
            <a:r>
              <a:rPr lang="it-IT" noProof="0"/>
              <a:t>Modifica gli stili del testo dello schema</a:t>
            </a:r>
          </a:p>
          <a:p>
            <a:pPr lvl="1" rtl="0" eaLnBrk="1" latinLnBrk="0" hangingPunct="1"/>
            <a:r>
              <a:rPr lang="it-IT" noProof="0"/>
              <a:t>Secondo livello</a:t>
            </a:r>
          </a:p>
          <a:p>
            <a:pPr lvl="2" rtl="0" eaLnBrk="1" latinLnBrk="0" hangingPunct="1"/>
            <a:r>
              <a:rPr lang="it-IT" noProof="0"/>
              <a:t>Terzo livello</a:t>
            </a:r>
          </a:p>
          <a:p>
            <a:pPr lvl="3" rtl="0" eaLnBrk="1" latinLnBrk="0" hangingPunct="1"/>
            <a:r>
              <a:rPr lang="it-IT" noProof="0"/>
              <a:t>Quarto livello</a:t>
            </a:r>
          </a:p>
          <a:p>
            <a:pPr lvl="4" rtl="0" eaLnBrk="1" latinLnBrk="0" hangingPunct="1"/>
            <a:r>
              <a:rPr lang="it-IT" noProof="0"/>
              <a:t>Quinto livello</a:t>
            </a:r>
            <a:endParaRPr kumimoji="0"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15908AE1-6A29-40BC-A97E-519DB46BA681}" type="datetime1">
              <a:rPr lang="it-IT" noProof="0" smtClean="0"/>
              <a:t>24/09/2019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9435099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56E2F38-C353-4852-B299-30D1CBF8550E}"/>
              </a:ext>
            </a:extLst>
          </p:cNvPr>
          <p:cNvSpPr txBox="1"/>
          <p:nvPr userDrawn="1"/>
        </p:nvSpPr>
        <p:spPr>
          <a:xfrm>
            <a:off x="4840774" y="6484489"/>
            <a:ext cx="2082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332990777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/>
          <a:lstStyle/>
          <a:p>
            <a:pPr lvl="0" rtl="0" eaLnBrk="1" latinLnBrk="0" hangingPunct="1"/>
            <a:r>
              <a:rPr lang="it-IT" noProof="0"/>
              <a:t>Modifica gli stili del testo dello schema</a:t>
            </a:r>
          </a:p>
          <a:p>
            <a:pPr lvl="1" rtl="0" eaLnBrk="1" latinLnBrk="0" hangingPunct="1"/>
            <a:r>
              <a:rPr lang="it-IT" noProof="0"/>
              <a:t>Secondo livello</a:t>
            </a:r>
          </a:p>
          <a:p>
            <a:pPr lvl="2" rtl="0" eaLnBrk="1" latinLnBrk="0" hangingPunct="1"/>
            <a:r>
              <a:rPr lang="it-IT" noProof="0"/>
              <a:t>Terzo livello</a:t>
            </a:r>
          </a:p>
          <a:p>
            <a:pPr lvl="3" rtl="0" eaLnBrk="1" latinLnBrk="0" hangingPunct="1"/>
            <a:r>
              <a:rPr lang="it-IT" noProof="0"/>
              <a:t>Quarto livello</a:t>
            </a:r>
          </a:p>
          <a:p>
            <a:pPr lvl="4" rtl="0" eaLnBrk="1" latinLnBrk="0" hangingPunct="1"/>
            <a:r>
              <a:rPr lang="it-IT" noProof="0"/>
              <a:t>Quinto livello</a:t>
            </a:r>
            <a:endParaRPr kumimoji="0"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CA9971DD-0703-435F-9C60-4A8669CA6A93}" type="datetime1">
              <a:rPr lang="it-IT" noProof="0" smtClean="0"/>
              <a:t>24/09/2019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F560FE8-5032-4D43-B66F-E04C14C6C31C}"/>
              </a:ext>
            </a:extLst>
          </p:cNvPr>
          <p:cNvSpPr txBox="1"/>
          <p:nvPr userDrawn="1"/>
        </p:nvSpPr>
        <p:spPr>
          <a:xfrm rot="5400000">
            <a:off x="-902594" y="4331594"/>
            <a:ext cx="2082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63998866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  <p15:guide id="2" pos="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2600325"/>
            <a:ext cx="8534400" cy="2286000"/>
          </a:xfrm>
          <a:prstGeom prst="rect">
            <a:avLst/>
          </a:prstGeom>
        </p:spPr>
        <p:txBody>
          <a:bodyPr rtlCol="0"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828800" y="1066800"/>
            <a:ext cx="8534400" cy="1509712"/>
          </a:xfrm>
          <a:prstGeom prst="rect">
            <a:avLst/>
          </a:prstGeom>
        </p:spPr>
        <p:txBody>
          <a:bodyPr rtlCol="0"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27E4E03-CFD3-4C2A-9734-0A8B92A96CD2}" type="datetime1">
              <a:rPr lang="it-IT" noProof="0" smtClean="0"/>
              <a:t>24/09/2019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6615806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  <a:p>
            <a:pPr lvl="1" rtl="0" eaLnBrk="1" latinLnBrk="0" hangingPunct="1"/>
            <a:r>
              <a:rPr lang="it-IT" noProof="0"/>
              <a:t>Secondo livello</a:t>
            </a:r>
          </a:p>
          <a:p>
            <a:pPr lvl="2" rtl="0" eaLnBrk="1" latinLnBrk="0" hangingPunct="1"/>
            <a:r>
              <a:rPr lang="it-IT" noProof="0"/>
              <a:t>Terzo livello</a:t>
            </a:r>
          </a:p>
          <a:p>
            <a:pPr lvl="3" rtl="0" eaLnBrk="1" latinLnBrk="0" hangingPunct="1"/>
            <a:r>
              <a:rPr lang="it-IT" noProof="0"/>
              <a:t>Quarto livello</a:t>
            </a:r>
          </a:p>
          <a:p>
            <a:pPr lvl="4" rtl="0" eaLnBrk="1" latinLnBrk="0" hangingPunct="1"/>
            <a:r>
              <a:rPr lang="it-IT" noProof="0"/>
              <a:t>Quinto livello</a:t>
            </a:r>
            <a:endParaRPr kumimoji="0"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  <a:p>
            <a:pPr lvl="1" rtl="0" eaLnBrk="1" latinLnBrk="0" hangingPunct="1"/>
            <a:r>
              <a:rPr lang="it-IT" noProof="0"/>
              <a:t>Secondo livello</a:t>
            </a:r>
          </a:p>
          <a:p>
            <a:pPr lvl="2" rtl="0" eaLnBrk="1" latinLnBrk="0" hangingPunct="1"/>
            <a:r>
              <a:rPr lang="it-IT" noProof="0"/>
              <a:t>Terzo livello</a:t>
            </a:r>
          </a:p>
          <a:p>
            <a:pPr lvl="3" rtl="0" eaLnBrk="1" latinLnBrk="0" hangingPunct="1"/>
            <a:r>
              <a:rPr lang="it-IT" noProof="0"/>
              <a:t>Quarto livello</a:t>
            </a:r>
          </a:p>
          <a:p>
            <a:pPr lvl="4" rtl="0" eaLnBrk="1" latinLnBrk="0" hangingPunct="1"/>
            <a:r>
              <a:rPr lang="it-IT" noProof="0"/>
              <a:t>Quinto livello</a:t>
            </a:r>
            <a:endParaRPr kumimoji="0"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DEB08175-CFD4-4ED9-9118-2143312C5553}" type="datetime1">
              <a:rPr lang="it-IT" noProof="0" smtClean="0"/>
              <a:t>24/09/2019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7845111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</p:spPr>
        <p:txBody>
          <a:bodyPr rtlCol="0" anchor="ctr"/>
          <a:lstStyle>
            <a:lvl1pPr algn="ctr">
              <a:defRPr sz="4500" b="1" cap="none" baseline="0"/>
            </a:lvl1pPr>
            <a:extLst/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  <a:p>
            <a:pPr lvl="1" rtl="0" eaLnBrk="1" latinLnBrk="0" hangingPunct="1"/>
            <a:r>
              <a:rPr lang="it-IT" noProof="0"/>
              <a:t>Secondo livello</a:t>
            </a:r>
          </a:p>
          <a:p>
            <a:pPr lvl="2" rtl="0" eaLnBrk="1" latinLnBrk="0" hangingPunct="1"/>
            <a:r>
              <a:rPr lang="it-IT" noProof="0"/>
              <a:t>Terzo livello</a:t>
            </a:r>
          </a:p>
          <a:p>
            <a:pPr lvl="3" rtl="0" eaLnBrk="1" latinLnBrk="0" hangingPunct="1"/>
            <a:r>
              <a:rPr lang="it-IT" noProof="0"/>
              <a:t>Quarto livello</a:t>
            </a:r>
          </a:p>
          <a:p>
            <a:pPr lvl="4" rtl="0" eaLnBrk="1" latinLnBrk="0" hangingPunct="1"/>
            <a:r>
              <a:rPr lang="it-IT" noProof="0"/>
              <a:t>Quinto livello</a:t>
            </a:r>
            <a:endParaRPr kumimoji="0"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  <a:p>
            <a:pPr lvl="1" rtl="0" eaLnBrk="1" latinLnBrk="0" hangingPunct="1"/>
            <a:r>
              <a:rPr lang="it-IT" noProof="0"/>
              <a:t>Secondo livello</a:t>
            </a:r>
          </a:p>
          <a:p>
            <a:pPr lvl="2" rtl="0" eaLnBrk="1" latinLnBrk="0" hangingPunct="1"/>
            <a:r>
              <a:rPr lang="it-IT" noProof="0"/>
              <a:t>Terzo livello</a:t>
            </a:r>
          </a:p>
          <a:p>
            <a:pPr lvl="3" rtl="0" eaLnBrk="1" latinLnBrk="0" hangingPunct="1"/>
            <a:r>
              <a:rPr lang="it-IT" noProof="0"/>
              <a:t>Quarto livello</a:t>
            </a:r>
          </a:p>
          <a:p>
            <a:pPr lvl="4" rtl="0" eaLnBrk="1" latinLnBrk="0" hangingPunct="1"/>
            <a:r>
              <a:rPr lang="it-IT" noProof="0"/>
              <a:t>Quinto livello</a:t>
            </a:r>
            <a:endParaRPr kumimoji="0"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EF4A4277-A788-4D8B-8B34-B9190F62157E}" type="datetime1">
              <a:rPr lang="it-IT" noProof="0" smtClean="0"/>
              <a:t>24/09/2019</a:t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5893157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 anchor="ctr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11CF257F-73A3-4C24-ADBB-D79450ADA199}" type="datetime1">
              <a:rPr lang="it-IT" noProof="0" smtClean="0"/>
              <a:t>24/09/2019</a:t>
            </a:fld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E058AA8-6D7E-4E75-AEB7-08C247DDEE2B}"/>
              </a:ext>
            </a:extLst>
          </p:cNvPr>
          <p:cNvSpPr txBox="1"/>
          <p:nvPr userDrawn="1"/>
        </p:nvSpPr>
        <p:spPr>
          <a:xfrm rot="5400000">
            <a:off x="-902594" y="4331594"/>
            <a:ext cx="2082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86065842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A39846A6-7A5F-4545-B33A-A9ED69A6FFAC}" type="datetime1">
              <a:rPr lang="it-IT" noProof="0" smtClean="0"/>
              <a:t>24/09/2019</a:t>
            </a:fld>
            <a:endParaRPr lang="it-IT" noProof="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6097795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ln>
            <a:noFill/>
          </a:ln>
        </p:spPr>
        <p:txBody>
          <a:bodyPr rtlCol="0"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</p:spPr>
        <p:txBody>
          <a:bodyPr rtlCol="0"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  <a:p>
            <a:pPr lvl="1" rtl="0" eaLnBrk="1" latinLnBrk="0" hangingPunct="1"/>
            <a:r>
              <a:rPr lang="it-IT" noProof="0"/>
              <a:t>Secondo livello</a:t>
            </a:r>
          </a:p>
          <a:p>
            <a:pPr lvl="2" rtl="0" eaLnBrk="1" latinLnBrk="0" hangingPunct="1"/>
            <a:r>
              <a:rPr lang="it-IT" noProof="0"/>
              <a:t>Terzo livello</a:t>
            </a:r>
          </a:p>
          <a:p>
            <a:pPr lvl="3" rtl="0" eaLnBrk="1" latinLnBrk="0" hangingPunct="1"/>
            <a:r>
              <a:rPr lang="it-IT" noProof="0"/>
              <a:t>Quarto livello</a:t>
            </a:r>
          </a:p>
          <a:p>
            <a:pPr lvl="4" rtl="0" eaLnBrk="1" latinLnBrk="0" hangingPunct="1"/>
            <a:r>
              <a:rPr lang="it-IT" noProof="0"/>
              <a:t>Quinto livello</a:t>
            </a:r>
            <a:endParaRPr kumimoji="0"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B6F07590-CFA1-4F21-BA76-7175260B7F5E}" type="datetime1">
              <a:rPr lang="it-IT" noProof="0" smtClean="0"/>
              <a:t>24/09/2019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4254623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8" name="Rettangolo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it-IT" sz="3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rtlCol="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lang="it-IT" noProof="0"/>
              <a:t>Fare clic sull'icona per inserire un'immagine</a:t>
            </a:r>
            <a:endParaRPr kumimoji="0" lang="it-IT" noProof="0" dirty="0"/>
          </a:p>
        </p:txBody>
      </p:sp>
      <p:sp>
        <p:nvSpPr>
          <p:cNvPr id="9" name="Rettangolo 1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it-IT" sz="1800" noProof="0" dirty="0"/>
          </a:p>
        </p:txBody>
      </p:sp>
      <p:sp>
        <p:nvSpPr>
          <p:cNvPr id="10" name="Rettangolo 2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it-IT" sz="1800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9D9346D9-AA3E-42EE-8EDC-CCD23F4F1189}" type="datetime1">
              <a:rPr lang="it-IT" noProof="0" smtClean="0"/>
              <a:t>24/09/2019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90E0492-0356-45EF-8AC3-657371AC83EB}"/>
              </a:ext>
            </a:extLst>
          </p:cNvPr>
          <p:cNvSpPr txBox="1"/>
          <p:nvPr userDrawn="1"/>
        </p:nvSpPr>
        <p:spPr>
          <a:xfrm rot="5400000">
            <a:off x="-902594" y="4331594"/>
            <a:ext cx="2082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36367528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7148" y="-54"/>
            <a:ext cx="12188952" cy="6858054"/>
            <a:chOff x="7148" y="-54"/>
            <a:chExt cx="12188952" cy="6858054"/>
          </a:xfrm>
        </p:grpSpPr>
        <p:sp>
          <p:nvSpPr>
            <p:cNvPr id="4" name="Rettangolo 3"/>
            <p:cNvSpPr/>
            <p:nvPr/>
          </p:nvSpPr>
          <p:spPr>
            <a:xfrm>
              <a:off x="7148" y="0"/>
              <a:ext cx="1218895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5" name="Rettangolo 14"/>
            <p:cNvSpPr/>
            <p:nvPr/>
          </p:nvSpPr>
          <p:spPr bwMode="invGray">
            <a:xfrm>
              <a:off x="1473566" y="-54"/>
              <a:ext cx="96070" cy="685805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rnd" cmpd="sng" algn="ctr">
              <a:noFill/>
              <a:prstDash val="solid"/>
            </a:ln>
            <a:effectLst>
              <a:outerShdw blurRad="38550" dist="3800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latinLnBrk="0" hangingPunct="1"/>
              <a:endParaRPr kumimoji="0" lang="it-IT" sz="1800" noProof="0" dirty="0"/>
            </a:p>
          </p:txBody>
        </p:sp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" y="0"/>
              <a:ext cx="1495425" cy="6858000"/>
            </a:xfrm>
            <a:prstGeom prst="rect">
              <a:avLst/>
            </a:prstGeom>
          </p:spPr>
        </p:pic>
      </p:grpSp>
      <p:sp>
        <p:nvSpPr>
          <p:cNvPr id="16" name="Segnaposto titolo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17" name="Segnaposto testo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0" hangingPunct="1"/>
            <a:r>
              <a:rPr lang="it-IT" noProof="0" dirty="0"/>
              <a:t>Fare clic per modificare gli stili del testo dello schema</a:t>
            </a:r>
          </a:p>
          <a:p>
            <a:pPr lvl="1" rtl="0" eaLnBrk="1" latinLnBrk="0" hangingPunct="1"/>
            <a:r>
              <a:rPr lang="it-IT" noProof="0" dirty="0"/>
              <a:t>Secondo livello</a:t>
            </a:r>
          </a:p>
          <a:p>
            <a:pPr lvl="2" rtl="0" eaLnBrk="1" latinLnBrk="0" hangingPunct="1"/>
            <a:r>
              <a:rPr lang="it-IT" noProof="0" dirty="0"/>
              <a:t>Terzo livello</a:t>
            </a:r>
          </a:p>
          <a:p>
            <a:pPr lvl="3" rtl="0" eaLnBrk="1" latinLnBrk="0" hangingPunct="1"/>
            <a:r>
              <a:rPr lang="it-IT" noProof="0" dirty="0"/>
              <a:t>Quarto livello</a:t>
            </a:r>
          </a:p>
          <a:p>
            <a:pPr lvl="4" rtl="0" eaLnBrk="1" latinLnBrk="0" hangingPunct="1"/>
            <a:r>
              <a:rPr lang="it-IT" noProof="0" dirty="0"/>
              <a:t>Quinto livello</a:t>
            </a:r>
          </a:p>
        </p:txBody>
      </p:sp>
      <p:sp>
        <p:nvSpPr>
          <p:cNvPr id="18" name="Segnaposto data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fld id="{04459659-D10F-4F47-AEB8-7766F7BB40AD}" type="datetime1">
              <a:rPr lang="it-IT" noProof="0" smtClean="0"/>
              <a:t>24/09/2019</a:t>
            </a:fld>
            <a:endParaRPr lang="it-IT" noProof="0" dirty="0"/>
          </a:p>
        </p:txBody>
      </p:sp>
      <p:sp>
        <p:nvSpPr>
          <p:cNvPr id="19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 anchor="b"/>
          <a:lstStyle>
            <a:lvl1pPr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20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 anchor="b"/>
          <a:lstStyle>
            <a:lvl1pPr algn="ctr"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fld id="{401CF334-2D5C-4859-84A6-CA7E6E43FAEB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600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spd="slow">
    <p:push dir="u"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1" kern="120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Wingdings 2"/>
        <a:buChar char=""/>
        <a:defRPr kumimoji="0"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>
            <a:lumMod val="50000"/>
          </a:schemeClr>
        </a:buClr>
        <a:buFont typeface="Verdana"/>
        <a:buChar char="◦"/>
        <a:defRPr kumimoji="0"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>
            <a:lumMod val="75000"/>
          </a:schemeClr>
        </a:buClr>
        <a:buFont typeface="Wingdings 2"/>
        <a:buChar char=""/>
        <a:defRPr kumimoji="0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512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orient="horz" pos="888" userDrawn="1">
          <p15:clr>
            <a:srgbClr val="F26B43"/>
          </p15:clr>
        </p15:guide>
        <p15:guide id="6" orient="horz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urriculum.media.pearsoncmg.com/curriculum/intl/it/newlab/9788869103131a/sto_sv_url/index.html#!/activity/6642254/section/section_6642303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urriculum.media.pearsoncmg.com/curriculum/intl/it/newlab/9788869103131a/sto_fv/media/sto_fv_huyuk/index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urriculum.media.pearsoncmg.com/curriculum/intl/it/newlab/9788869103131a/sto_fv/media/sto_fv_nippur/index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curriculum.media.pearsoncmg.com/curriculum/intl/it/newlab/9788869103131a/sto_sv_url/index.html#!/activity/6642254/section/section_6642323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20290652">
            <a:off x="-422030" y="2506394"/>
            <a:ext cx="9875520" cy="1472184"/>
          </a:xfrm>
        </p:spPr>
        <p:txBody>
          <a:bodyPr rtlCol="0"/>
          <a:lstStyle/>
          <a:p>
            <a:pPr rtl="0"/>
            <a:r>
              <a:rPr lang="it-IT" dirty="0"/>
              <a:t>La rivoluzione neolitica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20361697">
            <a:off x="265926" y="3855883"/>
            <a:ext cx="9875520" cy="1752600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accent4"/>
                </a:solidFill>
              </a:rPr>
              <a:t>Corso di Storia 1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9962103-0056-468D-912A-202E74F30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855" y="0"/>
            <a:ext cx="4117145" cy="4117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9FE538-063F-458E-A8C5-4636CED619DD}"/>
              </a:ext>
            </a:extLst>
          </p:cNvPr>
          <p:cNvSpPr txBox="1"/>
          <p:nvPr/>
        </p:nvSpPr>
        <p:spPr>
          <a:xfrm>
            <a:off x="4682197" y="6443002"/>
            <a:ext cx="2827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26339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002902D2-31C4-4F74-B453-690F33137F25}"/>
              </a:ext>
            </a:extLst>
          </p:cNvPr>
          <p:cNvSpPr txBox="1"/>
          <p:nvPr/>
        </p:nvSpPr>
        <p:spPr>
          <a:xfrm>
            <a:off x="0" y="0"/>
            <a:ext cx="6303344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 la Mezzaluna fertile fu vincente?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DCBE6DF-3E9F-4D02-A330-31CB3A0F13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62" t="29303" r="8730" b="18752"/>
          <a:stretch/>
        </p:blipFill>
        <p:spPr>
          <a:xfrm>
            <a:off x="0" y="1695156"/>
            <a:ext cx="5711484" cy="5162844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25F87926-C706-4DFC-A782-307CA9B4276C}"/>
              </a:ext>
            </a:extLst>
          </p:cNvPr>
          <p:cNvGrpSpPr/>
          <p:nvPr/>
        </p:nvGrpSpPr>
        <p:grpSpPr>
          <a:xfrm>
            <a:off x="6303344" y="0"/>
            <a:ext cx="5888656" cy="5162844"/>
            <a:chOff x="6303344" y="0"/>
            <a:chExt cx="5888656" cy="5162844"/>
          </a:xfrm>
        </p:grpSpPr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61A6FC77-515E-4297-BC0B-9835FA7A7589}"/>
                </a:ext>
              </a:extLst>
            </p:cNvPr>
            <p:cNvGrpSpPr/>
            <p:nvPr/>
          </p:nvGrpSpPr>
          <p:grpSpPr>
            <a:xfrm>
              <a:off x="6303344" y="0"/>
              <a:ext cx="5888656" cy="5162844"/>
              <a:chOff x="7596045" y="938994"/>
              <a:chExt cx="5888656" cy="5162844"/>
            </a:xfrm>
          </p:grpSpPr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id="{95D98217-27BC-4DC5-A2B8-3761B566C5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731" t="13726" r="36654" b="8903"/>
              <a:stretch/>
            </p:blipFill>
            <p:spPr>
              <a:xfrm>
                <a:off x="7596045" y="938994"/>
                <a:ext cx="5888656" cy="5162844"/>
              </a:xfrm>
              <a:prstGeom prst="rect">
                <a:avLst/>
              </a:prstGeom>
            </p:spPr>
          </p:pic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D08DCE23-D169-4C31-96EA-F8C3A1C3FF3A}"/>
                  </a:ext>
                </a:extLst>
              </p:cNvPr>
              <p:cNvSpPr txBox="1"/>
              <p:nvPr/>
            </p:nvSpPr>
            <p:spPr>
              <a:xfrm>
                <a:off x="12192000" y="3974121"/>
                <a:ext cx="61897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50" b="1" dirty="0"/>
                  <a:t>Iran</a:t>
                </a:r>
                <a:endParaRPr lang="it-IT" b="1" dirty="0"/>
              </a:p>
            </p:txBody>
          </p:sp>
        </p:grp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ED7CAEC9-6A03-46A9-B451-95C74A90BE59}"/>
                </a:ext>
              </a:extLst>
            </p:cNvPr>
            <p:cNvSpPr txBox="1"/>
            <p:nvPr/>
          </p:nvSpPr>
          <p:spPr>
            <a:xfrm>
              <a:off x="11404210" y="4445391"/>
              <a:ext cx="7877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dirty="0"/>
                <a:t>Golfo Persico</a:t>
              </a:r>
            </a:p>
          </p:txBody>
        </p:sp>
      </p:grp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12051BC5-2432-4F8E-8E7A-E96D8261655B}"/>
              </a:ext>
            </a:extLst>
          </p:cNvPr>
          <p:cNvSpPr/>
          <p:nvPr/>
        </p:nvSpPr>
        <p:spPr>
          <a:xfrm>
            <a:off x="0" y="697298"/>
            <a:ext cx="2546252" cy="461665"/>
          </a:xfrm>
          <a:prstGeom prst="roundRect">
            <a:avLst/>
          </a:prstGeom>
          <a:solidFill>
            <a:srgbClr val="F398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 mediterraneo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DEB7C6C9-AE8F-4600-9C4D-1EABA7DBAEC3}"/>
              </a:ext>
            </a:extLst>
          </p:cNvPr>
          <p:cNvSpPr/>
          <p:nvPr/>
        </p:nvSpPr>
        <p:spPr>
          <a:xfrm>
            <a:off x="0" y="1250626"/>
            <a:ext cx="6303344" cy="46166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Abbondanza e varietà di specie vegetali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43B110B8-B8AD-4C65-8480-E18180EC98DA}"/>
              </a:ext>
            </a:extLst>
          </p:cNvPr>
          <p:cNvSpPr/>
          <p:nvPr/>
        </p:nvSpPr>
        <p:spPr>
          <a:xfrm>
            <a:off x="3283527" y="674160"/>
            <a:ext cx="3019817" cy="484803"/>
          </a:xfrm>
          <a:prstGeom prst="roundRect">
            <a:avLst/>
          </a:prstGeom>
          <a:solidFill>
            <a:srgbClr val="FDD1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Animali di grossa taglia</a:t>
            </a:r>
          </a:p>
        </p:txBody>
      </p:sp>
      <p:sp>
        <p:nvSpPr>
          <p:cNvPr id="16" name="Rettangolo con angoli diagonali arrotondati 15">
            <a:extLst>
              <a:ext uri="{FF2B5EF4-FFF2-40B4-BE49-F238E27FC236}">
                <a16:creationId xmlns:a16="http://schemas.microsoft.com/office/drawing/2014/main" id="{F34830A1-F5B1-4521-8AC2-612CC7ACA243}"/>
              </a:ext>
            </a:extLst>
          </p:cNvPr>
          <p:cNvSpPr/>
          <p:nvPr/>
        </p:nvSpPr>
        <p:spPr>
          <a:xfrm>
            <a:off x="6096000" y="5375339"/>
            <a:ext cx="2382982" cy="44453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agricoltura</a:t>
            </a:r>
          </a:p>
        </p:txBody>
      </p:sp>
      <p:sp>
        <p:nvSpPr>
          <p:cNvPr id="17" name="Rettangolo con angoli diagonali arrotondati 16">
            <a:extLst>
              <a:ext uri="{FF2B5EF4-FFF2-40B4-BE49-F238E27FC236}">
                <a16:creationId xmlns:a16="http://schemas.microsoft.com/office/drawing/2014/main" id="{A6871A0B-4FF8-49AC-82F4-A29E0D54083F}"/>
              </a:ext>
            </a:extLst>
          </p:cNvPr>
          <p:cNvSpPr/>
          <p:nvPr/>
        </p:nvSpPr>
        <p:spPr>
          <a:xfrm>
            <a:off x="8679873" y="5375339"/>
            <a:ext cx="1274618" cy="444530"/>
          </a:xfrm>
          <a:prstGeom prst="round2Diag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città</a:t>
            </a:r>
          </a:p>
        </p:txBody>
      </p:sp>
      <p:sp>
        <p:nvSpPr>
          <p:cNvPr id="18" name="Rettangolo con angoli diagonali arrotondati 17">
            <a:extLst>
              <a:ext uri="{FF2B5EF4-FFF2-40B4-BE49-F238E27FC236}">
                <a16:creationId xmlns:a16="http://schemas.microsoft.com/office/drawing/2014/main" id="{544DCBF4-3A1D-44FF-AF5F-233C08FA30FC}"/>
              </a:ext>
            </a:extLst>
          </p:cNvPr>
          <p:cNvSpPr/>
          <p:nvPr/>
        </p:nvSpPr>
        <p:spPr>
          <a:xfrm>
            <a:off x="6096000" y="6058783"/>
            <a:ext cx="1343891" cy="444530"/>
          </a:xfrm>
          <a:prstGeom prst="round2DiagRect">
            <a:avLst/>
          </a:prstGeom>
          <a:solidFill>
            <a:srgbClr val="B476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scrittura</a:t>
            </a:r>
          </a:p>
        </p:txBody>
      </p:sp>
      <p:sp>
        <p:nvSpPr>
          <p:cNvPr id="19" name="Rettangolo con angoli diagonali arrotondati 18">
            <a:extLst>
              <a:ext uri="{FF2B5EF4-FFF2-40B4-BE49-F238E27FC236}">
                <a16:creationId xmlns:a16="http://schemas.microsoft.com/office/drawing/2014/main" id="{5B42B3FD-E84A-481D-BEF3-97D5794DEFF3}"/>
              </a:ext>
            </a:extLst>
          </p:cNvPr>
          <p:cNvSpPr/>
          <p:nvPr/>
        </p:nvSpPr>
        <p:spPr>
          <a:xfrm>
            <a:off x="7571509" y="6058783"/>
            <a:ext cx="2382982" cy="444530"/>
          </a:xfrm>
          <a:prstGeom prst="round2Diag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Grandi imperi</a:t>
            </a:r>
          </a:p>
        </p:txBody>
      </p:sp>
      <p:sp>
        <p:nvSpPr>
          <p:cNvPr id="20" name="Parentesi graffa chiusa 19">
            <a:extLst>
              <a:ext uri="{FF2B5EF4-FFF2-40B4-BE49-F238E27FC236}">
                <a16:creationId xmlns:a16="http://schemas.microsoft.com/office/drawing/2014/main" id="{692265E4-BF6E-4953-B7C4-2A1854F26BE6}"/>
              </a:ext>
            </a:extLst>
          </p:cNvPr>
          <p:cNvSpPr/>
          <p:nvPr/>
        </p:nvSpPr>
        <p:spPr>
          <a:xfrm>
            <a:off x="9954491" y="5375339"/>
            <a:ext cx="453499" cy="112797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ad angolo ripiegato 20">
            <a:extLst>
              <a:ext uri="{FF2B5EF4-FFF2-40B4-BE49-F238E27FC236}">
                <a16:creationId xmlns:a16="http://schemas.microsoft.com/office/drawing/2014/main" id="{324FF917-51AA-45E0-8369-130B56F53E7F}"/>
              </a:ext>
            </a:extLst>
          </p:cNvPr>
          <p:cNvSpPr/>
          <p:nvPr/>
        </p:nvSpPr>
        <p:spPr>
          <a:xfrm>
            <a:off x="10450252" y="5657593"/>
            <a:ext cx="1517072" cy="510038"/>
          </a:xfrm>
          <a:prstGeom prst="foldedCorner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CIVILTÀ</a:t>
            </a: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52360AE8-8030-475D-90C2-8AD86BDE0BD9}"/>
              </a:ext>
            </a:extLst>
          </p:cNvPr>
          <p:cNvGrpSpPr/>
          <p:nvPr/>
        </p:nvGrpSpPr>
        <p:grpSpPr>
          <a:xfrm>
            <a:off x="6642929" y="2799895"/>
            <a:ext cx="4613152" cy="1718006"/>
            <a:chOff x="6642929" y="2799895"/>
            <a:chExt cx="4613152" cy="1718006"/>
          </a:xfrm>
        </p:grpSpPr>
        <p:sp>
          <p:nvSpPr>
            <p:cNvPr id="22" name="Luna 21">
              <a:extLst>
                <a:ext uri="{FF2B5EF4-FFF2-40B4-BE49-F238E27FC236}">
                  <a16:creationId xmlns:a16="http://schemas.microsoft.com/office/drawing/2014/main" id="{6109089C-CDE9-4AF4-98C6-16B41AA2022A}"/>
                </a:ext>
              </a:extLst>
            </p:cNvPr>
            <p:cNvSpPr/>
            <p:nvPr/>
          </p:nvSpPr>
          <p:spPr>
            <a:xfrm rot="4426855">
              <a:off x="8090502" y="1352322"/>
              <a:ext cx="1718006" cy="4613152"/>
            </a:xfrm>
            <a:prstGeom prst="moon">
              <a:avLst>
                <a:gd name="adj" fmla="val 52069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183B2CF9-9884-4C1E-9DC6-374FBF4F25A8}"/>
                </a:ext>
              </a:extLst>
            </p:cNvPr>
            <p:cNvSpPr txBox="1"/>
            <p:nvPr/>
          </p:nvSpPr>
          <p:spPr>
            <a:xfrm>
              <a:off x="8173682" y="2812231"/>
              <a:ext cx="15729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400" dirty="0"/>
                <a:t>oggi</a:t>
              </a:r>
              <a:endParaRPr lang="it-IT" dirty="0"/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B60A6908-EE9D-4716-9DC7-8568115DA1A3}"/>
              </a:ext>
            </a:extLst>
          </p:cNvPr>
          <p:cNvGrpSpPr/>
          <p:nvPr/>
        </p:nvGrpSpPr>
        <p:grpSpPr>
          <a:xfrm>
            <a:off x="857886" y="3675950"/>
            <a:ext cx="3386158" cy="1718421"/>
            <a:chOff x="857886" y="3675950"/>
            <a:chExt cx="3386158" cy="1718421"/>
          </a:xfrm>
        </p:grpSpPr>
        <p:sp>
          <p:nvSpPr>
            <p:cNvPr id="23" name="Luna 22">
              <a:extLst>
                <a:ext uri="{FF2B5EF4-FFF2-40B4-BE49-F238E27FC236}">
                  <a16:creationId xmlns:a16="http://schemas.microsoft.com/office/drawing/2014/main" id="{F0EF4952-71D7-4BDC-93BD-00D7B063E5B4}"/>
                </a:ext>
              </a:extLst>
            </p:cNvPr>
            <p:cNvSpPr/>
            <p:nvPr/>
          </p:nvSpPr>
          <p:spPr>
            <a:xfrm rot="4426855">
              <a:off x="1691962" y="2842289"/>
              <a:ext cx="1718006" cy="3386158"/>
            </a:xfrm>
            <a:prstGeom prst="moon">
              <a:avLst>
                <a:gd name="adj" fmla="val 52069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DFA74E31-ED9C-44AE-BAF0-911A09919A65}"/>
                </a:ext>
              </a:extLst>
            </p:cNvPr>
            <p:cNvSpPr txBox="1"/>
            <p:nvPr/>
          </p:nvSpPr>
          <p:spPr>
            <a:xfrm>
              <a:off x="1759756" y="3675950"/>
              <a:ext cx="15729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400" dirty="0"/>
                <a:t>ieri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982455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50"/>
                            </p:stCondLst>
                            <p:childTnLst>
                              <p:par>
                                <p:cTn id="7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05B680-5F26-45BE-A5FA-DCC4A4B6B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Perché si diffuse l’agricoltura?</a:t>
            </a:r>
          </a:p>
        </p:txBody>
      </p:sp>
      <p:pic>
        <p:nvPicPr>
          <p:cNvPr id="4" name="Immagine 3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F03CBDC1-2B40-49E1-823B-26A708FA1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3609" y="1457764"/>
            <a:ext cx="3119910" cy="2454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llout: freccia a destra 4">
            <a:extLst>
              <a:ext uri="{FF2B5EF4-FFF2-40B4-BE49-F238E27FC236}">
                <a16:creationId xmlns:a16="http://schemas.microsoft.com/office/drawing/2014/main" id="{A5200CC0-9A05-427F-94C9-CDCF7E7A5611}"/>
              </a:ext>
            </a:extLst>
          </p:cNvPr>
          <p:cNvSpPr/>
          <p:nvPr/>
        </p:nvSpPr>
        <p:spPr>
          <a:xfrm>
            <a:off x="2096086" y="1417320"/>
            <a:ext cx="3119910" cy="1143000"/>
          </a:xfrm>
          <a:prstGeom prst="rightArrowCallout">
            <a:avLst/>
          </a:prstGeom>
          <a:solidFill>
            <a:srgbClr val="FDD1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Migrazione di persone</a:t>
            </a:r>
          </a:p>
        </p:txBody>
      </p:sp>
      <p:sp>
        <p:nvSpPr>
          <p:cNvPr id="6" name="Callout: freccia a destra 5">
            <a:extLst>
              <a:ext uri="{FF2B5EF4-FFF2-40B4-BE49-F238E27FC236}">
                <a16:creationId xmlns:a16="http://schemas.microsoft.com/office/drawing/2014/main" id="{F81A46B1-C8CA-4AA2-A27F-299D7935CD29}"/>
              </a:ext>
            </a:extLst>
          </p:cNvPr>
          <p:cNvSpPr/>
          <p:nvPr/>
        </p:nvSpPr>
        <p:spPr>
          <a:xfrm>
            <a:off x="2093108" y="2857500"/>
            <a:ext cx="3119910" cy="1143000"/>
          </a:xfrm>
          <a:prstGeom prst="rightArrowCallou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Scambi di tecniche e attrezzi tra gruppi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0F6784E-4DD6-4D0F-B232-A2717286236D}"/>
              </a:ext>
            </a:extLst>
          </p:cNvPr>
          <p:cNvSpPr/>
          <p:nvPr/>
        </p:nvSpPr>
        <p:spPr>
          <a:xfrm>
            <a:off x="7693135" y="3896751"/>
            <a:ext cx="38988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Agricoltura</a:t>
            </a:r>
            <a:endParaRPr lang="it-IT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98B8DD4-7A00-4170-B134-BD61180DC02D}"/>
              </a:ext>
            </a:extLst>
          </p:cNvPr>
          <p:cNvSpPr/>
          <p:nvPr/>
        </p:nvSpPr>
        <p:spPr>
          <a:xfrm>
            <a:off x="6269978" y="4990438"/>
            <a:ext cx="38988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Raccolta</a:t>
            </a:r>
            <a:endParaRPr lang="it-IT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209D901-19EF-49F9-B127-79F46A7D2A5B}"/>
              </a:ext>
            </a:extLst>
          </p:cNvPr>
          <p:cNvSpPr txBox="1"/>
          <p:nvPr/>
        </p:nvSpPr>
        <p:spPr>
          <a:xfrm rot="19997612">
            <a:off x="8188682" y="4670579"/>
            <a:ext cx="20145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convisse per millenni con</a:t>
            </a:r>
            <a:endParaRPr lang="it-IT" dirty="0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60B7FE33-AAE7-4CD2-B1BE-CA3E19B19F07}"/>
              </a:ext>
            </a:extLst>
          </p:cNvPr>
          <p:cNvSpPr/>
          <p:nvPr/>
        </p:nvSpPr>
        <p:spPr>
          <a:xfrm rot="19893430">
            <a:off x="8538291" y="5052910"/>
            <a:ext cx="3722641" cy="5345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Strategie di sopravvivenza</a:t>
            </a:r>
          </a:p>
        </p:txBody>
      </p:sp>
      <p:sp>
        <p:nvSpPr>
          <p:cNvPr id="11" name="Rettangolo con angoli diagonali arrotondati 10">
            <a:extLst>
              <a:ext uri="{FF2B5EF4-FFF2-40B4-BE49-F238E27FC236}">
                <a16:creationId xmlns:a16="http://schemas.microsoft.com/office/drawing/2014/main" id="{08078E30-2A80-42A6-9411-011888F2EB05}"/>
              </a:ext>
            </a:extLst>
          </p:cNvPr>
          <p:cNvSpPr/>
          <p:nvPr/>
        </p:nvSpPr>
        <p:spPr>
          <a:xfrm>
            <a:off x="1923099" y="5534488"/>
            <a:ext cx="4019267" cy="634549"/>
          </a:xfrm>
          <a:prstGeom prst="round2Diag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 fu la risposta migliore al problema della sopravvivenza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D7BEE18-9F4C-4ABE-A06E-DED8F91CC298}"/>
              </a:ext>
            </a:extLst>
          </p:cNvPr>
          <p:cNvSpPr/>
          <p:nvPr/>
        </p:nvSpPr>
        <p:spPr>
          <a:xfrm>
            <a:off x="1663005" y="4975797"/>
            <a:ext cx="4931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 si affermò l’agricoltura ?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05520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 animBg="1"/>
      <p:bldP spid="11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1A552C4-7A2E-45DF-9FB8-06D70802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2084" y="1066800"/>
            <a:ext cx="4211727" cy="607255"/>
          </a:xfrm>
        </p:spPr>
        <p:txBody>
          <a:bodyPr/>
          <a:lstStyle/>
          <a:p>
            <a:r>
              <a:rPr lang="it-IT" sz="2800" dirty="0"/>
              <a:t>Che cosa significa....? 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7C30F3A-625F-4970-B3CD-9DDED9BE8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(dal latino) DOMUS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59776114-343D-4102-8B49-2F98C5F90A4E}"/>
              </a:ext>
            </a:extLst>
          </p:cNvPr>
          <p:cNvSpPr/>
          <p:nvPr/>
        </p:nvSpPr>
        <p:spPr>
          <a:xfrm>
            <a:off x="7652084" y="2420991"/>
            <a:ext cx="4186990" cy="3514531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la tecnica di selezione, controllo e manipolazione di specie vegetali e animali in modo che sviluppino caratteristiche utili al consumo o all’utilizzo da parte dell’uomo</a:t>
            </a:r>
            <a:endParaRPr lang="it-IT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2208136-0A1B-4661-8D72-CF8FE888A2CF}"/>
              </a:ext>
            </a:extLst>
          </p:cNvPr>
          <p:cNvSpPr/>
          <p:nvPr/>
        </p:nvSpPr>
        <p:spPr>
          <a:xfrm>
            <a:off x="7706904" y="1483750"/>
            <a:ext cx="41569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66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domesticazione</a:t>
            </a:r>
            <a:endParaRPr lang="it-IT" sz="5400" b="1" cap="none" spc="0" dirty="0">
              <a:ln w="66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Segnaposto immagine 8" descr="Immagine che contiene erba, esterni, albero, cielo&#10;&#10;Descrizione generata con affidabilità molto elevata">
            <a:extLst>
              <a:ext uri="{FF2B5EF4-FFF2-40B4-BE49-F238E27FC236}">
                <a16:creationId xmlns:a16="http://schemas.microsoft.com/office/drawing/2014/main" id="{B47EB9C4-C5A3-4427-9EE2-BD9AA8F0C8B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055" r="3055"/>
          <a:stretch>
            <a:fillRect/>
          </a:stretch>
        </p:blipFill>
        <p:spPr/>
      </p:pic>
      <p:sp>
        <p:nvSpPr>
          <p:cNvPr id="4" name="Rettangolo con angoli arrotondati 3">
            <a:hlinkClick r:id="rId3" tooltip="Domesticazione degli animali (PEARSON)"/>
            <a:extLst>
              <a:ext uri="{FF2B5EF4-FFF2-40B4-BE49-F238E27FC236}">
                <a16:creationId xmlns:a16="http://schemas.microsoft.com/office/drawing/2014/main" id="{F26207DB-830D-4EE6-9E1F-B3C07F2092F7}"/>
              </a:ext>
            </a:extLst>
          </p:cNvPr>
          <p:cNvSpPr/>
          <p:nvPr/>
        </p:nvSpPr>
        <p:spPr>
          <a:xfrm>
            <a:off x="335972" y="5935522"/>
            <a:ext cx="1563255" cy="465278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SLIDESHOW</a:t>
            </a:r>
          </a:p>
        </p:txBody>
      </p:sp>
    </p:spTree>
    <p:extLst>
      <p:ext uri="{BB962C8B-B14F-4D97-AF65-F5344CB8AC3E}">
        <p14:creationId xmlns:p14="http://schemas.microsoft.com/office/powerpoint/2010/main" val="2046945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  <p:bldP spid="8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e 13">
            <a:extLst>
              <a:ext uri="{FF2B5EF4-FFF2-40B4-BE49-F238E27FC236}">
                <a16:creationId xmlns:a16="http://schemas.microsoft.com/office/drawing/2014/main" id="{F027169E-F424-4B89-BC46-A0D5779E391D}"/>
              </a:ext>
            </a:extLst>
          </p:cNvPr>
          <p:cNvSpPr/>
          <p:nvPr/>
        </p:nvSpPr>
        <p:spPr>
          <a:xfrm>
            <a:off x="4371300" y="5978838"/>
            <a:ext cx="2541564" cy="65591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Carne, uova, latte e derivati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4D8F541-45E6-42B9-898B-633CDF71F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Agricoltura e allevamento</a:t>
            </a:r>
          </a:p>
        </p:txBody>
      </p:sp>
      <p:sp>
        <p:nvSpPr>
          <p:cNvPr id="6" name="Callout: freccia in giù 5">
            <a:extLst>
              <a:ext uri="{FF2B5EF4-FFF2-40B4-BE49-F238E27FC236}">
                <a16:creationId xmlns:a16="http://schemas.microsoft.com/office/drawing/2014/main" id="{FB7B6406-6032-4D44-8BB0-B2D54B5A369F}"/>
              </a:ext>
            </a:extLst>
          </p:cNvPr>
          <p:cNvSpPr/>
          <p:nvPr/>
        </p:nvSpPr>
        <p:spPr>
          <a:xfrm>
            <a:off x="1882303" y="1645920"/>
            <a:ext cx="2720009" cy="1083212"/>
          </a:xfrm>
          <a:prstGeom prst="downArrowCallout">
            <a:avLst/>
          </a:prstGeom>
          <a:solidFill>
            <a:srgbClr val="B476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PALEOLITICO</a:t>
            </a:r>
            <a:r>
              <a:rPr lang="it-IT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Caccia</a:t>
            </a:r>
            <a:r>
              <a:rPr lang="it-IT" dirty="0">
                <a:solidFill>
                  <a:schemeClr val="tx1"/>
                </a:solidFill>
              </a:rPr>
              <a:t> selettiva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E071ECD-D496-4FDC-BDC5-CE3F4882193F}"/>
              </a:ext>
            </a:extLst>
          </p:cNvPr>
          <p:cNvSpPr txBox="1"/>
          <p:nvPr/>
        </p:nvSpPr>
        <p:spPr>
          <a:xfrm>
            <a:off x="1702191" y="2729132"/>
            <a:ext cx="3052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Si risparmiano le femmine per non impedire la riproduzione della specie</a:t>
            </a:r>
          </a:p>
        </p:txBody>
      </p:sp>
      <p:pic>
        <p:nvPicPr>
          <p:cNvPr id="8" name="Segnaposto immagine 8" descr="Immagine che contiene erba, esterni, albero, cielo&#10;&#10;Descrizione generata con affidabilità molto elevata">
            <a:extLst>
              <a:ext uri="{FF2B5EF4-FFF2-40B4-BE49-F238E27FC236}">
                <a16:creationId xmlns:a16="http://schemas.microsoft.com/office/drawing/2014/main" id="{C6A58357-6A29-48D1-8B3C-7596292AF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13" t="19846" r="38684"/>
          <a:stretch/>
        </p:blipFill>
        <p:spPr>
          <a:xfrm>
            <a:off x="5045614" y="1474577"/>
            <a:ext cx="2391508" cy="2817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9294B39-387D-4E2C-90F5-963F4B8E865A}"/>
              </a:ext>
            </a:extLst>
          </p:cNvPr>
          <p:cNvSpPr txBox="1"/>
          <p:nvPr/>
        </p:nvSpPr>
        <p:spPr>
          <a:xfrm rot="2145047">
            <a:off x="7302355" y="2560025"/>
            <a:ext cx="305268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Cane</a:t>
            </a:r>
            <a:r>
              <a:rPr lang="it-IT" sz="1400" dirty="0"/>
              <a:t> reso domestico già nel Paleolitico superiore</a:t>
            </a:r>
          </a:p>
        </p:txBody>
      </p:sp>
      <p:sp>
        <p:nvSpPr>
          <p:cNvPr id="10" name="Callout: freccia in giù 9">
            <a:extLst>
              <a:ext uri="{FF2B5EF4-FFF2-40B4-BE49-F238E27FC236}">
                <a16:creationId xmlns:a16="http://schemas.microsoft.com/office/drawing/2014/main" id="{30A0EB93-8689-4217-ABCB-68EF9E23C6EB}"/>
              </a:ext>
            </a:extLst>
          </p:cNvPr>
          <p:cNvSpPr/>
          <p:nvPr/>
        </p:nvSpPr>
        <p:spPr>
          <a:xfrm>
            <a:off x="1852893" y="3777176"/>
            <a:ext cx="2720009" cy="1083212"/>
          </a:xfrm>
          <a:prstGeom prst="downArrowCallou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NEOLITICO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tangolo con angoli diagonali arrotondati 10">
            <a:extLst>
              <a:ext uri="{FF2B5EF4-FFF2-40B4-BE49-F238E27FC236}">
                <a16:creationId xmlns:a16="http://schemas.microsoft.com/office/drawing/2014/main" id="{9AD20940-D1F2-4D3E-B8F5-08FDDF30AFE8}"/>
              </a:ext>
            </a:extLst>
          </p:cNvPr>
          <p:cNvSpPr/>
          <p:nvPr/>
        </p:nvSpPr>
        <p:spPr>
          <a:xfrm>
            <a:off x="1914143" y="6063076"/>
            <a:ext cx="2658758" cy="529306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</a:rPr>
              <a:t>Suini, ovini  e galline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" name="Callout: freccia in giù 12">
            <a:extLst>
              <a:ext uri="{FF2B5EF4-FFF2-40B4-BE49-F238E27FC236}">
                <a16:creationId xmlns:a16="http://schemas.microsoft.com/office/drawing/2014/main" id="{2E17E07A-5DFA-479B-B140-A71C2B6084A0}"/>
              </a:ext>
            </a:extLst>
          </p:cNvPr>
          <p:cNvSpPr/>
          <p:nvPr/>
        </p:nvSpPr>
        <p:spPr>
          <a:xfrm>
            <a:off x="1852892" y="4935137"/>
            <a:ext cx="2720009" cy="1044488"/>
          </a:xfrm>
          <a:prstGeom prst="down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ANIMALI di diretta utilità economica</a:t>
            </a:r>
            <a:endParaRPr lang="it-IT" dirty="0"/>
          </a:p>
        </p:txBody>
      </p:sp>
      <p:sp>
        <p:nvSpPr>
          <p:cNvPr id="15" name="Rettangolo con angoli diagonali arrotondati 14">
            <a:extLst>
              <a:ext uri="{FF2B5EF4-FFF2-40B4-BE49-F238E27FC236}">
                <a16:creationId xmlns:a16="http://schemas.microsoft.com/office/drawing/2014/main" id="{ED477E97-32D4-424C-BAC0-FF5454D386AF}"/>
              </a:ext>
            </a:extLst>
          </p:cNvPr>
          <p:cNvSpPr/>
          <p:nvPr/>
        </p:nvSpPr>
        <p:spPr>
          <a:xfrm>
            <a:off x="4836960" y="4946761"/>
            <a:ext cx="2658758" cy="666176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Asini, cavalli, elefanti, cammelli, bovini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6E552C22-57C7-4DAF-9345-5A607F11503B}"/>
              </a:ext>
            </a:extLst>
          </p:cNvPr>
          <p:cNvSpPr/>
          <p:nvPr/>
        </p:nvSpPr>
        <p:spPr>
          <a:xfrm>
            <a:off x="7751298" y="4860388"/>
            <a:ext cx="2897945" cy="27432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TRASPORTO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FE3A83A3-46DB-4E2C-B435-9F6C14FDB1E6}"/>
              </a:ext>
            </a:extLst>
          </p:cNvPr>
          <p:cNvSpPr/>
          <p:nvPr/>
        </p:nvSpPr>
        <p:spPr>
          <a:xfrm>
            <a:off x="7751297" y="5279849"/>
            <a:ext cx="2897945" cy="27432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LAVORO NEI CAMPI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24251729-4968-40ED-98DF-4C77B8FD1BD9}"/>
              </a:ext>
            </a:extLst>
          </p:cNvPr>
          <p:cNvSpPr/>
          <p:nvPr/>
        </p:nvSpPr>
        <p:spPr>
          <a:xfrm>
            <a:off x="9200269" y="5841678"/>
            <a:ext cx="2897945" cy="27432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TRAINO CARRI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04FBF250-1E65-4AD9-A9B5-475FE43F5A1B}"/>
              </a:ext>
            </a:extLst>
          </p:cNvPr>
          <p:cNvSpPr/>
          <p:nvPr/>
        </p:nvSpPr>
        <p:spPr>
          <a:xfrm>
            <a:off x="7751296" y="5612937"/>
            <a:ext cx="1955411" cy="8758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Invenzione ruota </a:t>
            </a:r>
          </a:p>
          <a:p>
            <a:pPr algn="ctr"/>
            <a:r>
              <a:rPr lang="it-IT" sz="1200" b="1" dirty="0">
                <a:solidFill>
                  <a:schemeClr val="tx1"/>
                </a:solidFill>
              </a:rPr>
              <a:t>IV millennio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A3EF8EB1-0BC3-4ABD-B9C0-BB0342053BEC}"/>
              </a:ext>
            </a:extLst>
          </p:cNvPr>
          <p:cNvSpPr/>
          <p:nvPr/>
        </p:nvSpPr>
        <p:spPr>
          <a:xfrm>
            <a:off x="9013639" y="607518"/>
            <a:ext cx="2897946" cy="176474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ECONOMIA DI PRELIEVO (caccia-raccolta)</a:t>
            </a:r>
          </a:p>
        </p:txBody>
      </p:sp>
      <p:sp>
        <p:nvSpPr>
          <p:cNvPr id="23" name="Segno di moltiplicazione 22">
            <a:extLst>
              <a:ext uri="{FF2B5EF4-FFF2-40B4-BE49-F238E27FC236}">
                <a16:creationId xmlns:a16="http://schemas.microsoft.com/office/drawing/2014/main" id="{78BF4C92-8EDE-4389-B2C2-9ED588B7E830}"/>
              </a:ext>
            </a:extLst>
          </p:cNvPr>
          <p:cNvSpPr/>
          <p:nvPr/>
        </p:nvSpPr>
        <p:spPr>
          <a:xfrm>
            <a:off x="9013640" y="385794"/>
            <a:ext cx="2897944" cy="2208194"/>
          </a:xfrm>
          <a:prstGeom prst="mathMultiply">
            <a:avLst/>
          </a:prstGeom>
          <a:solidFill>
            <a:srgbClr val="B476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695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7" grpId="0"/>
      <p:bldP spid="9" grpId="0" animBg="1"/>
      <p:bldP spid="10" grpId="0" animBg="1"/>
      <p:bldP spid="11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88309C2-D0EC-4181-BB84-6136AF42E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HOMO SAPIENS </a:t>
            </a:r>
            <a:br>
              <a:rPr lang="it-IT" dirty="0"/>
            </a:br>
            <a:r>
              <a:rPr lang="it-IT" dirty="0"/>
              <a:t>tra religione e arte</a:t>
            </a:r>
          </a:p>
        </p:txBody>
      </p:sp>
    </p:spTree>
    <p:extLst>
      <p:ext uri="{BB962C8B-B14F-4D97-AF65-F5344CB8AC3E}">
        <p14:creationId xmlns:p14="http://schemas.microsoft.com/office/powerpoint/2010/main" val="271431422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03444AA1-B893-4F27-891E-8B77C5FA2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religione nel Paleolitico</a:t>
            </a:r>
          </a:p>
        </p:txBody>
      </p:sp>
      <p:sp>
        <p:nvSpPr>
          <p:cNvPr id="5" name="Callout: freccia a destra 4">
            <a:extLst>
              <a:ext uri="{FF2B5EF4-FFF2-40B4-BE49-F238E27FC236}">
                <a16:creationId xmlns:a16="http://schemas.microsoft.com/office/drawing/2014/main" id="{1C12039B-F452-4BDE-9C50-CF8F9FBEDA23}"/>
              </a:ext>
            </a:extLst>
          </p:cNvPr>
          <p:cNvSpPr/>
          <p:nvPr/>
        </p:nvSpPr>
        <p:spPr>
          <a:xfrm>
            <a:off x="2120348" y="1530626"/>
            <a:ext cx="2862469" cy="1126434"/>
          </a:xfrm>
          <a:prstGeom prst="rightArrowCallou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Reperti archeologici</a:t>
            </a:r>
          </a:p>
        </p:txBody>
      </p:sp>
      <p:sp>
        <p:nvSpPr>
          <p:cNvPr id="6" name="Terminatore 5">
            <a:extLst>
              <a:ext uri="{FF2B5EF4-FFF2-40B4-BE49-F238E27FC236}">
                <a16:creationId xmlns:a16="http://schemas.microsoft.com/office/drawing/2014/main" id="{634FD1D2-9BCE-4833-AC78-89CB737395EC}"/>
              </a:ext>
            </a:extLst>
          </p:cNvPr>
          <p:cNvSpPr/>
          <p:nvPr/>
        </p:nvSpPr>
        <p:spPr>
          <a:xfrm>
            <a:off x="5062330" y="1577009"/>
            <a:ext cx="3154018" cy="103366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Homo sapiens sviluppa un pensiero religioso</a:t>
            </a:r>
          </a:p>
        </p:txBody>
      </p:sp>
      <p:sp>
        <p:nvSpPr>
          <p:cNvPr id="7" name="Callout: freccia a sinistra 6">
            <a:extLst>
              <a:ext uri="{FF2B5EF4-FFF2-40B4-BE49-F238E27FC236}">
                <a16:creationId xmlns:a16="http://schemas.microsoft.com/office/drawing/2014/main" id="{AD32445E-1241-4DEA-8C3A-F0C17DC83132}"/>
              </a:ext>
            </a:extLst>
          </p:cNvPr>
          <p:cNvSpPr/>
          <p:nvPr/>
        </p:nvSpPr>
        <p:spPr>
          <a:xfrm>
            <a:off x="8348870" y="1577009"/>
            <a:ext cx="3154018" cy="1143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0943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Fonti scritte (rituali, preghiere, nomi di divinità)</a:t>
            </a:r>
          </a:p>
        </p:txBody>
      </p:sp>
      <p:sp>
        <p:nvSpPr>
          <p:cNvPr id="8" name="Segno di moltiplicazione 7">
            <a:extLst>
              <a:ext uri="{FF2B5EF4-FFF2-40B4-BE49-F238E27FC236}">
                <a16:creationId xmlns:a16="http://schemas.microsoft.com/office/drawing/2014/main" id="{7663B00F-6AE5-4763-9DCC-B4692AEEA52C}"/>
              </a:ext>
            </a:extLst>
          </p:cNvPr>
          <p:cNvSpPr/>
          <p:nvPr/>
        </p:nvSpPr>
        <p:spPr>
          <a:xfrm>
            <a:off x="9051235" y="1245704"/>
            <a:ext cx="2292626" cy="1696279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llout: linea senza bordo 8">
            <a:extLst>
              <a:ext uri="{FF2B5EF4-FFF2-40B4-BE49-F238E27FC236}">
                <a16:creationId xmlns:a16="http://schemas.microsoft.com/office/drawing/2014/main" id="{C2B7D412-240F-4A4E-A202-8BDA69D84E42}"/>
              </a:ext>
            </a:extLst>
          </p:cNvPr>
          <p:cNvSpPr/>
          <p:nvPr/>
        </p:nvSpPr>
        <p:spPr>
          <a:xfrm>
            <a:off x="3962400" y="3220278"/>
            <a:ext cx="1961322" cy="980663"/>
          </a:xfrm>
          <a:prstGeom prst="callout1">
            <a:avLst>
              <a:gd name="adj1" fmla="val 18750"/>
              <a:gd name="adj2" fmla="val -8333"/>
              <a:gd name="adj3" fmla="val -42905"/>
              <a:gd name="adj4" fmla="val -3521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Sepoltura dei defunti (100.000 anni fa)</a:t>
            </a:r>
          </a:p>
        </p:txBody>
      </p:sp>
      <p:sp>
        <p:nvSpPr>
          <p:cNvPr id="10" name="Callout: linea senza bordo 9">
            <a:extLst>
              <a:ext uri="{FF2B5EF4-FFF2-40B4-BE49-F238E27FC236}">
                <a16:creationId xmlns:a16="http://schemas.microsoft.com/office/drawing/2014/main" id="{A0FDC6F2-51D8-45C7-812F-0CC5D55FD2A6}"/>
              </a:ext>
            </a:extLst>
          </p:cNvPr>
          <p:cNvSpPr/>
          <p:nvPr/>
        </p:nvSpPr>
        <p:spPr>
          <a:xfrm>
            <a:off x="2776330" y="4353341"/>
            <a:ext cx="1736035" cy="980663"/>
          </a:xfrm>
          <a:prstGeom prst="callout1">
            <a:avLst>
              <a:gd name="adj1" fmla="val -169"/>
              <a:gd name="adj2" fmla="val 44339"/>
              <a:gd name="adj3" fmla="val -161823"/>
              <a:gd name="adj4" fmla="val 2884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Corredo funebre (armi e strumenti litici)</a:t>
            </a:r>
          </a:p>
        </p:txBody>
      </p:sp>
      <p:sp>
        <p:nvSpPr>
          <p:cNvPr id="11" name="Bolla: nuvola 10">
            <a:extLst>
              <a:ext uri="{FF2B5EF4-FFF2-40B4-BE49-F238E27FC236}">
                <a16:creationId xmlns:a16="http://schemas.microsoft.com/office/drawing/2014/main" id="{4B4088DE-4389-4C40-BB34-85E07D38CB59}"/>
              </a:ext>
            </a:extLst>
          </p:cNvPr>
          <p:cNvSpPr/>
          <p:nvPr/>
        </p:nvSpPr>
        <p:spPr>
          <a:xfrm>
            <a:off x="6626087" y="3220278"/>
            <a:ext cx="2425148" cy="1298713"/>
          </a:xfrm>
          <a:prstGeom prst="cloudCallout">
            <a:avLst>
              <a:gd name="adj1" fmla="val -87944"/>
              <a:gd name="adj2" fmla="val -10892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Aldilà / vita dopo la morte</a:t>
            </a:r>
          </a:p>
        </p:txBody>
      </p:sp>
      <p:sp>
        <p:nvSpPr>
          <p:cNvPr id="13" name="Fumetto: ovale 12">
            <a:extLst>
              <a:ext uri="{FF2B5EF4-FFF2-40B4-BE49-F238E27FC236}">
                <a16:creationId xmlns:a16="http://schemas.microsoft.com/office/drawing/2014/main" id="{E3E71E61-CCD2-4724-81FC-456753CD8890}"/>
              </a:ext>
            </a:extLst>
          </p:cNvPr>
          <p:cNvSpPr/>
          <p:nvPr/>
        </p:nvSpPr>
        <p:spPr>
          <a:xfrm>
            <a:off x="7215808" y="4907282"/>
            <a:ext cx="2544418" cy="1179442"/>
          </a:xfrm>
          <a:prstGeom prst="wedgeEllipseCallout">
            <a:avLst>
              <a:gd name="adj1" fmla="val -103125"/>
              <a:gd name="adj2" fmla="val -11727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Misure intuitive di igiene (?)</a:t>
            </a:r>
          </a:p>
        </p:txBody>
      </p:sp>
      <p:sp>
        <p:nvSpPr>
          <p:cNvPr id="14" name="Fumetto: ovale 13">
            <a:extLst>
              <a:ext uri="{FF2B5EF4-FFF2-40B4-BE49-F238E27FC236}">
                <a16:creationId xmlns:a16="http://schemas.microsoft.com/office/drawing/2014/main" id="{4AA2FC9B-1402-4559-9CD8-2566CEE137AA}"/>
              </a:ext>
            </a:extLst>
          </p:cNvPr>
          <p:cNvSpPr/>
          <p:nvPr/>
        </p:nvSpPr>
        <p:spPr>
          <a:xfrm>
            <a:off x="4300330" y="5390989"/>
            <a:ext cx="3154018" cy="1179442"/>
          </a:xfrm>
          <a:prstGeom prst="wedgeEllipseCallout">
            <a:avLst>
              <a:gd name="adj1" fmla="val -20313"/>
              <a:gd name="adj2" fmla="val -15210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Timore che i corpi attraessero animali da preda (?)</a:t>
            </a:r>
          </a:p>
        </p:txBody>
      </p:sp>
    </p:spTree>
    <p:extLst>
      <p:ext uri="{BB962C8B-B14F-4D97-AF65-F5344CB8AC3E}">
        <p14:creationId xmlns:p14="http://schemas.microsoft.com/office/powerpoint/2010/main" val="881577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03444AA1-B893-4F27-891E-8B77C5FA2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Sciamanesimo</a:t>
            </a:r>
          </a:p>
        </p:txBody>
      </p:sp>
      <p:sp>
        <p:nvSpPr>
          <p:cNvPr id="6" name="Terminatore 5">
            <a:extLst>
              <a:ext uri="{FF2B5EF4-FFF2-40B4-BE49-F238E27FC236}">
                <a16:creationId xmlns:a16="http://schemas.microsoft.com/office/drawing/2014/main" id="{634FD1D2-9BCE-4833-AC78-89CB737395EC}"/>
              </a:ext>
            </a:extLst>
          </p:cNvPr>
          <p:cNvSpPr/>
          <p:nvPr/>
        </p:nvSpPr>
        <p:spPr>
          <a:xfrm>
            <a:off x="8757566" y="2912165"/>
            <a:ext cx="3154018" cy="103366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Homo sapiens sviluppa un pensiero religioso</a:t>
            </a:r>
          </a:p>
        </p:txBody>
      </p:sp>
      <p:sp>
        <p:nvSpPr>
          <p:cNvPr id="9" name="Callout: linea senza bordo 8">
            <a:extLst>
              <a:ext uri="{FF2B5EF4-FFF2-40B4-BE49-F238E27FC236}">
                <a16:creationId xmlns:a16="http://schemas.microsoft.com/office/drawing/2014/main" id="{C2B7D412-240F-4A4E-A202-8BDA69D84E42}"/>
              </a:ext>
            </a:extLst>
          </p:cNvPr>
          <p:cNvSpPr/>
          <p:nvPr/>
        </p:nvSpPr>
        <p:spPr>
          <a:xfrm>
            <a:off x="6096000" y="1417320"/>
            <a:ext cx="1961322" cy="980663"/>
          </a:xfrm>
          <a:prstGeom prst="callout1">
            <a:avLst>
              <a:gd name="adj1" fmla="val 53103"/>
              <a:gd name="adj2" fmla="val 99633"/>
              <a:gd name="adj3" fmla="val 155032"/>
              <a:gd name="adj4" fmla="val 16190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Sepoltura dei defunti e corredi funerari</a:t>
            </a:r>
          </a:p>
        </p:txBody>
      </p:sp>
      <p:sp>
        <p:nvSpPr>
          <p:cNvPr id="12" name="Callout: linea senza bordo 11">
            <a:extLst>
              <a:ext uri="{FF2B5EF4-FFF2-40B4-BE49-F238E27FC236}">
                <a16:creationId xmlns:a16="http://schemas.microsoft.com/office/drawing/2014/main" id="{B40C50AC-2DF0-4D6B-A725-CAB8A7420E6B}"/>
              </a:ext>
            </a:extLst>
          </p:cNvPr>
          <p:cNvSpPr/>
          <p:nvPr/>
        </p:nvSpPr>
        <p:spPr>
          <a:xfrm>
            <a:off x="6096000" y="2569213"/>
            <a:ext cx="1961322" cy="980663"/>
          </a:xfrm>
          <a:prstGeom prst="callout1">
            <a:avLst>
              <a:gd name="adj1" fmla="val 53103"/>
              <a:gd name="adj2" fmla="val 99633"/>
              <a:gd name="adj3" fmla="val 69969"/>
              <a:gd name="adj4" fmla="val 13818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TOTEM*</a:t>
            </a:r>
          </a:p>
        </p:txBody>
      </p:sp>
      <p:sp>
        <p:nvSpPr>
          <p:cNvPr id="15" name="Callout: linea senza bordo 14">
            <a:extLst>
              <a:ext uri="{FF2B5EF4-FFF2-40B4-BE49-F238E27FC236}">
                <a16:creationId xmlns:a16="http://schemas.microsoft.com/office/drawing/2014/main" id="{BE8DA98E-3589-480A-8E63-BF98296B24B3}"/>
              </a:ext>
            </a:extLst>
          </p:cNvPr>
          <p:cNvSpPr/>
          <p:nvPr/>
        </p:nvSpPr>
        <p:spPr>
          <a:xfrm>
            <a:off x="6096000" y="3849057"/>
            <a:ext cx="1961322" cy="980663"/>
          </a:xfrm>
          <a:prstGeom prst="callout1">
            <a:avLst>
              <a:gd name="adj1" fmla="val 53103"/>
              <a:gd name="adj2" fmla="val 99633"/>
              <a:gd name="adj3" fmla="val -24910"/>
              <a:gd name="adj4" fmla="val 13736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Pitture rupestri</a:t>
            </a:r>
          </a:p>
        </p:txBody>
      </p:sp>
      <p:sp>
        <p:nvSpPr>
          <p:cNvPr id="16" name="Callout: linea senza bordo 15">
            <a:extLst>
              <a:ext uri="{FF2B5EF4-FFF2-40B4-BE49-F238E27FC236}">
                <a16:creationId xmlns:a16="http://schemas.microsoft.com/office/drawing/2014/main" id="{74C12197-8F52-4CEF-A069-9D600FC37D29}"/>
              </a:ext>
            </a:extLst>
          </p:cNvPr>
          <p:cNvSpPr/>
          <p:nvPr/>
        </p:nvSpPr>
        <p:spPr>
          <a:xfrm>
            <a:off x="6096000" y="5048446"/>
            <a:ext cx="1961322" cy="980663"/>
          </a:xfrm>
          <a:prstGeom prst="callout1">
            <a:avLst>
              <a:gd name="adj1" fmla="val 53103"/>
              <a:gd name="adj2" fmla="val 99633"/>
              <a:gd name="adj3" fmla="val -111610"/>
              <a:gd name="adj4" fmla="val 16599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Sepolture rituali di animali</a:t>
            </a:r>
          </a:p>
        </p:txBody>
      </p:sp>
      <p:sp>
        <p:nvSpPr>
          <p:cNvPr id="2" name="Parentesi graffa aperta 1">
            <a:extLst>
              <a:ext uri="{FF2B5EF4-FFF2-40B4-BE49-F238E27FC236}">
                <a16:creationId xmlns:a16="http://schemas.microsoft.com/office/drawing/2014/main" id="{0D07D213-75D8-4A27-8EFD-CDCBE3F1B275}"/>
              </a:ext>
            </a:extLst>
          </p:cNvPr>
          <p:cNvSpPr/>
          <p:nvPr/>
        </p:nvSpPr>
        <p:spPr>
          <a:xfrm>
            <a:off x="5277853" y="1219200"/>
            <a:ext cx="818147" cy="495701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BEAE7D6-9EFA-4EE3-8768-1FBCF5587D13}"/>
              </a:ext>
            </a:extLst>
          </p:cNvPr>
          <p:cNvSpPr/>
          <p:nvPr/>
        </p:nvSpPr>
        <p:spPr>
          <a:xfrm>
            <a:off x="1713740" y="3115796"/>
            <a:ext cx="38368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Culto sciamanico</a:t>
            </a:r>
          </a:p>
        </p:txBody>
      </p:sp>
      <p:sp>
        <p:nvSpPr>
          <p:cNvPr id="17" name="Callout: freccia in giù 16">
            <a:extLst>
              <a:ext uri="{FF2B5EF4-FFF2-40B4-BE49-F238E27FC236}">
                <a16:creationId xmlns:a16="http://schemas.microsoft.com/office/drawing/2014/main" id="{7AF442AA-AC49-459A-9674-4757C65DBD36}"/>
              </a:ext>
            </a:extLst>
          </p:cNvPr>
          <p:cNvSpPr/>
          <p:nvPr/>
        </p:nvSpPr>
        <p:spPr>
          <a:xfrm>
            <a:off x="2069432" y="2149642"/>
            <a:ext cx="2967789" cy="966154"/>
          </a:xfrm>
          <a:prstGeom prst="downArrowCallou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Credenze di tipo magico animistico*</a:t>
            </a:r>
          </a:p>
        </p:txBody>
      </p:sp>
    </p:spTree>
    <p:extLst>
      <p:ext uri="{BB962C8B-B14F-4D97-AF65-F5344CB8AC3E}">
        <p14:creationId xmlns:p14="http://schemas.microsoft.com/office/powerpoint/2010/main" val="3902277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16" grpId="0" animBg="1"/>
      <p:bldP spid="2" grpId="0" animBg="1"/>
      <p:bldP spid="3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Culto della fertilità</a:t>
            </a:r>
          </a:p>
        </p:txBody>
      </p:sp>
      <p:graphicFrame>
        <p:nvGraphicFramePr>
          <p:cNvPr id="9" name="Segnaposto contenuto 8" descr="Diagramma Elenco caselle verticale che mostra 3 gruppi disposti uno sotto l'altro, con punti elenco al di sotto di ogni grupp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39829361"/>
              </p:ext>
            </p:extLst>
          </p:nvPr>
        </p:nvGraphicFramePr>
        <p:xfrm>
          <a:off x="6641432" y="1524000"/>
          <a:ext cx="5269581" cy="494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magine 7" descr="Immagine che contiene ominide, primate, mammifero, animale&#10;&#10;Descrizione generata con affidabilità molto elevata">
            <a:extLst>
              <a:ext uri="{FF2B5EF4-FFF2-40B4-BE49-F238E27FC236}">
                <a16:creationId xmlns:a16="http://schemas.microsoft.com/office/drawing/2014/main" id="{882650A5-8956-418B-B34C-B8A285641FF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509" r="33509"/>
          <a:stretch/>
        </p:blipFill>
        <p:spPr>
          <a:xfrm>
            <a:off x="2280745" y="1273210"/>
            <a:ext cx="3269824" cy="5584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0482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Arte del Paleolitico</a:t>
            </a:r>
          </a:p>
        </p:txBody>
      </p:sp>
      <p:graphicFrame>
        <p:nvGraphicFramePr>
          <p:cNvPr id="9" name="Segnaposto contenuto 8" descr="Diagramma Elenco caselle verticale che mostra 3 gruppi disposti uno sotto l'altro, con punti elenco al di sotto di ogni grupp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56713870"/>
              </p:ext>
            </p:extLst>
          </p:nvPr>
        </p:nvGraphicFramePr>
        <p:xfrm>
          <a:off x="6641432" y="1524000"/>
          <a:ext cx="5269581" cy="494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Segnaposto contenuto 5" descr="Immagine che contiene animale, mammifero&#10;&#10;Descrizione generata con affidabilità elevata">
            <a:extLst>
              <a:ext uri="{FF2B5EF4-FFF2-40B4-BE49-F238E27FC236}">
                <a16:creationId xmlns:a16="http://schemas.microsoft.com/office/drawing/2014/main" id="{5FAB3BBE-1453-4457-9ECF-4F43515B44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1962271" y="1524000"/>
            <a:ext cx="4286703" cy="2837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4842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88309C2-D0EC-4181-BB84-6136AF42E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NASCITA DELLA METALLURGIA E DELLE PROTO-</a:t>
            </a:r>
            <a:r>
              <a:rPr lang="it-IT" dirty="0" err="1"/>
              <a:t>CITTà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420406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88B360EF-3C1A-4CFB-A16C-51EC50A64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45619" t="51431" r="11990" b="12049"/>
          <a:stretch/>
        </p:blipFill>
        <p:spPr>
          <a:xfrm>
            <a:off x="6091543" y="2749273"/>
            <a:ext cx="5168348" cy="2503332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DC3A12BE-4F79-4008-A4E3-19A99A0465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2500" t="28203" r="8836" b="49105"/>
          <a:stretch/>
        </p:blipFill>
        <p:spPr>
          <a:xfrm>
            <a:off x="686598" y="1193797"/>
            <a:ext cx="10809890" cy="1555476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DEEF37E8-5F29-4589-A0ED-1E11B3566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Linea del tempo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E324ABF-3B80-4B3E-9755-E748B0472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3200" dirty="0"/>
              <a:t>LA CULTURA DEL PALEOLITICO</a:t>
            </a:r>
          </a:p>
        </p:txBody>
      </p:sp>
      <p:sp>
        <p:nvSpPr>
          <p:cNvPr id="8" name="Triangolo isoscele 7">
            <a:extLst>
              <a:ext uri="{FF2B5EF4-FFF2-40B4-BE49-F238E27FC236}">
                <a16:creationId xmlns:a16="http://schemas.microsoft.com/office/drawing/2014/main" id="{949A75D5-3D2B-4638-96BE-ADCEBD7E902B}"/>
              </a:ext>
            </a:extLst>
          </p:cNvPr>
          <p:cNvSpPr/>
          <p:nvPr/>
        </p:nvSpPr>
        <p:spPr>
          <a:xfrm flipV="1">
            <a:off x="10522226" y="617173"/>
            <a:ext cx="583095" cy="3445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0A02F620-2C9B-41AE-AC6F-FAE497743789}"/>
              </a:ext>
            </a:extLst>
          </p:cNvPr>
          <p:cNvSpPr/>
          <p:nvPr/>
        </p:nvSpPr>
        <p:spPr>
          <a:xfrm>
            <a:off x="6091542" y="2792188"/>
            <a:ext cx="5168349" cy="246041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49FF577-C7E5-478C-B70D-0AC5D07D2DF8}"/>
              </a:ext>
            </a:extLst>
          </p:cNvPr>
          <p:cNvSpPr/>
          <p:nvPr/>
        </p:nvSpPr>
        <p:spPr>
          <a:xfrm>
            <a:off x="10405241" y="-1"/>
            <a:ext cx="709449" cy="1150883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extra</a:t>
            </a:r>
          </a:p>
        </p:txBody>
      </p:sp>
      <p:sp>
        <p:nvSpPr>
          <p:cNvPr id="5" name="Triangolo isoscele 4">
            <a:extLst>
              <a:ext uri="{FF2B5EF4-FFF2-40B4-BE49-F238E27FC236}">
                <a16:creationId xmlns:a16="http://schemas.microsoft.com/office/drawing/2014/main" id="{D6104CEF-8D56-459B-A60B-04B49ABBDD5A}"/>
              </a:ext>
            </a:extLst>
          </p:cNvPr>
          <p:cNvSpPr/>
          <p:nvPr/>
        </p:nvSpPr>
        <p:spPr>
          <a:xfrm flipV="1">
            <a:off x="10253747" y="1193797"/>
            <a:ext cx="851574" cy="424931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3950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194 0.07754 L -0.01042 0.091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43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35312 0.202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8B1F6A4E-2483-4377-8B6C-8DEAA3BB8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872" y="1279512"/>
            <a:ext cx="4969968" cy="278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259E633-6618-400F-899E-E4717DC0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Sedentarizzazione e villaggio neolitico</a:t>
            </a:r>
          </a:p>
        </p:txBody>
      </p:sp>
      <p:sp>
        <p:nvSpPr>
          <p:cNvPr id="3" name="Callout: freccia in giù 2">
            <a:extLst>
              <a:ext uri="{FF2B5EF4-FFF2-40B4-BE49-F238E27FC236}">
                <a16:creationId xmlns:a16="http://schemas.microsoft.com/office/drawing/2014/main" id="{3CD86173-7470-4C5E-91C7-66B05A4466CD}"/>
              </a:ext>
            </a:extLst>
          </p:cNvPr>
          <p:cNvSpPr/>
          <p:nvPr/>
        </p:nvSpPr>
        <p:spPr>
          <a:xfrm>
            <a:off x="2040835" y="1417320"/>
            <a:ext cx="3339548" cy="968071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Sviluppo di agricoltura e allevamento</a:t>
            </a:r>
          </a:p>
        </p:txBody>
      </p:sp>
      <p:sp>
        <p:nvSpPr>
          <p:cNvPr id="4" name="Callout: freccia in giù 3">
            <a:extLst>
              <a:ext uri="{FF2B5EF4-FFF2-40B4-BE49-F238E27FC236}">
                <a16:creationId xmlns:a16="http://schemas.microsoft.com/office/drawing/2014/main" id="{7A0FC261-5751-472B-AA62-841850BBE323}"/>
              </a:ext>
            </a:extLst>
          </p:cNvPr>
          <p:cNvSpPr/>
          <p:nvPr/>
        </p:nvSpPr>
        <p:spPr>
          <a:xfrm>
            <a:off x="2014330" y="2425148"/>
            <a:ext cx="3352800" cy="1003852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Progressivo abbandono del nomadismo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6A454577-0F57-47AF-B5CA-4BC86EB487FA}"/>
              </a:ext>
            </a:extLst>
          </p:cNvPr>
          <p:cNvSpPr/>
          <p:nvPr/>
        </p:nvSpPr>
        <p:spPr>
          <a:xfrm>
            <a:off x="2027582" y="3468757"/>
            <a:ext cx="3339548" cy="100385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sedentarizzazione</a:t>
            </a:r>
            <a:endParaRPr lang="it-IT" dirty="0"/>
          </a:p>
        </p:txBody>
      </p:sp>
      <p:sp>
        <p:nvSpPr>
          <p:cNvPr id="7" name="Freccia destra rientrata 6">
            <a:extLst>
              <a:ext uri="{FF2B5EF4-FFF2-40B4-BE49-F238E27FC236}">
                <a16:creationId xmlns:a16="http://schemas.microsoft.com/office/drawing/2014/main" id="{A4C3B3B8-E694-4721-969A-7AD56100B783}"/>
              </a:ext>
            </a:extLst>
          </p:cNvPr>
          <p:cNvSpPr/>
          <p:nvPr/>
        </p:nvSpPr>
        <p:spPr>
          <a:xfrm>
            <a:off x="5380383" y="3742006"/>
            <a:ext cx="715617" cy="450166"/>
          </a:xfrm>
          <a:prstGeom prst="notch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ACD1D7F7-FCF3-4611-916E-E288C82AD327}"/>
              </a:ext>
            </a:extLst>
          </p:cNvPr>
          <p:cNvSpPr/>
          <p:nvPr/>
        </p:nvSpPr>
        <p:spPr>
          <a:xfrm>
            <a:off x="6076836" y="3657600"/>
            <a:ext cx="1688938" cy="61897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villaggi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DD2AE832-5B58-43DB-A0B4-E0CDDEF56DEE}"/>
              </a:ext>
            </a:extLst>
          </p:cNvPr>
          <p:cNvSpPr/>
          <p:nvPr/>
        </p:nvSpPr>
        <p:spPr>
          <a:xfrm>
            <a:off x="8475480" y="3657600"/>
            <a:ext cx="1688938" cy="618978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CITTÀ</a:t>
            </a:r>
            <a:endParaRPr lang="it-IT" dirty="0"/>
          </a:p>
        </p:txBody>
      </p:sp>
      <p:sp>
        <p:nvSpPr>
          <p:cNvPr id="11" name="Freccia destra rientrata 10">
            <a:extLst>
              <a:ext uri="{FF2B5EF4-FFF2-40B4-BE49-F238E27FC236}">
                <a16:creationId xmlns:a16="http://schemas.microsoft.com/office/drawing/2014/main" id="{4E7FD8EA-B7CC-4705-A4C3-AA9A6A3F2639}"/>
              </a:ext>
            </a:extLst>
          </p:cNvPr>
          <p:cNvSpPr/>
          <p:nvPr/>
        </p:nvSpPr>
        <p:spPr>
          <a:xfrm>
            <a:off x="7762819" y="3742006"/>
            <a:ext cx="715617" cy="450166"/>
          </a:xfrm>
          <a:prstGeom prst="notch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Callout: linea 11">
            <a:extLst>
              <a:ext uri="{FF2B5EF4-FFF2-40B4-BE49-F238E27FC236}">
                <a16:creationId xmlns:a16="http://schemas.microsoft.com/office/drawing/2014/main" id="{96D25D97-204D-47E3-B608-7A0478FF1BFE}"/>
              </a:ext>
            </a:extLst>
          </p:cNvPr>
          <p:cNvSpPr/>
          <p:nvPr/>
        </p:nvSpPr>
        <p:spPr>
          <a:xfrm>
            <a:off x="4178105" y="5380519"/>
            <a:ext cx="2940148" cy="978077"/>
          </a:xfrm>
          <a:prstGeom prst="borderCallout1">
            <a:avLst>
              <a:gd name="adj1" fmla="val -1594"/>
              <a:gd name="adj2" fmla="val 48889"/>
              <a:gd name="adj3" fmla="val -113345"/>
              <a:gd name="adj4" fmla="val 93118"/>
            </a:avLst>
          </a:prstGeom>
          <a:solidFill>
            <a:schemeClr val="accent3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20-30 capanne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Materiali vari (legno, pietra, mattoni d’argilla)</a:t>
            </a:r>
          </a:p>
        </p:txBody>
      </p:sp>
      <p:sp>
        <p:nvSpPr>
          <p:cNvPr id="13" name="Callout: linea 12">
            <a:extLst>
              <a:ext uri="{FF2B5EF4-FFF2-40B4-BE49-F238E27FC236}">
                <a16:creationId xmlns:a16="http://schemas.microsoft.com/office/drawing/2014/main" id="{10ACB47A-CAB3-482F-86A6-B1846EDD047D}"/>
              </a:ext>
            </a:extLst>
          </p:cNvPr>
          <p:cNvSpPr/>
          <p:nvPr/>
        </p:nvSpPr>
        <p:spPr>
          <a:xfrm>
            <a:off x="7173625" y="5064216"/>
            <a:ext cx="3953919" cy="1294381"/>
          </a:xfrm>
          <a:prstGeom prst="borderCallout1">
            <a:avLst>
              <a:gd name="adj1" fmla="val -1594"/>
              <a:gd name="adj2" fmla="val 48889"/>
              <a:gd name="adj3" fmla="val -62661"/>
              <a:gd name="adj4" fmla="val -1818"/>
            </a:avLst>
          </a:prstGeom>
          <a:solidFill>
            <a:schemeClr val="accent3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Strettamente addossate le une alle altre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O circondate da cinte murarie (terra o mattoni)</a:t>
            </a:r>
          </a:p>
        </p:txBody>
      </p:sp>
    </p:spTree>
    <p:extLst>
      <p:ext uri="{BB962C8B-B14F-4D97-AF65-F5344CB8AC3E}">
        <p14:creationId xmlns:p14="http://schemas.microsoft.com/office/powerpoint/2010/main" val="920459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C4F953-A665-4C5F-9E75-A6236B950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Prime città: VIII-VII millennio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6181274-452B-4E2A-915B-FE86C32C289C}"/>
              </a:ext>
            </a:extLst>
          </p:cNvPr>
          <p:cNvSpPr/>
          <p:nvPr/>
        </p:nvSpPr>
        <p:spPr>
          <a:xfrm>
            <a:off x="10405241" y="-1"/>
            <a:ext cx="709449" cy="1150883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extra</a:t>
            </a:r>
          </a:p>
        </p:txBody>
      </p:sp>
      <p:pic>
        <p:nvPicPr>
          <p:cNvPr id="9" name="Immagine 8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1D726D50-A728-47F2-B28D-901449800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144" y="1357825"/>
            <a:ext cx="9796394" cy="5274981"/>
          </a:xfrm>
          <a:prstGeom prst="rect">
            <a:avLst/>
          </a:prstGeom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6E5ABA61-A204-4C87-BB4D-25D2A740CBC4}"/>
              </a:ext>
            </a:extLst>
          </p:cNvPr>
          <p:cNvSpPr/>
          <p:nvPr/>
        </p:nvSpPr>
        <p:spPr>
          <a:xfrm>
            <a:off x="4779034" y="2587925"/>
            <a:ext cx="1207382" cy="340519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Catal</a:t>
            </a: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it-IT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Huyuk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BC015A2-62FA-4516-A474-B994D3E1A3FC}"/>
              </a:ext>
            </a:extLst>
          </p:cNvPr>
          <p:cNvSpPr/>
          <p:nvPr/>
        </p:nvSpPr>
        <p:spPr>
          <a:xfrm>
            <a:off x="5104310" y="1768518"/>
            <a:ext cx="120738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TURCHIA </a:t>
            </a: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(Anatolia) </a:t>
            </a:r>
            <a:endParaRPr lang="it-IT" dirty="0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417C3E3E-22F2-4ECC-9DC6-FC23BBD9DF72}"/>
              </a:ext>
            </a:extLst>
          </p:cNvPr>
          <p:cNvSpPr/>
          <p:nvPr/>
        </p:nvSpPr>
        <p:spPr>
          <a:xfrm>
            <a:off x="9092242" y="2934038"/>
            <a:ext cx="966446" cy="340519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Jarmo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2CE13C0A-9B8B-472C-AD6B-1657B7093B04}"/>
              </a:ext>
            </a:extLst>
          </p:cNvPr>
          <p:cNvSpPr/>
          <p:nvPr/>
        </p:nvSpPr>
        <p:spPr>
          <a:xfrm>
            <a:off x="6812341" y="4535676"/>
            <a:ext cx="966446" cy="340519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Gerico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B2ABB88-7056-4107-85EE-4615AC1422CD}"/>
              </a:ext>
            </a:extLst>
          </p:cNvPr>
          <p:cNvSpPr/>
          <p:nvPr/>
        </p:nvSpPr>
        <p:spPr>
          <a:xfrm>
            <a:off x="9282023" y="4187802"/>
            <a:ext cx="618514" cy="347874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Uruk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9D0FB474-26B0-45A1-AED4-B1C6CF02EAD9}"/>
              </a:ext>
            </a:extLst>
          </p:cNvPr>
          <p:cNvSpPr/>
          <p:nvPr/>
        </p:nvSpPr>
        <p:spPr>
          <a:xfrm>
            <a:off x="10095984" y="4482099"/>
            <a:ext cx="480001" cy="340519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Ur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B6431FA-0663-42FB-9C5E-8CBDB14FF79B}"/>
              </a:ext>
            </a:extLst>
          </p:cNvPr>
          <p:cNvSpPr/>
          <p:nvPr/>
        </p:nvSpPr>
        <p:spPr>
          <a:xfrm>
            <a:off x="6629259" y="4112767"/>
            <a:ext cx="133260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PALESTINA</a:t>
            </a:r>
            <a:endParaRPr lang="it-IT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EE5D1794-550D-45E9-88E6-651BE5A46800}"/>
              </a:ext>
            </a:extLst>
          </p:cNvPr>
          <p:cNvSpPr/>
          <p:nvPr/>
        </p:nvSpPr>
        <p:spPr>
          <a:xfrm>
            <a:off x="8590808" y="3429000"/>
            <a:ext cx="691215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IRAQ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45931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BF8C7D-8F77-4D9F-A4BD-DDAB93BCD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>
                <a:solidFill>
                  <a:srgbClr val="FFC000"/>
                </a:solidFill>
              </a:rPr>
              <a:t>Contenuti interattivi</a:t>
            </a:r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3368B5E3-2EFF-48C8-BE2A-436EA17247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368" t="1181" r="1368" b="28966"/>
          <a:stretch/>
        </p:blipFill>
        <p:spPr>
          <a:xfrm>
            <a:off x="1154954" y="685800"/>
            <a:ext cx="8825659" cy="3429000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CD1944-FFA8-4A7E-B9B1-63C3C2D77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PRIME CITTÀ</a:t>
            </a:r>
          </a:p>
        </p:txBody>
      </p:sp>
      <p:sp>
        <p:nvSpPr>
          <p:cNvPr id="7" name="Rettangolo con angoli arrotondati 6">
            <a:hlinkClick r:id="rId3" tooltip="Immagine di Catal Huyuk - PEARSON"/>
            <a:extLst>
              <a:ext uri="{FF2B5EF4-FFF2-40B4-BE49-F238E27FC236}">
                <a16:creationId xmlns:a16="http://schemas.microsoft.com/office/drawing/2014/main" id="{D887E9EE-B551-476F-822E-450D849F9073}"/>
              </a:ext>
            </a:extLst>
          </p:cNvPr>
          <p:cNvSpPr/>
          <p:nvPr/>
        </p:nvSpPr>
        <p:spPr>
          <a:xfrm>
            <a:off x="7455877" y="1417320"/>
            <a:ext cx="3854548" cy="74910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FONTE VISIVA</a:t>
            </a:r>
          </a:p>
          <a:p>
            <a:pPr algn="ctr"/>
            <a:r>
              <a:rPr lang="it-IT" dirty="0"/>
              <a:t>Villaggio di </a:t>
            </a:r>
            <a:r>
              <a:rPr lang="it-IT" cap="all" dirty="0" err="1"/>
              <a:t>ç</a:t>
            </a:r>
            <a:r>
              <a:rPr lang="it-IT" dirty="0" err="1"/>
              <a:t>atal</a:t>
            </a:r>
            <a:r>
              <a:rPr lang="it-IT" dirty="0"/>
              <a:t> </a:t>
            </a:r>
            <a:r>
              <a:rPr lang="it-IT" dirty="0" err="1"/>
              <a:t>Hüyük</a:t>
            </a:r>
            <a:endParaRPr lang="it-IT" dirty="0"/>
          </a:p>
        </p:txBody>
      </p:sp>
      <p:sp>
        <p:nvSpPr>
          <p:cNvPr id="8" name="Rettangolo con angoli arrotondati 7">
            <a:hlinkClick r:id="rId4" tooltip="Nippur - PEARSON"/>
            <a:extLst>
              <a:ext uri="{FF2B5EF4-FFF2-40B4-BE49-F238E27FC236}">
                <a16:creationId xmlns:a16="http://schemas.microsoft.com/office/drawing/2014/main" id="{FE47D5BC-9D91-497F-8A6B-F3967D5EB830}"/>
              </a:ext>
            </a:extLst>
          </p:cNvPr>
          <p:cNvSpPr/>
          <p:nvPr/>
        </p:nvSpPr>
        <p:spPr>
          <a:xfrm>
            <a:off x="7455877" y="2560320"/>
            <a:ext cx="3854548" cy="74910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FONTE VISIVA</a:t>
            </a:r>
          </a:p>
          <a:p>
            <a:pPr algn="ctr"/>
            <a:r>
              <a:rPr lang="it-IT" dirty="0"/>
              <a:t>Pianta della città di </a:t>
            </a:r>
            <a:r>
              <a:rPr lang="it-IT" dirty="0" err="1"/>
              <a:t>Nippur</a:t>
            </a:r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6708962-4EAA-4550-BDE3-F4ED2D665EE1}"/>
              </a:ext>
            </a:extLst>
          </p:cNvPr>
          <p:cNvSpPr/>
          <p:nvPr/>
        </p:nvSpPr>
        <p:spPr>
          <a:xfrm>
            <a:off x="10405241" y="-1"/>
            <a:ext cx="709449" cy="1150883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593951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DBD2-1C8F-45FD-B418-4C4EE55C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Da agricoltura di sussistenza </a:t>
            </a:r>
            <a:r>
              <a:rPr lang="it-IT" dirty="0">
                <a:solidFill>
                  <a:schemeClr val="accent6"/>
                </a:solidFill>
              </a:rPr>
              <a:t>a economia di ridistribuzione</a:t>
            </a:r>
            <a:endParaRPr lang="it-IT" u="sng" dirty="0">
              <a:solidFill>
                <a:schemeClr val="accent6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Callout: linea 22">
            <a:extLst>
              <a:ext uri="{FF2B5EF4-FFF2-40B4-BE49-F238E27FC236}">
                <a16:creationId xmlns:a16="http://schemas.microsoft.com/office/drawing/2014/main" id="{4C3CCCEF-E507-4A43-963D-6E3170107FEB}"/>
              </a:ext>
            </a:extLst>
          </p:cNvPr>
          <p:cNvSpPr/>
          <p:nvPr/>
        </p:nvSpPr>
        <p:spPr>
          <a:xfrm>
            <a:off x="4694631" y="2097084"/>
            <a:ext cx="2765669" cy="666629"/>
          </a:xfrm>
          <a:prstGeom prst="borderCallout1">
            <a:avLst>
              <a:gd name="adj1" fmla="val 54993"/>
              <a:gd name="adj2" fmla="val -50941"/>
              <a:gd name="adj3" fmla="val 41560"/>
              <a:gd name="adj4" fmla="val -718"/>
            </a:avLst>
          </a:prstGeom>
          <a:solidFill>
            <a:schemeClr val="accent4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Coordinare lavori di canalizzazione</a:t>
            </a:r>
          </a:p>
        </p:txBody>
      </p:sp>
      <p:sp>
        <p:nvSpPr>
          <p:cNvPr id="29" name="Callout: linea 28">
            <a:extLst>
              <a:ext uri="{FF2B5EF4-FFF2-40B4-BE49-F238E27FC236}">
                <a16:creationId xmlns:a16="http://schemas.microsoft.com/office/drawing/2014/main" id="{91CF748D-51D6-44B7-A327-89A67A1986A8}"/>
              </a:ext>
            </a:extLst>
          </p:cNvPr>
          <p:cNvSpPr/>
          <p:nvPr/>
        </p:nvSpPr>
        <p:spPr>
          <a:xfrm>
            <a:off x="4694631" y="3717377"/>
            <a:ext cx="2765669" cy="666629"/>
          </a:xfrm>
          <a:prstGeom prst="borderCallout1">
            <a:avLst>
              <a:gd name="adj1" fmla="val -188862"/>
              <a:gd name="adj2" fmla="val -53390"/>
              <a:gd name="adj3" fmla="val 41560"/>
              <a:gd name="adj4" fmla="val -718"/>
            </a:avLst>
          </a:prstGeom>
          <a:solidFill>
            <a:schemeClr val="accent4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Concentra le attività artigianali</a:t>
            </a:r>
          </a:p>
        </p:txBody>
      </p:sp>
      <p:sp>
        <p:nvSpPr>
          <p:cNvPr id="17" name="Callout: linea 16">
            <a:extLst>
              <a:ext uri="{FF2B5EF4-FFF2-40B4-BE49-F238E27FC236}">
                <a16:creationId xmlns:a16="http://schemas.microsoft.com/office/drawing/2014/main" id="{244A0834-ED99-44D4-B834-0918F33B6166}"/>
              </a:ext>
            </a:extLst>
          </p:cNvPr>
          <p:cNvSpPr/>
          <p:nvPr/>
        </p:nvSpPr>
        <p:spPr>
          <a:xfrm>
            <a:off x="4694631" y="2893849"/>
            <a:ext cx="2765669" cy="666629"/>
          </a:xfrm>
          <a:prstGeom prst="borderCallout1">
            <a:avLst>
              <a:gd name="adj1" fmla="val -66934"/>
              <a:gd name="adj2" fmla="val -53390"/>
              <a:gd name="adj3" fmla="val 41560"/>
              <a:gd name="adj4" fmla="val -718"/>
            </a:avLst>
          </a:prstGeom>
          <a:solidFill>
            <a:schemeClr val="accent4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Immagazzinare le eccedenze</a:t>
            </a:r>
          </a:p>
        </p:txBody>
      </p:sp>
      <p:sp>
        <p:nvSpPr>
          <p:cNvPr id="18" name="Callout: linea 17">
            <a:extLst>
              <a:ext uri="{FF2B5EF4-FFF2-40B4-BE49-F238E27FC236}">
                <a16:creationId xmlns:a16="http://schemas.microsoft.com/office/drawing/2014/main" id="{20197A05-6C9B-4B38-B9FA-FFF3CDD67C0A}"/>
              </a:ext>
            </a:extLst>
          </p:cNvPr>
          <p:cNvSpPr/>
          <p:nvPr/>
        </p:nvSpPr>
        <p:spPr>
          <a:xfrm>
            <a:off x="4694631" y="4463521"/>
            <a:ext cx="2765669" cy="666629"/>
          </a:xfrm>
          <a:prstGeom prst="borderCallout1">
            <a:avLst>
              <a:gd name="adj1" fmla="val -301694"/>
              <a:gd name="adj2" fmla="val -53390"/>
              <a:gd name="adj3" fmla="val 41560"/>
              <a:gd name="adj4" fmla="val -718"/>
            </a:avLst>
          </a:prstGeom>
          <a:solidFill>
            <a:schemeClr val="accent4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Gestire i commerci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9A0CEA82-7A6D-4842-B8F7-9298DC97CEF7}"/>
              </a:ext>
            </a:extLst>
          </p:cNvPr>
          <p:cNvSpPr/>
          <p:nvPr/>
        </p:nvSpPr>
        <p:spPr>
          <a:xfrm>
            <a:off x="7789327" y="3797169"/>
            <a:ext cx="3708401" cy="507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Divisione del lavoro</a:t>
            </a:r>
          </a:p>
        </p:txBody>
      </p:sp>
      <p:sp>
        <p:nvSpPr>
          <p:cNvPr id="7" name="Parentesi graffa chiusa 6">
            <a:extLst>
              <a:ext uri="{FF2B5EF4-FFF2-40B4-BE49-F238E27FC236}">
                <a16:creationId xmlns:a16="http://schemas.microsoft.com/office/drawing/2014/main" id="{E04F91AE-C4ED-4BC1-8108-997B86008F4C}"/>
              </a:ext>
            </a:extLst>
          </p:cNvPr>
          <p:cNvSpPr/>
          <p:nvPr/>
        </p:nvSpPr>
        <p:spPr>
          <a:xfrm>
            <a:off x="7213600" y="1834165"/>
            <a:ext cx="965200" cy="3533701"/>
          </a:xfrm>
          <a:prstGeom prst="rightBrace">
            <a:avLst>
              <a:gd name="adj1" fmla="val 8333"/>
              <a:gd name="adj2" fmla="val 2460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A48E6A01-8C6D-49BC-8BA5-162C1D79BC01}"/>
              </a:ext>
            </a:extLst>
          </p:cNvPr>
          <p:cNvSpPr/>
          <p:nvPr/>
        </p:nvSpPr>
        <p:spPr>
          <a:xfrm>
            <a:off x="9503429" y="3227163"/>
            <a:ext cx="524934" cy="490214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74246403-FEE7-4F51-99E1-7DBC24BA08E1}"/>
              </a:ext>
            </a:extLst>
          </p:cNvPr>
          <p:cNvSpPr/>
          <p:nvPr/>
        </p:nvSpPr>
        <p:spPr>
          <a:xfrm>
            <a:off x="2381548" y="4484251"/>
            <a:ext cx="1884265" cy="1286979"/>
          </a:xfrm>
          <a:prstGeom prst="ellipse">
            <a:avLst/>
          </a:prstGeom>
          <a:solidFill>
            <a:srgbClr val="FEE3AC"/>
          </a:solidFill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Crescita della ricchezza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A09DE775-D928-4F0B-A162-8F3BFE50CBF0}"/>
              </a:ext>
            </a:extLst>
          </p:cNvPr>
          <p:cNvSpPr/>
          <p:nvPr/>
        </p:nvSpPr>
        <p:spPr>
          <a:xfrm>
            <a:off x="1650999" y="6076637"/>
            <a:ext cx="3708401" cy="507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Differenze economico-sociali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80CD5AE0-9967-4048-8454-0A59350E6F3C}"/>
              </a:ext>
            </a:extLst>
          </p:cNvPr>
          <p:cNvSpPr/>
          <p:nvPr/>
        </p:nvSpPr>
        <p:spPr>
          <a:xfrm rot="5400000">
            <a:off x="3158465" y="5682924"/>
            <a:ext cx="288390" cy="465005"/>
          </a:xfrm>
          <a:prstGeom prst="rightArrow">
            <a:avLst/>
          </a:prstGeom>
          <a:solidFill>
            <a:srgbClr val="FEE3AC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4679C86-CC07-4861-A138-0666AEFC69F7}"/>
              </a:ext>
            </a:extLst>
          </p:cNvPr>
          <p:cNvSpPr/>
          <p:nvPr/>
        </p:nvSpPr>
        <p:spPr>
          <a:xfrm>
            <a:off x="1914144" y="2097084"/>
            <a:ext cx="1591056" cy="1151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PROTO-CITTÀ</a:t>
            </a:r>
            <a:endParaRPr lang="it-IT" sz="2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8B5B57FF-767B-4770-A28D-CECBB23706CB}"/>
              </a:ext>
            </a:extLst>
          </p:cNvPr>
          <p:cNvSpPr/>
          <p:nvPr/>
        </p:nvSpPr>
        <p:spPr>
          <a:xfrm>
            <a:off x="8069911" y="2020817"/>
            <a:ext cx="3098789" cy="128697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Specializzazione produttiva</a:t>
            </a:r>
          </a:p>
        </p:txBody>
      </p:sp>
    </p:spTree>
    <p:extLst>
      <p:ext uri="{BB962C8B-B14F-4D97-AF65-F5344CB8AC3E}">
        <p14:creationId xmlns:p14="http://schemas.microsoft.com/office/powerpoint/2010/main" val="4187164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17" grpId="0" animBg="1"/>
      <p:bldP spid="18" grpId="0" animBg="1"/>
      <p:bldP spid="20" grpId="0" animBg="1"/>
      <p:bldP spid="7" grpId="0" animBg="1"/>
      <p:bldP spid="10" grpId="0" animBg="1"/>
      <p:bldP spid="24" grpId="0" animBg="1"/>
      <p:bldP spid="25" grpId="0" animBg="1"/>
      <p:bldP spid="11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851D5D-E38A-44B8-BE33-E6883BBB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Innovazioni tecnologiche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F4A0808B-6AED-4618-9928-88C50C45DE58}"/>
              </a:ext>
            </a:extLst>
          </p:cNvPr>
          <p:cNvSpPr/>
          <p:nvPr/>
        </p:nvSpPr>
        <p:spPr>
          <a:xfrm>
            <a:off x="2342148" y="1810189"/>
            <a:ext cx="2326105" cy="850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Nascita della proto-città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CBB79CDC-8592-4484-946E-FA47825A74F8}"/>
              </a:ext>
            </a:extLst>
          </p:cNvPr>
          <p:cNvSpPr/>
          <p:nvPr/>
        </p:nvSpPr>
        <p:spPr>
          <a:xfrm>
            <a:off x="6096000" y="1746021"/>
            <a:ext cx="2470484" cy="97856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Innovazioni tecnologiche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AA252158-9C73-4831-9508-AEBFCA194E4C}"/>
              </a:ext>
            </a:extLst>
          </p:cNvPr>
          <p:cNvGrpSpPr/>
          <p:nvPr/>
        </p:nvGrpSpPr>
        <p:grpSpPr>
          <a:xfrm>
            <a:off x="3834063" y="3270738"/>
            <a:ext cx="2261937" cy="2386020"/>
            <a:chOff x="3834063" y="3270738"/>
            <a:chExt cx="2261937" cy="2386020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4EFE2C36-1FAC-496A-AF54-CAEAB27CF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4248" y="3270738"/>
              <a:ext cx="2211752" cy="1682666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F362B96C-4C7B-442C-A67C-F52FAFE1762C}"/>
                </a:ext>
              </a:extLst>
            </p:cNvPr>
            <p:cNvSpPr txBox="1"/>
            <p:nvPr/>
          </p:nvSpPr>
          <p:spPr>
            <a:xfrm>
              <a:off x="3834063" y="5010427"/>
              <a:ext cx="22619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Invenzione della ruota</a:t>
              </a:r>
            </a:p>
          </p:txBody>
        </p: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7525B5F1-5D53-41B4-A7F6-FB4E0AFFCA71}"/>
              </a:ext>
            </a:extLst>
          </p:cNvPr>
          <p:cNvGrpSpPr/>
          <p:nvPr/>
        </p:nvGrpSpPr>
        <p:grpSpPr>
          <a:xfrm>
            <a:off x="8176512" y="3270738"/>
            <a:ext cx="2965051" cy="2676330"/>
            <a:chOff x="8176512" y="3270738"/>
            <a:chExt cx="2965051" cy="2676330"/>
          </a:xfrm>
        </p:grpSpPr>
        <p:pic>
          <p:nvPicPr>
            <p:cNvPr id="9" name="Immagine 8" descr="Immagine che contiene interni, parete, tavolo, cibo&#10;&#10;Descrizione generata con affidabilità molto elevata">
              <a:extLst>
                <a:ext uri="{FF2B5EF4-FFF2-40B4-BE49-F238E27FC236}">
                  <a16:creationId xmlns:a16="http://schemas.microsoft.com/office/drawing/2014/main" id="{1BD7F1E0-FED7-4D3C-ABC5-07CC2F17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76512" y="3270738"/>
              <a:ext cx="2965051" cy="16826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8FF5EF97-7FD9-410B-8A6A-20C9183F6081}"/>
                </a:ext>
              </a:extLst>
            </p:cNvPr>
            <p:cNvSpPr txBox="1"/>
            <p:nvPr/>
          </p:nvSpPr>
          <p:spPr>
            <a:xfrm>
              <a:off x="8654715" y="5023738"/>
              <a:ext cx="22619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Migliora la lavorazione della ceramica</a:t>
              </a:r>
            </a:p>
          </p:txBody>
        </p:sp>
      </p:grpSp>
      <p:sp>
        <p:nvSpPr>
          <p:cNvPr id="11" name="Freccia destra rientrata 10">
            <a:extLst>
              <a:ext uri="{FF2B5EF4-FFF2-40B4-BE49-F238E27FC236}">
                <a16:creationId xmlns:a16="http://schemas.microsoft.com/office/drawing/2014/main" id="{97B2D4D7-FE46-4A94-882B-1FB487634AA3}"/>
              </a:ext>
            </a:extLst>
          </p:cNvPr>
          <p:cNvSpPr/>
          <p:nvPr/>
        </p:nvSpPr>
        <p:spPr>
          <a:xfrm>
            <a:off x="6096001" y="3753853"/>
            <a:ext cx="2080512" cy="962526"/>
          </a:xfrm>
          <a:prstGeom prst="notch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Ruota a tornio</a:t>
            </a:r>
          </a:p>
        </p:txBody>
      </p:sp>
      <p:sp>
        <p:nvSpPr>
          <p:cNvPr id="12" name="Freccia destra rientrata 11">
            <a:extLst>
              <a:ext uri="{FF2B5EF4-FFF2-40B4-BE49-F238E27FC236}">
                <a16:creationId xmlns:a16="http://schemas.microsoft.com/office/drawing/2014/main" id="{82192607-E813-4F10-BD60-C361F6C31CE5}"/>
              </a:ext>
            </a:extLst>
          </p:cNvPr>
          <p:cNvSpPr/>
          <p:nvPr/>
        </p:nvSpPr>
        <p:spPr>
          <a:xfrm>
            <a:off x="4965031" y="1963469"/>
            <a:ext cx="938464" cy="587226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7F0A0D57-505B-4F80-A1F5-5C118090B6EC}"/>
              </a:ext>
            </a:extLst>
          </p:cNvPr>
          <p:cNvGrpSpPr/>
          <p:nvPr/>
        </p:nvGrpSpPr>
        <p:grpSpPr>
          <a:xfrm>
            <a:off x="4990125" y="2724588"/>
            <a:ext cx="4668914" cy="546149"/>
            <a:chOff x="4990125" y="2724588"/>
            <a:chExt cx="4668914" cy="546149"/>
          </a:xfrm>
        </p:grpSpPr>
        <p:cxnSp>
          <p:nvCxnSpPr>
            <p:cNvPr id="14" name="Connettore curvo 13">
              <a:extLst>
                <a:ext uri="{FF2B5EF4-FFF2-40B4-BE49-F238E27FC236}">
                  <a16:creationId xmlns:a16="http://schemas.microsoft.com/office/drawing/2014/main" id="{A874CD6A-A5E9-4A5E-BE8F-5266F1C07111}"/>
                </a:ext>
              </a:extLst>
            </p:cNvPr>
            <p:cNvCxnSpPr>
              <a:stCxn id="4" idx="4"/>
              <a:endCxn id="7" idx="0"/>
            </p:cNvCxnSpPr>
            <p:nvPr/>
          </p:nvCxnSpPr>
          <p:spPr>
            <a:xfrm rot="5400000">
              <a:off x="5887609" y="1827104"/>
              <a:ext cx="546149" cy="2341118"/>
            </a:xfrm>
            <a:prstGeom prst="curved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curvo 14">
              <a:extLst>
                <a:ext uri="{FF2B5EF4-FFF2-40B4-BE49-F238E27FC236}">
                  <a16:creationId xmlns:a16="http://schemas.microsoft.com/office/drawing/2014/main" id="{4EB69B63-5688-40A0-8128-66EBFB929C63}"/>
                </a:ext>
              </a:extLst>
            </p:cNvPr>
            <p:cNvCxnSpPr>
              <a:cxnSpLocks/>
              <a:stCxn id="4" idx="4"/>
              <a:endCxn id="9" idx="0"/>
            </p:cNvCxnSpPr>
            <p:nvPr/>
          </p:nvCxnSpPr>
          <p:spPr>
            <a:xfrm rot="16200000" flipH="1">
              <a:off x="8222066" y="1833765"/>
              <a:ext cx="546149" cy="2327796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0675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557120-0EAF-4A5D-B2F6-D363926A7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Innovazioni tecniche: </a:t>
            </a:r>
            <a:r>
              <a:rPr lang="it-IT" sz="2800" dirty="0"/>
              <a:t>strumenti agricoli</a:t>
            </a:r>
            <a:endParaRPr lang="it-IT" dirty="0"/>
          </a:p>
        </p:txBody>
      </p:sp>
      <p:sp>
        <p:nvSpPr>
          <p:cNvPr id="3" name="Callout: freccia in giù 2">
            <a:extLst>
              <a:ext uri="{FF2B5EF4-FFF2-40B4-BE49-F238E27FC236}">
                <a16:creationId xmlns:a16="http://schemas.microsoft.com/office/drawing/2014/main" id="{A8119B12-B817-4AC8-91AF-DA0762A7E4D1}"/>
              </a:ext>
            </a:extLst>
          </p:cNvPr>
          <p:cNvSpPr/>
          <p:nvPr/>
        </p:nvSpPr>
        <p:spPr>
          <a:xfrm>
            <a:off x="2363372" y="1417320"/>
            <a:ext cx="3516923" cy="74910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agricoltura</a:t>
            </a:r>
          </a:p>
        </p:txBody>
      </p:sp>
      <p:sp>
        <p:nvSpPr>
          <p:cNvPr id="4" name="Callout: freccia in giù 3">
            <a:extLst>
              <a:ext uri="{FF2B5EF4-FFF2-40B4-BE49-F238E27FC236}">
                <a16:creationId xmlns:a16="http://schemas.microsoft.com/office/drawing/2014/main" id="{0201C296-7876-41CB-ABAE-E36E575D4E6A}"/>
              </a:ext>
            </a:extLst>
          </p:cNvPr>
          <p:cNvSpPr/>
          <p:nvPr/>
        </p:nvSpPr>
        <p:spPr>
          <a:xfrm>
            <a:off x="7566073" y="1417319"/>
            <a:ext cx="3516923" cy="749105"/>
          </a:xfrm>
          <a:prstGeom prst="downArrow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allevamento</a:t>
            </a:r>
          </a:p>
        </p:txBody>
      </p:sp>
      <p:sp>
        <p:nvSpPr>
          <p:cNvPr id="5" name="Rettangolo con angoli diagonali arrotondati 4">
            <a:extLst>
              <a:ext uri="{FF2B5EF4-FFF2-40B4-BE49-F238E27FC236}">
                <a16:creationId xmlns:a16="http://schemas.microsoft.com/office/drawing/2014/main" id="{EC1E074D-B028-429D-A272-6819F3ED69B6}"/>
              </a:ext>
            </a:extLst>
          </p:cNvPr>
          <p:cNvSpPr/>
          <p:nvPr/>
        </p:nvSpPr>
        <p:spPr>
          <a:xfrm>
            <a:off x="2433709" y="2324687"/>
            <a:ext cx="8553157" cy="548640"/>
          </a:xfrm>
          <a:prstGeom prst="round2Diag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Stimolano la produzione di nuovi strumenti e tecniche</a:t>
            </a:r>
          </a:p>
        </p:txBody>
      </p:sp>
      <p:pic>
        <p:nvPicPr>
          <p:cNvPr id="7" name="Immagine 6" descr="Immagine che contiene testo, esterni, libro, erba&#10;&#10;Descrizione generata con affidabilità elevata">
            <a:extLst>
              <a:ext uri="{FF2B5EF4-FFF2-40B4-BE49-F238E27FC236}">
                <a16:creationId xmlns:a16="http://schemas.microsoft.com/office/drawing/2014/main" id="{C45F6FD3-B379-404D-B586-E7A900408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372" y="4174587"/>
            <a:ext cx="1955410" cy="166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tangolo con angoli diagonali arrotondati 7">
            <a:extLst>
              <a:ext uri="{FF2B5EF4-FFF2-40B4-BE49-F238E27FC236}">
                <a16:creationId xmlns:a16="http://schemas.microsoft.com/office/drawing/2014/main" id="{DB07F77B-3266-4AF6-B34F-86C7C427B430}"/>
              </a:ext>
            </a:extLst>
          </p:cNvPr>
          <p:cNvSpPr/>
          <p:nvPr/>
        </p:nvSpPr>
        <p:spPr>
          <a:xfrm>
            <a:off x="2110153" y="3253154"/>
            <a:ext cx="4600135" cy="710418"/>
          </a:xfrm>
          <a:prstGeom prst="round2DiagRect">
            <a:avLst/>
          </a:prstGeom>
          <a:solidFill>
            <a:srgbClr val="B476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VI-V millennio a.C. –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ARATRO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aprire il terreno per la semina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158401B-C182-411C-951C-A0D95E28C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877" y="4209738"/>
            <a:ext cx="1151123" cy="77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ttangolo con angoli diagonali arrotondati 10">
            <a:extLst>
              <a:ext uri="{FF2B5EF4-FFF2-40B4-BE49-F238E27FC236}">
                <a16:creationId xmlns:a16="http://schemas.microsoft.com/office/drawing/2014/main" id="{64601D86-B4BF-4BB4-B49E-F21C0348D30E}"/>
              </a:ext>
            </a:extLst>
          </p:cNvPr>
          <p:cNvSpPr/>
          <p:nvPr/>
        </p:nvSpPr>
        <p:spPr>
          <a:xfrm>
            <a:off x="6335150" y="4174587"/>
            <a:ext cx="2461846" cy="710418"/>
          </a:xfrm>
          <a:prstGeom prst="round2DiagRect">
            <a:avLst/>
          </a:prstGeom>
          <a:solidFill>
            <a:srgbClr val="B476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Falce</a:t>
            </a:r>
            <a:endParaRPr lang="it-IT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taglio dei cereali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magine 12" descr="Immagine che contiene interni, sedendo&#10;&#10;Descrizione generata con affidabilità elevata">
            <a:extLst>
              <a:ext uri="{FF2B5EF4-FFF2-40B4-BE49-F238E27FC236}">
                <a16:creationId xmlns:a16="http://schemas.microsoft.com/office/drawing/2014/main" id="{60D02111-14A4-4BE3-89FC-0C3C14F60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454" y="4943179"/>
            <a:ext cx="1955410" cy="1356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tangolo con angoli diagonali arrotondati 13">
            <a:extLst>
              <a:ext uri="{FF2B5EF4-FFF2-40B4-BE49-F238E27FC236}">
                <a16:creationId xmlns:a16="http://schemas.microsoft.com/office/drawing/2014/main" id="{EB8F3914-EB74-40BB-A8F8-AF29B8AAE493}"/>
              </a:ext>
            </a:extLst>
          </p:cNvPr>
          <p:cNvSpPr/>
          <p:nvPr/>
        </p:nvSpPr>
        <p:spPr>
          <a:xfrm>
            <a:off x="6862688" y="5085472"/>
            <a:ext cx="2461846" cy="710418"/>
          </a:xfrm>
          <a:prstGeom prst="round2DiagRect">
            <a:avLst/>
          </a:prstGeom>
          <a:solidFill>
            <a:srgbClr val="B476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Asce, zappe, recipienti</a:t>
            </a:r>
          </a:p>
        </p:txBody>
      </p:sp>
    </p:spTree>
    <p:extLst>
      <p:ext uri="{BB962C8B-B14F-4D97-AF65-F5344CB8AC3E}">
        <p14:creationId xmlns:p14="http://schemas.microsoft.com/office/powerpoint/2010/main" val="3641257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1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tazza, caffè, tavolo, parete&#10;&#10;Descrizione generata con affidabilità molto elevata">
            <a:extLst>
              <a:ext uri="{FF2B5EF4-FFF2-40B4-BE49-F238E27FC236}">
                <a16:creationId xmlns:a16="http://schemas.microsoft.com/office/drawing/2014/main" id="{3309FDC9-FCE8-4489-924C-254B9DFF4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101" y="3429000"/>
            <a:ext cx="4526610" cy="301019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3451910-09B8-43E6-97A4-B36C00FD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Innovazioni tecniche: </a:t>
            </a:r>
            <a:r>
              <a:rPr lang="it-IT" sz="3200" dirty="0"/>
              <a:t>recipienti</a:t>
            </a:r>
            <a:endParaRPr lang="it-IT" dirty="0"/>
          </a:p>
        </p:txBody>
      </p:sp>
      <p:sp>
        <p:nvSpPr>
          <p:cNvPr id="4" name="Callout: freccia in giù 3">
            <a:extLst>
              <a:ext uri="{FF2B5EF4-FFF2-40B4-BE49-F238E27FC236}">
                <a16:creationId xmlns:a16="http://schemas.microsoft.com/office/drawing/2014/main" id="{4A8AA689-556B-4617-8DB6-DAF3D4179D0F}"/>
              </a:ext>
            </a:extLst>
          </p:cNvPr>
          <p:cNvSpPr/>
          <p:nvPr/>
        </p:nvSpPr>
        <p:spPr>
          <a:xfrm>
            <a:off x="2363372" y="1417320"/>
            <a:ext cx="3516923" cy="74910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agricoltura</a:t>
            </a:r>
          </a:p>
        </p:txBody>
      </p:sp>
      <p:sp>
        <p:nvSpPr>
          <p:cNvPr id="5" name="Rettangolo con angoli diagonali arrotondati 4">
            <a:extLst>
              <a:ext uri="{FF2B5EF4-FFF2-40B4-BE49-F238E27FC236}">
                <a16:creationId xmlns:a16="http://schemas.microsoft.com/office/drawing/2014/main" id="{B28C6088-FF2B-41E6-978B-3D64262C01C0}"/>
              </a:ext>
            </a:extLst>
          </p:cNvPr>
          <p:cNvSpPr/>
          <p:nvPr/>
        </p:nvSpPr>
        <p:spPr>
          <a:xfrm>
            <a:off x="1998550" y="2307101"/>
            <a:ext cx="4295335" cy="61897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Immagazzinare riserve di cereali, ma anche latte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736515B-AB09-4589-8362-8F97CB51B628}"/>
              </a:ext>
            </a:extLst>
          </p:cNvPr>
          <p:cNvSpPr/>
          <p:nvPr/>
        </p:nvSpPr>
        <p:spPr>
          <a:xfrm>
            <a:off x="7584276" y="4842513"/>
            <a:ext cx="3277772" cy="70690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Ceramica e terracotta</a:t>
            </a:r>
          </a:p>
        </p:txBody>
      </p:sp>
      <p:sp>
        <p:nvSpPr>
          <p:cNvPr id="10" name="Callout: freccia in giù 9">
            <a:extLst>
              <a:ext uri="{FF2B5EF4-FFF2-40B4-BE49-F238E27FC236}">
                <a16:creationId xmlns:a16="http://schemas.microsoft.com/office/drawing/2014/main" id="{79F92604-9C2F-4FFA-9F45-BAC8AC39D5F1}"/>
              </a:ext>
            </a:extLst>
          </p:cNvPr>
          <p:cNvSpPr/>
          <p:nvPr/>
        </p:nvSpPr>
        <p:spPr>
          <a:xfrm>
            <a:off x="7527068" y="1320605"/>
            <a:ext cx="2720009" cy="1083212"/>
          </a:xfrm>
          <a:prstGeom prst="downArrowCallout">
            <a:avLst/>
          </a:prstGeom>
          <a:solidFill>
            <a:srgbClr val="B476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PALEOLITICO</a:t>
            </a:r>
            <a:r>
              <a:rPr lang="it-I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68DB114D-3989-427E-B4A8-64ADDF240AB5}"/>
              </a:ext>
            </a:extLst>
          </p:cNvPr>
          <p:cNvSpPr/>
          <p:nvPr/>
        </p:nvSpPr>
        <p:spPr>
          <a:xfrm>
            <a:off x="7298817" y="2385643"/>
            <a:ext cx="3194243" cy="1227407"/>
          </a:xfrm>
          <a:prstGeom prst="ellipse">
            <a:avLst/>
          </a:prstGeom>
          <a:solidFill>
            <a:srgbClr val="ADA72D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Scoperta </a:t>
            </a:r>
            <a:r>
              <a:rPr lang="it-IT" b="1" dirty="0">
                <a:solidFill>
                  <a:schemeClr val="tx1"/>
                </a:solidFill>
              </a:rPr>
              <a:t>argilla + acqua+ fuoco </a:t>
            </a:r>
            <a:r>
              <a:rPr lang="it-IT" dirty="0">
                <a:solidFill>
                  <a:schemeClr val="tx1"/>
                </a:solidFill>
              </a:rPr>
              <a:t>resistente</a:t>
            </a:r>
          </a:p>
        </p:txBody>
      </p:sp>
      <p:sp>
        <p:nvSpPr>
          <p:cNvPr id="12" name="Callout: freccia in su 11">
            <a:extLst>
              <a:ext uri="{FF2B5EF4-FFF2-40B4-BE49-F238E27FC236}">
                <a16:creationId xmlns:a16="http://schemas.microsoft.com/office/drawing/2014/main" id="{5B4B9411-CB9E-48A8-B323-EFE11DCB2797}"/>
              </a:ext>
            </a:extLst>
          </p:cNvPr>
          <p:cNvSpPr/>
          <p:nvPr/>
        </p:nvSpPr>
        <p:spPr>
          <a:xfrm>
            <a:off x="6123880" y="5412254"/>
            <a:ext cx="3277772" cy="1026942"/>
          </a:xfrm>
          <a:prstGeom prst="upArrowCallou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NEOLITICO</a:t>
            </a:r>
          </a:p>
        </p:txBody>
      </p:sp>
      <p:pic>
        <p:nvPicPr>
          <p:cNvPr id="7" name="Immagine 6" descr="Immagine che contiene interni, parete, tavolo, cibo&#10;&#10;Descrizione generata con affidabilità molto elevata">
            <a:extLst>
              <a:ext uri="{FF2B5EF4-FFF2-40B4-BE49-F238E27FC236}">
                <a16:creationId xmlns:a16="http://schemas.microsoft.com/office/drawing/2014/main" id="{ECEAECD4-8F16-4A10-81E8-2673FEBD9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8611" y="3350153"/>
            <a:ext cx="2292973" cy="1301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Ovale 12">
            <a:extLst>
              <a:ext uri="{FF2B5EF4-FFF2-40B4-BE49-F238E27FC236}">
                <a16:creationId xmlns:a16="http://schemas.microsoft.com/office/drawing/2014/main" id="{648A9E32-8CF1-4115-A250-057B5F0E9E83}"/>
              </a:ext>
            </a:extLst>
          </p:cNvPr>
          <p:cNvSpPr/>
          <p:nvPr/>
        </p:nvSpPr>
        <p:spPr>
          <a:xfrm>
            <a:off x="8751351" y="5412254"/>
            <a:ext cx="1899139" cy="917919"/>
          </a:xfrm>
          <a:prstGeom prst="ellipse">
            <a:avLst/>
          </a:prstGeom>
          <a:solidFill>
            <a:schemeClr val="accent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Produzione di recipienti</a:t>
            </a:r>
          </a:p>
        </p:txBody>
      </p:sp>
      <p:sp>
        <p:nvSpPr>
          <p:cNvPr id="16" name="Callout: freccia in giù 15">
            <a:extLst>
              <a:ext uri="{FF2B5EF4-FFF2-40B4-BE49-F238E27FC236}">
                <a16:creationId xmlns:a16="http://schemas.microsoft.com/office/drawing/2014/main" id="{B02052D3-56F1-47CF-ABAF-3FA837640EF9}"/>
              </a:ext>
            </a:extLst>
          </p:cNvPr>
          <p:cNvSpPr/>
          <p:nvPr/>
        </p:nvSpPr>
        <p:spPr>
          <a:xfrm>
            <a:off x="6817660" y="3759301"/>
            <a:ext cx="2720009" cy="1083212"/>
          </a:xfrm>
          <a:prstGeom prst="downArrowCallou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Recipienti in pelle, legno, pietra</a:t>
            </a:r>
          </a:p>
        </p:txBody>
      </p:sp>
    </p:spTree>
    <p:extLst>
      <p:ext uri="{BB962C8B-B14F-4D97-AF65-F5344CB8AC3E}">
        <p14:creationId xmlns:p14="http://schemas.microsoft.com/office/powerpoint/2010/main" val="2375161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0D87F5D9-EA13-40F2-A4F8-1B3AD0A9D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Dalla pietra al metallo</a:t>
            </a:r>
          </a:p>
        </p:txBody>
      </p:sp>
      <p:pic>
        <p:nvPicPr>
          <p:cNvPr id="6" name="Immagine 5" descr="Immagine che contiene interni, sedendo&#10;&#10;Descrizione generata con affidabilità elevata">
            <a:extLst>
              <a:ext uri="{FF2B5EF4-FFF2-40B4-BE49-F238E27FC236}">
                <a16:creationId xmlns:a16="http://schemas.microsoft.com/office/drawing/2014/main" id="{28C218A8-4B8A-439A-B4EA-3308DCF26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63" y="1670590"/>
            <a:ext cx="3206147" cy="2224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5D16751-72F3-411D-9867-D7F3F277EF47}"/>
              </a:ext>
            </a:extLst>
          </p:cNvPr>
          <p:cNvSpPr txBox="1"/>
          <p:nvPr/>
        </p:nvSpPr>
        <p:spPr>
          <a:xfrm>
            <a:off x="5727032" y="1670590"/>
            <a:ext cx="60639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La </a:t>
            </a:r>
            <a:r>
              <a:rPr lang="it-IT" sz="2400" b="1" dirty="0"/>
              <a:t>pietra</a:t>
            </a:r>
            <a:r>
              <a:rPr lang="it-IT" sz="2400" dirty="0"/>
              <a:t> è: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difficile da lavorare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poco duttile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tende a scheggiarsi e rompersi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(se danneggiata) non può essere rilavorata</a:t>
            </a:r>
          </a:p>
        </p:txBody>
      </p:sp>
      <p:sp>
        <p:nvSpPr>
          <p:cNvPr id="8" name="Rettangolo con due angoli in diagonale ritagliati 7">
            <a:extLst>
              <a:ext uri="{FF2B5EF4-FFF2-40B4-BE49-F238E27FC236}">
                <a16:creationId xmlns:a16="http://schemas.microsoft.com/office/drawing/2014/main" id="{E177AB5B-FD4A-4BB0-8603-7328FCD9C7E7}"/>
              </a:ext>
            </a:extLst>
          </p:cNvPr>
          <p:cNvSpPr/>
          <p:nvPr/>
        </p:nvSpPr>
        <p:spPr>
          <a:xfrm rot="2013019">
            <a:off x="8598711" y="1457273"/>
            <a:ext cx="2342147" cy="764406"/>
          </a:xfrm>
          <a:prstGeom prst="snip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Svantaggi della pietra</a:t>
            </a: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9EFF870E-C42B-4418-B3B8-3C1E722D767E}"/>
              </a:ext>
            </a:extLst>
          </p:cNvPr>
          <p:cNvSpPr/>
          <p:nvPr/>
        </p:nvSpPr>
        <p:spPr>
          <a:xfrm>
            <a:off x="6866163" y="4232184"/>
            <a:ext cx="2903621" cy="833718"/>
          </a:xfrm>
          <a:prstGeom prst="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soluzione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B1D1017-761C-404E-9994-72874592240B}"/>
              </a:ext>
            </a:extLst>
          </p:cNvPr>
          <p:cNvSpPr/>
          <p:nvPr/>
        </p:nvSpPr>
        <p:spPr>
          <a:xfrm>
            <a:off x="7095522" y="5076457"/>
            <a:ext cx="2444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metalli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880D13A-29D4-40F2-A79B-7F4139A27614}"/>
              </a:ext>
            </a:extLst>
          </p:cNvPr>
          <p:cNvSpPr txBox="1"/>
          <p:nvPr/>
        </p:nvSpPr>
        <p:spPr>
          <a:xfrm>
            <a:off x="3245638" y="5656399"/>
            <a:ext cx="6063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metalli però sono: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difficile da reperire/estrarre</a:t>
            </a:r>
          </a:p>
        </p:txBody>
      </p:sp>
    </p:spTree>
    <p:extLst>
      <p:ext uri="{BB962C8B-B14F-4D97-AF65-F5344CB8AC3E}">
        <p14:creationId xmlns:p14="http://schemas.microsoft.com/office/powerpoint/2010/main" val="2912376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4AEE6E-DAF7-4C3E-9D82-4B33D57FD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scoperta dei metalli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05CAED37-2445-4A63-9F0E-18FCA485E785}"/>
              </a:ext>
            </a:extLst>
          </p:cNvPr>
          <p:cNvSpPr/>
          <p:nvPr/>
        </p:nvSpPr>
        <p:spPr>
          <a:xfrm>
            <a:off x="1524000" y="2046514"/>
            <a:ext cx="10387584" cy="250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EAED48C8-B32C-4DBB-BF8B-5E474DF2482D}"/>
              </a:ext>
            </a:extLst>
          </p:cNvPr>
          <p:cNvSpPr/>
          <p:nvPr/>
        </p:nvSpPr>
        <p:spPr>
          <a:xfrm>
            <a:off x="1542143" y="1903404"/>
            <a:ext cx="1030514" cy="513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6000 a.C.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0D0C7DA4-10D5-4F7F-BA19-1ECE00ED7664}"/>
              </a:ext>
            </a:extLst>
          </p:cNvPr>
          <p:cNvSpPr/>
          <p:nvPr/>
        </p:nvSpPr>
        <p:spPr>
          <a:xfrm>
            <a:off x="4484498" y="1893027"/>
            <a:ext cx="1030514" cy="513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5000 a.C.</a:t>
            </a:r>
          </a:p>
        </p:txBody>
      </p:sp>
      <p:cxnSp>
        <p:nvCxnSpPr>
          <p:cNvPr id="8" name="Connettore curvo 7">
            <a:extLst>
              <a:ext uri="{FF2B5EF4-FFF2-40B4-BE49-F238E27FC236}">
                <a16:creationId xmlns:a16="http://schemas.microsoft.com/office/drawing/2014/main" id="{B5D75807-8052-4509-8380-505C8A42C872}"/>
              </a:ext>
            </a:extLst>
          </p:cNvPr>
          <p:cNvCxnSpPr>
            <a:stCxn id="4" idx="2"/>
            <a:endCxn id="6" idx="2"/>
          </p:cNvCxnSpPr>
          <p:nvPr/>
        </p:nvCxnSpPr>
        <p:spPr>
          <a:xfrm rot="5400000" flipH="1" flipV="1">
            <a:off x="3523388" y="940118"/>
            <a:ext cx="10377" cy="2942355"/>
          </a:xfrm>
          <a:prstGeom prst="curvedConnector3">
            <a:avLst>
              <a:gd name="adj1" fmla="val -22029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E0F7A26-7354-47EF-B0BE-0AD7695DE507}"/>
              </a:ext>
            </a:extLst>
          </p:cNvPr>
          <p:cNvSpPr txBox="1"/>
          <p:nvPr/>
        </p:nvSpPr>
        <p:spPr>
          <a:xfrm>
            <a:off x="2796233" y="1715830"/>
            <a:ext cx="1785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millennio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F98BBC22-0FAC-4D44-9FF2-80B140E19353}"/>
              </a:ext>
            </a:extLst>
          </p:cNvPr>
          <p:cNvSpPr/>
          <p:nvPr/>
        </p:nvSpPr>
        <p:spPr>
          <a:xfrm>
            <a:off x="7555594" y="1828622"/>
            <a:ext cx="1030514" cy="513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4000 a.C.</a:t>
            </a:r>
          </a:p>
        </p:txBody>
      </p:sp>
      <p:cxnSp>
        <p:nvCxnSpPr>
          <p:cNvPr id="11" name="Connettore curvo 10">
            <a:extLst>
              <a:ext uri="{FF2B5EF4-FFF2-40B4-BE49-F238E27FC236}">
                <a16:creationId xmlns:a16="http://schemas.microsoft.com/office/drawing/2014/main" id="{078D9FEC-2785-4463-89EF-6024D234CA5E}"/>
              </a:ext>
            </a:extLst>
          </p:cNvPr>
          <p:cNvCxnSpPr>
            <a:cxnSpLocks/>
            <a:stCxn id="6" idx="2"/>
            <a:endCxn id="10" idx="2"/>
          </p:cNvCxnSpPr>
          <p:nvPr/>
        </p:nvCxnSpPr>
        <p:spPr>
          <a:xfrm rot="5400000" flipH="1" flipV="1">
            <a:off x="6503100" y="838357"/>
            <a:ext cx="64405" cy="3071096"/>
          </a:xfrm>
          <a:prstGeom prst="curvedConnector3">
            <a:avLst>
              <a:gd name="adj1" fmla="val -3549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31F87EDF-0826-4775-AD1E-550867508335}"/>
              </a:ext>
            </a:extLst>
          </p:cNvPr>
          <p:cNvSpPr/>
          <p:nvPr/>
        </p:nvSpPr>
        <p:spPr>
          <a:xfrm>
            <a:off x="4832840" y="2406213"/>
            <a:ext cx="318823" cy="9125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17977550-32CC-4CEF-8210-ECD56CBAD730}"/>
              </a:ext>
            </a:extLst>
          </p:cNvPr>
          <p:cNvSpPr/>
          <p:nvPr/>
        </p:nvSpPr>
        <p:spPr>
          <a:xfrm>
            <a:off x="4736891" y="3318767"/>
            <a:ext cx="2818703" cy="936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Scoperta e lavorazione dei metalli</a:t>
            </a:r>
          </a:p>
          <a:p>
            <a:pPr algn="ctr"/>
            <a:r>
              <a:rPr lang="it-IT" sz="1200" dirty="0"/>
              <a:t>V millennio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1FF7B68-60EC-425B-8C29-2EE9467104DC}"/>
              </a:ext>
            </a:extLst>
          </p:cNvPr>
          <p:cNvSpPr txBox="1"/>
          <p:nvPr/>
        </p:nvSpPr>
        <p:spPr>
          <a:xfrm>
            <a:off x="4753293" y="4307555"/>
            <a:ext cx="3411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Più resistenti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Più plasmabili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Utili per la fabbricazione di diversi strumenti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84851C28-6790-4DE9-B17F-712143B3CC33}"/>
              </a:ext>
            </a:extLst>
          </p:cNvPr>
          <p:cNvSpPr/>
          <p:nvPr/>
        </p:nvSpPr>
        <p:spPr>
          <a:xfrm>
            <a:off x="10649857" y="1848219"/>
            <a:ext cx="1030514" cy="513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3000 a.C.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BF43FB2-B2E6-440D-8DE3-9E5420E80BE3}"/>
              </a:ext>
            </a:extLst>
          </p:cNvPr>
          <p:cNvSpPr txBox="1"/>
          <p:nvPr/>
        </p:nvSpPr>
        <p:spPr>
          <a:xfrm>
            <a:off x="5880173" y="1731328"/>
            <a:ext cx="1785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millennio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327F4EF-47EA-48DA-AE17-D7E8E79E6751}"/>
              </a:ext>
            </a:extLst>
          </p:cNvPr>
          <p:cNvSpPr txBox="1"/>
          <p:nvPr/>
        </p:nvSpPr>
        <p:spPr>
          <a:xfrm>
            <a:off x="9098607" y="1737469"/>
            <a:ext cx="1785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millennio</a:t>
            </a:r>
          </a:p>
        </p:txBody>
      </p:sp>
      <p:cxnSp>
        <p:nvCxnSpPr>
          <p:cNvPr id="26" name="Connettore curvo 25">
            <a:extLst>
              <a:ext uri="{FF2B5EF4-FFF2-40B4-BE49-F238E27FC236}">
                <a16:creationId xmlns:a16="http://schemas.microsoft.com/office/drawing/2014/main" id="{428B13A6-0BD0-4562-B29E-93AFD1DBEB06}"/>
              </a:ext>
            </a:extLst>
          </p:cNvPr>
          <p:cNvCxnSpPr>
            <a:stCxn id="10" idx="2"/>
            <a:endCxn id="20" idx="2"/>
          </p:cNvCxnSpPr>
          <p:nvPr/>
        </p:nvCxnSpPr>
        <p:spPr>
          <a:xfrm rot="16200000" flipH="1">
            <a:off x="9608184" y="804368"/>
            <a:ext cx="19597" cy="3094263"/>
          </a:xfrm>
          <a:prstGeom prst="curvedConnector3">
            <a:avLst>
              <a:gd name="adj1" fmla="val 12665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ccia in giù 32">
            <a:extLst>
              <a:ext uri="{FF2B5EF4-FFF2-40B4-BE49-F238E27FC236}">
                <a16:creationId xmlns:a16="http://schemas.microsoft.com/office/drawing/2014/main" id="{DD4B70E3-C8DE-4426-AB7E-867D77CBB4BC}"/>
              </a:ext>
            </a:extLst>
          </p:cNvPr>
          <p:cNvSpPr/>
          <p:nvPr/>
        </p:nvSpPr>
        <p:spPr>
          <a:xfrm>
            <a:off x="3309328" y="2241575"/>
            <a:ext cx="333828" cy="200598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38D650A0-B45F-4C6D-B17F-074B23C66696}"/>
              </a:ext>
            </a:extLst>
          </p:cNvPr>
          <p:cNvSpPr/>
          <p:nvPr/>
        </p:nvSpPr>
        <p:spPr>
          <a:xfrm>
            <a:off x="2796233" y="4285301"/>
            <a:ext cx="1538098" cy="65029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Aratro</a:t>
            </a:r>
          </a:p>
          <a:p>
            <a:pPr algn="ctr"/>
            <a:r>
              <a:rPr lang="it-IT" sz="1200" dirty="0"/>
              <a:t>VI-V millennio</a:t>
            </a:r>
          </a:p>
        </p:txBody>
      </p:sp>
      <p:sp>
        <p:nvSpPr>
          <p:cNvPr id="35" name="Freccia in giù 34">
            <a:extLst>
              <a:ext uri="{FF2B5EF4-FFF2-40B4-BE49-F238E27FC236}">
                <a16:creationId xmlns:a16="http://schemas.microsoft.com/office/drawing/2014/main" id="{C3CE6C4B-EA5D-4835-B5A7-124FA77ABB3D}"/>
              </a:ext>
            </a:extLst>
          </p:cNvPr>
          <p:cNvSpPr/>
          <p:nvPr/>
        </p:nvSpPr>
        <p:spPr>
          <a:xfrm>
            <a:off x="9579358" y="2241575"/>
            <a:ext cx="333828" cy="650295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C92C39D2-1028-4C7F-93C8-819EA743C946}"/>
              </a:ext>
            </a:extLst>
          </p:cNvPr>
          <p:cNvSpPr/>
          <p:nvPr/>
        </p:nvSpPr>
        <p:spPr>
          <a:xfrm>
            <a:off x="8911771" y="2920427"/>
            <a:ext cx="1738086" cy="65029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Ruota</a:t>
            </a:r>
          </a:p>
          <a:p>
            <a:pPr algn="ctr"/>
            <a:r>
              <a:rPr lang="it-IT" sz="1600" dirty="0"/>
              <a:t>IV millennio</a:t>
            </a:r>
          </a:p>
        </p:txBody>
      </p:sp>
      <p:sp>
        <p:nvSpPr>
          <p:cNvPr id="37" name="Parentesi graffa chiusa 36">
            <a:extLst>
              <a:ext uri="{FF2B5EF4-FFF2-40B4-BE49-F238E27FC236}">
                <a16:creationId xmlns:a16="http://schemas.microsoft.com/office/drawing/2014/main" id="{00D423E7-67AE-4C3D-AF77-A8E57A745B45}"/>
              </a:ext>
            </a:extLst>
          </p:cNvPr>
          <p:cNvSpPr/>
          <p:nvPr/>
        </p:nvSpPr>
        <p:spPr>
          <a:xfrm rot="5400000">
            <a:off x="6662357" y="806548"/>
            <a:ext cx="427570" cy="960845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con angoli diagonali arrotondati 37">
            <a:extLst>
              <a:ext uri="{FF2B5EF4-FFF2-40B4-BE49-F238E27FC236}">
                <a16:creationId xmlns:a16="http://schemas.microsoft.com/office/drawing/2014/main" id="{20FA7F71-8495-4049-B40B-C140E21BF01B}"/>
              </a:ext>
            </a:extLst>
          </p:cNvPr>
          <p:cNvSpPr/>
          <p:nvPr/>
        </p:nvSpPr>
        <p:spPr>
          <a:xfrm>
            <a:off x="4662505" y="5950923"/>
            <a:ext cx="4427273" cy="758140"/>
          </a:xfrm>
          <a:prstGeom prst="round2DiagRect">
            <a:avLst/>
          </a:prstGeom>
          <a:solidFill>
            <a:srgbClr val="FDD1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più importanti innovazioni tecnologiche del mondo antico</a:t>
            </a:r>
          </a:p>
        </p:txBody>
      </p:sp>
      <p:sp>
        <p:nvSpPr>
          <p:cNvPr id="39" name="Callout: linea 38">
            <a:extLst>
              <a:ext uri="{FF2B5EF4-FFF2-40B4-BE49-F238E27FC236}">
                <a16:creationId xmlns:a16="http://schemas.microsoft.com/office/drawing/2014/main" id="{EAB588B2-65D4-41D3-8268-64576E556E1B}"/>
              </a:ext>
            </a:extLst>
          </p:cNvPr>
          <p:cNvSpPr/>
          <p:nvPr/>
        </p:nvSpPr>
        <p:spPr>
          <a:xfrm>
            <a:off x="8792308" y="4079631"/>
            <a:ext cx="2091556" cy="632820"/>
          </a:xfrm>
          <a:prstGeom prst="borderCallout1">
            <a:avLst>
              <a:gd name="adj1" fmla="val 40980"/>
              <a:gd name="adj2" fmla="val 1153"/>
              <a:gd name="adj3" fmla="val -54226"/>
              <a:gd name="adj4" fmla="val -60120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Nasce la figura del fabbro</a:t>
            </a:r>
          </a:p>
        </p:txBody>
      </p:sp>
    </p:spTree>
    <p:extLst>
      <p:ext uri="{BB962C8B-B14F-4D97-AF65-F5344CB8AC3E}">
        <p14:creationId xmlns:p14="http://schemas.microsoft.com/office/powerpoint/2010/main" val="4202262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3" grpId="0" animBg="1"/>
      <p:bldP spid="14" grpId="0" animBg="1"/>
      <p:bldP spid="2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60379432-75B2-4257-8149-AF68D66FE5BC}"/>
              </a:ext>
            </a:extLst>
          </p:cNvPr>
          <p:cNvSpPr/>
          <p:nvPr/>
        </p:nvSpPr>
        <p:spPr>
          <a:xfrm>
            <a:off x="9385903" y="3819672"/>
            <a:ext cx="2484976" cy="8807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Fonde a temperatura più bassa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Più resistente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C0877B7-D1C0-40D1-B5FE-72897C35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Metallurgia</a:t>
            </a:r>
          </a:p>
        </p:txBody>
      </p:sp>
      <p:pic>
        <p:nvPicPr>
          <p:cNvPr id="4" name="Immagine 3" descr="Immagine che contiene terra, esterni&#10;&#10;Descrizione generata con affidabilità elevata">
            <a:extLst>
              <a:ext uri="{FF2B5EF4-FFF2-40B4-BE49-F238E27FC236}">
                <a16:creationId xmlns:a16="http://schemas.microsoft.com/office/drawing/2014/main" id="{DA12791F-EEF9-4022-9514-E88007CB8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144" y="2648743"/>
            <a:ext cx="2670048" cy="2987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DBEE8186-1BDC-4F6B-97B9-30CE2BBA1A6E}"/>
              </a:ext>
            </a:extLst>
          </p:cNvPr>
          <p:cNvSpPr/>
          <p:nvPr/>
        </p:nvSpPr>
        <p:spPr>
          <a:xfrm>
            <a:off x="2025748" y="1417320"/>
            <a:ext cx="2475914" cy="1143000"/>
          </a:xfrm>
          <a:prstGeom prst="rightArrow">
            <a:avLst/>
          </a:prstGeom>
          <a:solidFill>
            <a:srgbClr val="F398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Primo metallo lavorato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AC61903-D268-4737-BB0B-25ED645BE2C2}"/>
              </a:ext>
            </a:extLst>
          </p:cNvPr>
          <p:cNvSpPr/>
          <p:nvPr/>
        </p:nvSpPr>
        <p:spPr>
          <a:xfrm>
            <a:off x="4613266" y="1417320"/>
            <a:ext cx="1957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rgbClr val="F39811"/>
                </a:solidFill>
                <a:effectLst/>
              </a:rPr>
              <a:t>rame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230037-EA64-450B-AA00-DC7B7CBF9701}"/>
              </a:ext>
            </a:extLst>
          </p:cNvPr>
          <p:cNvSpPr txBox="1"/>
          <p:nvPr/>
        </p:nvSpPr>
        <p:spPr>
          <a:xfrm>
            <a:off x="6752492" y="1614268"/>
            <a:ext cx="2301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400" dirty="0"/>
              <a:t>Scoperto casualmente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/>
              <a:t>Poi lavorato mediante forni rudimentali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E848EFF-FA8A-4263-A020-5DE8AC26BE66}"/>
              </a:ext>
            </a:extLst>
          </p:cNvPr>
          <p:cNvSpPr/>
          <p:nvPr/>
        </p:nvSpPr>
        <p:spPr>
          <a:xfrm>
            <a:off x="4166383" y="3703320"/>
            <a:ext cx="2546252" cy="645181"/>
          </a:xfrm>
          <a:prstGeom prst="rect">
            <a:avLst/>
          </a:prstGeom>
          <a:solidFill>
            <a:srgbClr val="ADA72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Progressi nell’agricoltura</a:t>
            </a:r>
          </a:p>
        </p:txBody>
      </p:sp>
      <p:sp>
        <p:nvSpPr>
          <p:cNvPr id="10" name="Callout: freccia in giù 9">
            <a:extLst>
              <a:ext uri="{FF2B5EF4-FFF2-40B4-BE49-F238E27FC236}">
                <a16:creationId xmlns:a16="http://schemas.microsoft.com/office/drawing/2014/main" id="{FCBFAC2E-4CA1-4A63-AD4B-C51FEA4046B4}"/>
              </a:ext>
            </a:extLst>
          </p:cNvPr>
          <p:cNvSpPr/>
          <p:nvPr/>
        </p:nvSpPr>
        <p:spPr>
          <a:xfrm>
            <a:off x="4360985" y="2537598"/>
            <a:ext cx="2413548" cy="1143000"/>
          </a:xfrm>
          <a:prstGeom prst="downArrowCallout">
            <a:avLst/>
          </a:prstGeom>
          <a:solidFill>
            <a:srgbClr val="B476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Vanghe, falci e zappe più resistenti</a:t>
            </a:r>
          </a:p>
        </p:txBody>
      </p:sp>
      <p:sp>
        <p:nvSpPr>
          <p:cNvPr id="11" name="Callout: freccia in giù 10">
            <a:extLst>
              <a:ext uri="{FF2B5EF4-FFF2-40B4-BE49-F238E27FC236}">
                <a16:creationId xmlns:a16="http://schemas.microsoft.com/office/drawing/2014/main" id="{0E1584BB-4595-4149-802F-7F5A4B79CD04}"/>
              </a:ext>
            </a:extLst>
          </p:cNvPr>
          <p:cNvSpPr/>
          <p:nvPr/>
        </p:nvSpPr>
        <p:spPr>
          <a:xfrm>
            <a:off x="1980651" y="3454410"/>
            <a:ext cx="1761269" cy="1143000"/>
          </a:xfrm>
          <a:prstGeom prst="downArrowCallout">
            <a:avLst/>
          </a:prstGeom>
          <a:solidFill>
            <a:srgbClr val="B476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Armi e Monili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5846D51-BEF3-4CBE-85A2-9E3D17AA6A46}"/>
              </a:ext>
            </a:extLst>
          </p:cNvPr>
          <p:cNvSpPr/>
          <p:nvPr/>
        </p:nvSpPr>
        <p:spPr>
          <a:xfrm>
            <a:off x="1756893" y="4603928"/>
            <a:ext cx="3484263" cy="645181"/>
          </a:xfrm>
          <a:prstGeom prst="rect">
            <a:avLst/>
          </a:prstGeom>
          <a:solidFill>
            <a:srgbClr val="ADA72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Rivelano alto grado di specializzazione artigiani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312805AC-797A-4FAE-9E8A-2AC0BFEEB6C6}"/>
              </a:ext>
            </a:extLst>
          </p:cNvPr>
          <p:cNvSpPr/>
          <p:nvPr/>
        </p:nvSpPr>
        <p:spPr>
          <a:xfrm>
            <a:off x="1580741" y="1251235"/>
            <a:ext cx="10387584" cy="25076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AE8BE92-A479-465E-B55B-4E98C33A41D2}"/>
              </a:ext>
            </a:extLst>
          </p:cNvPr>
          <p:cNvSpPr/>
          <p:nvPr/>
        </p:nvSpPr>
        <p:spPr>
          <a:xfrm>
            <a:off x="4572561" y="1206340"/>
            <a:ext cx="1523439" cy="2817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7000 a.C.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460CD8D-88FA-4417-9039-2BBA779C6E0C}"/>
              </a:ext>
            </a:extLst>
          </p:cNvPr>
          <p:cNvSpPr/>
          <p:nvPr/>
        </p:nvSpPr>
        <p:spPr>
          <a:xfrm>
            <a:off x="9385903" y="1459661"/>
            <a:ext cx="2484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bronzo</a:t>
            </a:r>
          </a:p>
        </p:txBody>
      </p:sp>
      <p:sp>
        <p:nvSpPr>
          <p:cNvPr id="18" name="Callout: freccia in su 17">
            <a:extLst>
              <a:ext uri="{FF2B5EF4-FFF2-40B4-BE49-F238E27FC236}">
                <a16:creationId xmlns:a16="http://schemas.microsoft.com/office/drawing/2014/main" id="{2265A2A3-3A3B-4FBE-A22C-0B6904DB1AB8}"/>
              </a:ext>
            </a:extLst>
          </p:cNvPr>
          <p:cNvSpPr/>
          <p:nvPr/>
        </p:nvSpPr>
        <p:spPr>
          <a:xfrm>
            <a:off x="9385903" y="2382991"/>
            <a:ext cx="2525681" cy="880714"/>
          </a:xfrm>
          <a:prstGeom prst="upArrowCallou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Lega </a:t>
            </a:r>
            <a:r>
              <a:rPr lang="it-IT" sz="1600" b="1" dirty="0"/>
              <a:t>RAME+STAGNO</a:t>
            </a:r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7ABCEC86-21D1-4B48-A072-C66B829271DD}"/>
              </a:ext>
            </a:extLst>
          </p:cNvPr>
          <p:cNvGrpSpPr/>
          <p:nvPr/>
        </p:nvGrpSpPr>
        <p:grpSpPr>
          <a:xfrm>
            <a:off x="9388170" y="801817"/>
            <a:ext cx="2338609" cy="800952"/>
            <a:chOff x="9388170" y="801817"/>
            <a:chExt cx="2338609" cy="800952"/>
          </a:xfrm>
        </p:grpSpPr>
        <p:sp>
          <p:nvSpPr>
            <p:cNvPr id="15" name="Rettangolo con angoli arrotondati 14">
              <a:extLst>
                <a:ext uri="{FF2B5EF4-FFF2-40B4-BE49-F238E27FC236}">
                  <a16:creationId xmlns:a16="http://schemas.microsoft.com/office/drawing/2014/main" id="{FED413F3-77EA-435A-BC2B-E00D2671AFE1}"/>
                </a:ext>
              </a:extLst>
            </p:cNvPr>
            <p:cNvSpPr/>
            <p:nvPr/>
          </p:nvSpPr>
          <p:spPr>
            <a:xfrm>
              <a:off x="9388170" y="1099987"/>
              <a:ext cx="2338609" cy="502782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IV millennio </a:t>
              </a:r>
            </a:p>
            <a:p>
              <a:pPr algn="ctr"/>
              <a:r>
                <a:rPr lang="it-IT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circa</a:t>
              </a: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1DE9D688-7C9A-425C-B2C2-92C5A25C78B9}"/>
                </a:ext>
              </a:extLst>
            </p:cNvPr>
            <p:cNvSpPr/>
            <p:nvPr/>
          </p:nvSpPr>
          <p:spPr>
            <a:xfrm>
              <a:off x="10663639" y="801817"/>
              <a:ext cx="1847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it-IT" sz="1200" dirty="0"/>
            </a:p>
          </p:txBody>
        </p:sp>
      </p:grp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AD226CD-8218-4CF4-B363-7A27AD97E09D}"/>
              </a:ext>
            </a:extLst>
          </p:cNvPr>
          <p:cNvSpPr txBox="1"/>
          <p:nvPr/>
        </p:nvSpPr>
        <p:spPr>
          <a:xfrm>
            <a:off x="2311792" y="5724206"/>
            <a:ext cx="2301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400" dirty="0"/>
              <a:t>Estrazione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/>
              <a:t>Fusione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/>
              <a:t>Forgiatura (caldo/freddo)</a:t>
            </a:r>
          </a:p>
        </p:txBody>
      </p:sp>
      <p:sp>
        <p:nvSpPr>
          <p:cNvPr id="21" name="Rettangolo con angoli ritagliati in diagonale 20">
            <a:extLst>
              <a:ext uri="{FF2B5EF4-FFF2-40B4-BE49-F238E27FC236}">
                <a16:creationId xmlns:a16="http://schemas.microsoft.com/office/drawing/2014/main" id="{ABD08165-7650-4587-8BA9-4E08A8F2F9E8}"/>
              </a:ext>
            </a:extLst>
          </p:cNvPr>
          <p:cNvSpPr/>
          <p:nvPr/>
        </p:nvSpPr>
        <p:spPr>
          <a:xfrm rot="19389516">
            <a:off x="8678411" y="3637988"/>
            <a:ext cx="1292432" cy="414205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VANTAGGI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AE5DB7A2-5FD0-4AC0-99C0-FD7EC6D83431}"/>
              </a:ext>
            </a:extLst>
          </p:cNvPr>
          <p:cNvSpPr/>
          <p:nvPr/>
        </p:nvSpPr>
        <p:spPr>
          <a:xfrm>
            <a:off x="9381093" y="4957982"/>
            <a:ext cx="2484976" cy="8807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Giacimenti stagno non erano molto diffusi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Lavorazione complessa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ttangolo con angoli ritagliati in diagonale 23">
            <a:extLst>
              <a:ext uri="{FF2B5EF4-FFF2-40B4-BE49-F238E27FC236}">
                <a16:creationId xmlns:a16="http://schemas.microsoft.com/office/drawing/2014/main" id="{E64B1D6B-DB0D-415F-AA15-89012B98778B}"/>
              </a:ext>
            </a:extLst>
          </p:cNvPr>
          <p:cNvSpPr/>
          <p:nvPr/>
        </p:nvSpPr>
        <p:spPr>
          <a:xfrm rot="19389516">
            <a:off x="8576878" y="5517103"/>
            <a:ext cx="1292432" cy="414205"/>
          </a:xfrm>
          <a:prstGeom prst="snip2DiagRect">
            <a:avLst/>
          </a:prstGeom>
          <a:solidFill>
            <a:srgbClr val="FDD1ED"/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SVANTAGGI</a:t>
            </a:r>
          </a:p>
        </p:txBody>
      </p:sp>
      <p:sp>
        <p:nvSpPr>
          <p:cNvPr id="25" name="Rettangolo con angoli ritagliati in diagonale 24">
            <a:extLst>
              <a:ext uri="{FF2B5EF4-FFF2-40B4-BE49-F238E27FC236}">
                <a16:creationId xmlns:a16="http://schemas.microsoft.com/office/drawing/2014/main" id="{81FE7328-3D64-4035-A9B3-723C552A42BB}"/>
              </a:ext>
            </a:extLst>
          </p:cNvPr>
          <p:cNvSpPr/>
          <p:nvPr/>
        </p:nvSpPr>
        <p:spPr>
          <a:xfrm rot="19389516">
            <a:off x="3714769" y="3283675"/>
            <a:ext cx="1292432" cy="414205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VANTAGGI</a:t>
            </a:r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8D41A81F-BBF2-49A4-B8DF-729B6407EB4F}"/>
              </a:ext>
            </a:extLst>
          </p:cNvPr>
          <p:cNvSpPr/>
          <p:nvPr/>
        </p:nvSpPr>
        <p:spPr>
          <a:xfrm>
            <a:off x="5567759" y="5635783"/>
            <a:ext cx="1184733" cy="399257"/>
          </a:xfrm>
          <a:prstGeom prst="rightArrow">
            <a:avLst/>
          </a:prstGeom>
          <a:solidFill>
            <a:srgbClr val="F398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rame</a:t>
            </a:r>
          </a:p>
        </p:txBody>
      </p:sp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13A99257-42F5-4308-9D11-D57A2DB8131D}"/>
              </a:ext>
            </a:extLst>
          </p:cNvPr>
          <p:cNvSpPr/>
          <p:nvPr/>
        </p:nvSpPr>
        <p:spPr>
          <a:xfrm>
            <a:off x="5228716" y="5312726"/>
            <a:ext cx="1184733" cy="399257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pietra</a:t>
            </a:r>
          </a:p>
        </p:txBody>
      </p:sp>
      <p:sp>
        <p:nvSpPr>
          <p:cNvPr id="28" name="Freccia a destra 27">
            <a:extLst>
              <a:ext uri="{FF2B5EF4-FFF2-40B4-BE49-F238E27FC236}">
                <a16:creationId xmlns:a16="http://schemas.microsoft.com/office/drawing/2014/main" id="{74FD4711-F907-4D9B-9220-1D1FDC4C5F01}"/>
              </a:ext>
            </a:extLst>
          </p:cNvPr>
          <p:cNvSpPr/>
          <p:nvPr/>
        </p:nvSpPr>
        <p:spPr>
          <a:xfrm>
            <a:off x="5821082" y="5959978"/>
            <a:ext cx="1184733" cy="399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bronzo</a:t>
            </a:r>
          </a:p>
        </p:txBody>
      </p:sp>
      <p:sp>
        <p:nvSpPr>
          <p:cNvPr id="29" name="Parentesi graffa chiusa 28">
            <a:extLst>
              <a:ext uri="{FF2B5EF4-FFF2-40B4-BE49-F238E27FC236}">
                <a16:creationId xmlns:a16="http://schemas.microsoft.com/office/drawing/2014/main" id="{20062F5A-50B3-4D33-B60E-2E1DD4BDFC3A}"/>
              </a:ext>
            </a:extLst>
          </p:cNvPr>
          <p:cNvSpPr/>
          <p:nvPr/>
        </p:nvSpPr>
        <p:spPr>
          <a:xfrm>
            <a:off x="6885234" y="5230268"/>
            <a:ext cx="480466" cy="13399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705A1ECD-8225-45A0-9FCF-89A40034B920}"/>
              </a:ext>
            </a:extLst>
          </p:cNvPr>
          <p:cNvSpPr/>
          <p:nvPr/>
        </p:nvSpPr>
        <p:spPr>
          <a:xfrm>
            <a:off x="7365700" y="5352248"/>
            <a:ext cx="430887" cy="1158330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coesistono</a:t>
            </a:r>
          </a:p>
        </p:txBody>
      </p:sp>
    </p:spTree>
    <p:extLst>
      <p:ext uri="{BB962C8B-B14F-4D97-AF65-F5344CB8AC3E}">
        <p14:creationId xmlns:p14="http://schemas.microsoft.com/office/powerpoint/2010/main" val="2905720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8" grpId="0" animBg="1"/>
      <p:bldP spid="20" grpId="0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1A552C4-7A2E-45DF-9FB8-06D70802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2084" y="1066800"/>
            <a:ext cx="4211727" cy="607255"/>
          </a:xfrm>
        </p:spPr>
        <p:txBody>
          <a:bodyPr/>
          <a:lstStyle/>
          <a:p>
            <a:r>
              <a:rPr lang="it-IT" sz="2800" dirty="0"/>
              <a:t>Che cosa significa....? 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7C30F3A-625F-4970-B3CD-9DDED9BE8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(dal latino) AGER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campo </a:t>
            </a:r>
          </a:p>
          <a:p>
            <a:pPr algn="ctr">
              <a:lnSpc>
                <a:spcPct val="100000"/>
              </a:lnSpc>
            </a:pP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CÒLERE =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coltivare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59776114-343D-4102-8B49-2F98C5F90A4E}"/>
              </a:ext>
            </a:extLst>
          </p:cNvPr>
          <p:cNvSpPr/>
          <p:nvPr/>
        </p:nvSpPr>
        <p:spPr>
          <a:xfrm>
            <a:off x="7652084" y="2743200"/>
            <a:ext cx="4186990" cy="226489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l’insieme di pratiche e di tecniche finalizzate a coltivare le specie vegetali per ottenerne risorse alimentari,</a:t>
            </a:r>
            <a:endParaRPr lang="it-IT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2208136-0A1B-4661-8D72-CF8FE888A2CF}"/>
              </a:ext>
            </a:extLst>
          </p:cNvPr>
          <p:cNvSpPr/>
          <p:nvPr/>
        </p:nvSpPr>
        <p:spPr>
          <a:xfrm>
            <a:off x="8339290" y="1483750"/>
            <a:ext cx="28921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66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agricoltura</a:t>
            </a:r>
            <a:endParaRPr lang="it-IT" sz="5400" b="1" cap="none" spc="0" dirty="0">
              <a:ln w="66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" name="Segnaposto immagine 9" descr="Immagine che contiene esterni, erba&#10;&#10;Descrizione generata con affidabilità elevata">
            <a:extLst>
              <a:ext uri="{FF2B5EF4-FFF2-40B4-BE49-F238E27FC236}">
                <a16:creationId xmlns:a16="http://schemas.microsoft.com/office/drawing/2014/main" id="{9C54F17A-AC3F-4699-8302-2432BA87AF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874" r="28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86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  <p:bldP spid="8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90C871-8102-4106-8B55-8F14F1595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segreto del ferro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054E6125-4439-48A7-A7B2-4A48037C47FE}"/>
              </a:ext>
            </a:extLst>
          </p:cNvPr>
          <p:cNvSpPr/>
          <p:nvPr/>
        </p:nvSpPr>
        <p:spPr>
          <a:xfrm>
            <a:off x="1524000" y="1921113"/>
            <a:ext cx="10387584" cy="25076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208B78D6-B0EF-4C91-9B42-AFF3CE068A86}"/>
              </a:ext>
            </a:extLst>
          </p:cNvPr>
          <p:cNvSpPr/>
          <p:nvPr/>
        </p:nvSpPr>
        <p:spPr>
          <a:xfrm>
            <a:off x="3033754" y="1914246"/>
            <a:ext cx="1030514" cy="25076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1400 a.C</a:t>
            </a:r>
            <a:r>
              <a:rPr lang="it-IT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4209C8E7-7584-4A5D-A54A-0086AFE9967F}"/>
              </a:ext>
            </a:extLst>
          </p:cNvPr>
          <p:cNvSpPr/>
          <p:nvPr/>
        </p:nvSpPr>
        <p:spPr>
          <a:xfrm>
            <a:off x="5889181" y="1895911"/>
            <a:ext cx="1754758" cy="2507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 millennio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39DE87E-8E92-47ED-B323-E74EC7B06F73}"/>
              </a:ext>
            </a:extLst>
          </p:cNvPr>
          <p:cNvSpPr txBox="1"/>
          <p:nvPr/>
        </p:nvSpPr>
        <p:spPr>
          <a:xfrm>
            <a:off x="3033754" y="2162998"/>
            <a:ext cx="1030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XIV secolo</a:t>
            </a:r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684207DE-5027-4FCC-A7BF-CF019457A29B}"/>
              </a:ext>
            </a:extLst>
          </p:cNvPr>
          <p:cNvSpPr/>
          <p:nvPr/>
        </p:nvSpPr>
        <p:spPr>
          <a:xfrm>
            <a:off x="3348111" y="2439997"/>
            <a:ext cx="520504" cy="409753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1C7532C-EDA0-49C9-BDF9-E65C0C820B81}"/>
              </a:ext>
            </a:extLst>
          </p:cNvPr>
          <p:cNvSpPr/>
          <p:nvPr/>
        </p:nvSpPr>
        <p:spPr>
          <a:xfrm>
            <a:off x="2818694" y="2675673"/>
            <a:ext cx="1709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ferro</a:t>
            </a:r>
          </a:p>
        </p:txBody>
      </p:sp>
      <p:sp>
        <p:nvSpPr>
          <p:cNvPr id="14" name="Callout: freccia in su 13">
            <a:extLst>
              <a:ext uri="{FF2B5EF4-FFF2-40B4-BE49-F238E27FC236}">
                <a16:creationId xmlns:a16="http://schemas.microsoft.com/office/drawing/2014/main" id="{A11CD2A6-7340-4488-B9A5-E088D159CC8D}"/>
              </a:ext>
            </a:extLst>
          </p:cNvPr>
          <p:cNvSpPr/>
          <p:nvPr/>
        </p:nvSpPr>
        <p:spPr>
          <a:xfrm>
            <a:off x="3048558" y="3588631"/>
            <a:ext cx="1119610" cy="1017954"/>
          </a:xfrm>
          <a:prstGeom prst="upArrowCallou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Hittiti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868A7E2A-18CD-47F4-9150-02A5913C8E52}"/>
              </a:ext>
            </a:extLst>
          </p:cNvPr>
          <p:cNvSpPr/>
          <p:nvPr/>
        </p:nvSpPr>
        <p:spPr>
          <a:xfrm>
            <a:off x="4856499" y="3348355"/>
            <a:ext cx="1910061" cy="3514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Vicino Oriente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CF3F6725-9CE4-4B20-B739-9A797E689447}"/>
              </a:ext>
            </a:extLst>
          </p:cNvPr>
          <p:cNvSpPr/>
          <p:nvPr/>
        </p:nvSpPr>
        <p:spPr>
          <a:xfrm>
            <a:off x="4856499" y="3746160"/>
            <a:ext cx="1910061" cy="3514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Mediterraneo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0A8FCE8D-03D8-4838-96EB-6A3EC12CA99B}"/>
              </a:ext>
            </a:extLst>
          </p:cNvPr>
          <p:cNvSpPr/>
          <p:nvPr/>
        </p:nvSpPr>
        <p:spPr>
          <a:xfrm>
            <a:off x="4856499" y="4143965"/>
            <a:ext cx="1910061" cy="3514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Europa</a:t>
            </a:r>
          </a:p>
        </p:txBody>
      </p: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F29B1468-9842-45B3-83A8-5E866F4ACCC5}"/>
              </a:ext>
            </a:extLst>
          </p:cNvPr>
          <p:cNvGrpSpPr/>
          <p:nvPr/>
        </p:nvGrpSpPr>
        <p:grpSpPr>
          <a:xfrm>
            <a:off x="4182972" y="2177068"/>
            <a:ext cx="1533092" cy="1072569"/>
            <a:chOff x="4182972" y="2177068"/>
            <a:chExt cx="1533092" cy="1072569"/>
          </a:xfrm>
        </p:grpSpPr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D9C28E57-58A2-41E8-9D10-D016CD051D38}"/>
                </a:ext>
              </a:extLst>
            </p:cNvPr>
            <p:cNvCxnSpPr>
              <a:cxnSpLocks/>
            </p:cNvCxnSpPr>
            <p:nvPr/>
          </p:nvCxnSpPr>
          <p:spPr>
            <a:xfrm>
              <a:off x="4182972" y="2177068"/>
              <a:ext cx="1458173" cy="10725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1C5EC8E5-913F-4AEB-83E1-4AF60AA312E7}"/>
                </a:ext>
              </a:extLst>
            </p:cNvPr>
            <p:cNvSpPr txBox="1"/>
            <p:nvPr/>
          </p:nvSpPr>
          <p:spPr>
            <a:xfrm rot="2105987">
              <a:off x="4685550" y="2435957"/>
              <a:ext cx="1030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Fine II millennio</a:t>
              </a:r>
            </a:p>
          </p:txBody>
        </p:sp>
      </p:grp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07E8968E-8F66-49A5-9D10-8A899287EA3B}"/>
              </a:ext>
            </a:extLst>
          </p:cNvPr>
          <p:cNvCxnSpPr>
            <a:cxnSpLocks/>
          </p:cNvCxnSpPr>
          <p:nvPr/>
        </p:nvCxnSpPr>
        <p:spPr>
          <a:xfrm flipV="1">
            <a:off x="4182972" y="3524079"/>
            <a:ext cx="571908" cy="619887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A5D09894-DEAA-4126-93BA-C9258BD03812}"/>
              </a:ext>
            </a:extLst>
          </p:cNvPr>
          <p:cNvSpPr/>
          <p:nvPr/>
        </p:nvSpPr>
        <p:spPr>
          <a:xfrm>
            <a:off x="1613097" y="1162944"/>
            <a:ext cx="8515642" cy="25806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Bronzo usato fino al VII secolo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2E7B2B9F-2737-4D05-9DA6-6086966E70A1}"/>
              </a:ext>
            </a:extLst>
          </p:cNvPr>
          <p:cNvSpPr/>
          <p:nvPr/>
        </p:nvSpPr>
        <p:spPr>
          <a:xfrm>
            <a:off x="2713488" y="4966756"/>
            <a:ext cx="2484976" cy="61988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Elevata temperatura di fusione (1536 °C)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ttangolo con angoli ritagliati in diagonale 26">
            <a:extLst>
              <a:ext uri="{FF2B5EF4-FFF2-40B4-BE49-F238E27FC236}">
                <a16:creationId xmlns:a16="http://schemas.microsoft.com/office/drawing/2014/main" id="{CA81C7F3-B6DB-4005-B550-F122626D1B67}"/>
              </a:ext>
            </a:extLst>
          </p:cNvPr>
          <p:cNvSpPr/>
          <p:nvPr/>
        </p:nvSpPr>
        <p:spPr>
          <a:xfrm rot="19389516">
            <a:off x="1709391" y="5649114"/>
            <a:ext cx="1292432" cy="414205"/>
          </a:xfrm>
          <a:prstGeom prst="snip2DiagRect">
            <a:avLst/>
          </a:prstGeom>
          <a:solidFill>
            <a:srgbClr val="FDD1ED"/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SVANTAGGI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6E35E9DC-343A-481A-950A-64B22CA85C23}"/>
              </a:ext>
            </a:extLst>
          </p:cNvPr>
          <p:cNvSpPr/>
          <p:nvPr/>
        </p:nvSpPr>
        <p:spPr>
          <a:xfrm>
            <a:off x="6059084" y="5339296"/>
            <a:ext cx="2484976" cy="3514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Maggiore resistenza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ttangolo con angoli ritagliati in diagonale 28">
            <a:extLst>
              <a:ext uri="{FF2B5EF4-FFF2-40B4-BE49-F238E27FC236}">
                <a16:creationId xmlns:a16="http://schemas.microsoft.com/office/drawing/2014/main" id="{55DBBE7B-34F0-477E-9B24-A416C7A340B1}"/>
              </a:ext>
            </a:extLst>
          </p:cNvPr>
          <p:cNvSpPr/>
          <p:nvPr/>
        </p:nvSpPr>
        <p:spPr>
          <a:xfrm rot="19389516">
            <a:off x="5351592" y="5157612"/>
            <a:ext cx="1292432" cy="414205"/>
          </a:xfrm>
          <a:prstGeom prst="snip2Diag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VANTAGGI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152F071A-5AF5-4F6A-8EB1-BF16B28D79A1}"/>
              </a:ext>
            </a:extLst>
          </p:cNvPr>
          <p:cNvSpPr/>
          <p:nvPr/>
        </p:nvSpPr>
        <p:spPr>
          <a:xfrm>
            <a:off x="8637563" y="4808975"/>
            <a:ext cx="2546252" cy="645181"/>
          </a:xfrm>
          <a:prstGeom prst="rect">
            <a:avLst/>
          </a:prstGeom>
          <a:solidFill>
            <a:srgbClr val="ADA72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Progressi nel lavoro agricolo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3F91E382-0E1D-44BB-AC45-F738F13E997E}"/>
              </a:ext>
            </a:extLst>
          </p:cNvPr>
          <p:cNvSpPr/>
          <p:nvPr/>
        </p:nvSpPr>
        <p:spPr>
          <a:xfrm>
            <a:off x="8637563" y="5515020"/>
            <a:ext cx="2546252" cy="645181"/>
          </a:xfrm>
          <a:prstGeom prst="rect">
            <a:avLst/>
          </a:prstGeom>
          <a:solidFill>
            <a:srgbClr val="ADA72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Progressi nell’arte militare</a:t>
            </a:r>
          </a:p>
        </p:txBody>
      </p:sp>
      <p:pic>
        <p:nvPicPr>
          <p:cNvPr id="33" name="Immagine 32" descr="Immagine che contiene arma, interni&#10;&#10;Descrizione generata con affidabilità elevata">
            <a:extLst>
              <a:ext uri="{FF2B5EF4-FFF2-40B4-BE49-F238E27FC236}">
                <a16:creationId xmlns:a16="http://schemas.microsoft.com/office/drawing/2014/main" id="{5C63EE64-980D-480E-A0CE-0FBBEB527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060" y="2887299"/>
            <a:ext cx="2521659" cy="1891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llout: linea 4">
            <a:extLst>
              <a:ext uri="{FF2B5EF4-FFF2-40B4-BE49-F238E27FC236}">
                <a16:creationId xmlns:a16="http://schemas.microsoft.com/office/drawing/2014/main" id="{D1E4CB99-B626-48E3-9D2F-D1BA761AC1A6}"/>
              </a:ext>
            </a:extLst>
          </p:cNvPr>
          <p:cNvSpPr/>
          <p:nvPr/>
        </p:nvSpPr>
        <p:spPr>
          <a:xfrm>
            <a:off x="6832881" y="2301497"/>
            <a:ext cx="2325365" cy="746845"/>
          </a:xfrm>
          <a:prstGeom prst="borderCallout1">
            <a:avLst>
              <a:gd name="adj1" fmla="val 48822"/>
              <a:gd name="adj2" fmla="val -55"/>
              <a:gd name="adj3" fmla="val -18527"/>
              <a:gd name="adj4" fmla="val -19909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Carbonatura del ferro produce materiale simile all’acciaio</a:t>
            </a:r>
          </a:p>
        </p:txBody>
      </p:sp>
    </p:spTree>
    <p:extLst>
      <p:ext uri="{BB962C8B-B14F-4D97-AF65-F5344CB8AC3E}">
        <p14:creationId xmlns:p14="http://schemas.microsoft.com/office/powerpoint/2010/main" val="43640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7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67F9E20E-F7E9-45E3-B7B0-3826499D3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Grandi svolte tecnologiche del Neolitico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3C3DB8F-D2F9-43E7-9AC9-1F51519A1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Linea del tempo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8D8DFEF-4DE3-485E-BAF1-8AA0B115C6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7500" t="46768" r="9473" b="27520"/>
          <a:stretch/>
        </p:blipFill>
        <p:spPr>
          <a:xfrm>
            <a:off x="337623" y="1739849"/>
            <a:ext cx="11317335" cy="1970505"/>
          </a:xfrm>
          <a:prstGeom prst="rect">
            <a:avLst/>
          </a:prstGeom>
        </p:spPr>
      </p:pic>
      <p:sp>
        <p:nvSpPr>
          <p:cNvPr id="7" name="Freccia a pentagono 6">
            <a:extLst>
              <a:ext uri="{FF2B5EF4-FFF2-40B4-BE49-F238E27FC236}">
                <a16:creationId xmlns:a16="http://schemas.microsoft.com/office/drawing/2014/main" id="{3C0EE8DD-E161-4B72-88A3-5412E6EE9BAA}"/>
              </a:ext>
            </a:extLst>
          </p:cNvPr>
          <p:cNvSpPr/>
          <p:nvPr/>
        </p:nvSpPr>
        <p:spPr>
          <a:xfrm>
            <a:off x="11654958" y="1739849"/>
            <a:ext cx="537042" cy="1970505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E86ECA2-92CF-4066-9441-51D862B5F9DF}"/>
              </a:ext>
            </a:extLst>
          </p:cNvPr>
          <p:cNvSpPr/>
          <p:nvPr/>
        </p:nvSpPr>
        <p:spPr>
          <a:xfrm>
            <a:off x="337623" y="2518117"/>
            <a:ext cx="1336432" cy="11922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ACF2652-B057-46A6-B764-0818E09CF08F}"/>
              </a:ext>
            </a:extLst>
          </p:cNvPr>
          <p:cNvSpPr/>
          <p:nvPr/>
        </p:nvSpPr>
        <p:spPr>
          <a:xfrm>
            <a:off x="1674055" y="2518116"/>
            <a:ext cx="1491176" cy="11922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1370248-EA83-4165-854C-2CA057C2B143}"/>
              </a:ext>
            </a:extLst>
          </p:cNvPr>
          <p:cNvSpPr/>
          <p:nvPr/>
        </p:nvSpPr>
        <p:spPr>
          <a:xfrm>
            <a:off x="3165230" y="2505732"/>
            <a:ext cx="1417255" cy="11922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96FC399-4A1C-4042-9211-B5BFDB4D8450}"/>
              </a:ext>
            </a:extLst>
          </p:cNvPr>
          <p:cNvSpPr/>
          <p:nvPr/>
        </p:nvSpPr>
        <p:spPr>
          <a:xfrm>
            <a:off x="4582486" y="2505731"/>
            <a:ext cx="1417254" cy="11922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122A84A-D9ED-4973-88B8-3A2FEBE3E617}"/>
              </a:ext>
            </a:extLst>
          </p:cNvPr>
          <p:cNvSpPr/>
          <p:nvPr/>
        </p:nvSpPr>
        <p:spPr>
          <a:xfrm>
            <a:off x="5959626" y="2493345"/>
            <a:ext cx="1450466" cy="1217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A01933A-A423-4848-8091-E27E2C900E1A}"/>
              </a:ext>
            </a:extLst>
          </p:cNvPr>
          <p:cNvSpPr/>
          <p:nvPr/>
        </p:nvSpPr>
        <p:spPr>
          <a:xfrm>
            <a:off x="7410092" y="2480959"/>
            <a:ext cx="1450466" cy="12170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D0E92E3-C773-41FF-83CA-F6B1CB9A5828}"/>
              </a:ext>
            </a:extLst>
          </p:cNvPr>
          <p:cNvSpPr/>
          <p:nvPr/>
        </p:nvSpPr>
        <p:spPr>
          <a:xfrm>
            <a:off x="8860558" y="2493344"/>
            <a:ext cx="1450466" cy="12170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B21358FB-C209-4747-96CD-591710ED16CB}"/>
              </a:ext>
            </a:extLst>
          </p:cNvPr>
          <p:cNvSpPr/>
          <p:nvPr/>
        </p:nvSpPr>
        <p:spPr>
          <a:xfrm>
            <a:off x="10311024" y="2493343"/>
            <a:ext cx="1343930" cy="12170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B4B4DF32-8FF7-4CDD-86A8-195C0C5F61E6}"/>
              </a:ext>
            </a:extLst>
          </p:cNvPr>
          <p:cNvCxnSpPr/>
          <p:nvPr/>
        </p:nvCxnSpPr>
        <p:spPr>
          <a:xfrm>
            <a:off x="7410092" y="1012874"/>
            <a:ext cx="0" cy="3193366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2088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1A552C4-7A2E-45DF-9FB8-06D70802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2084" y="1066800"/>
            <a:ext cx="4211727" cy="607255"/>
          </a:xfrm>
        </p:spPr>
        <p:txBody>
          <a:bodyPr/>
          <a:lstStyle/>
          <a:p>
            <a:r>
              <a:rPr lang="it-IT" sz="2800" dirty="0"/>
              <a:t>Che cosa significa....? 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7C30F3A-625F-4970-B3CD-9DDED9BE8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(dal greco) </a:t>
            </a:r>
            <a:r>
              <a:rPr lang="it-IT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TEKNÈ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 </a:t>
            </a:r>
          </a:p>
          <a:p>
            <a:pPr algn="ctr">
              <a:lnSpc>
                <a:spcPct val="100000"/>
              </a:lnSpc>
            </a:pPr>
            <a:r>
              <a:rPr lang="it-IT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LÒGOS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ragionamento, discorso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59776114-343D-4102-8B49-2F98C5F90A4E}"/>
              </a:ext>
            </a:extLst>
          </p:cNvPr>
          <p:cNvSpPr/>
          <p:nvPr/>
        </p:nvSpPr>
        <p:spPr>
          <a:xfrm>
            <a:off x="7652084" y="2420991"/>
            <a:ext cx="4186990" cy="3514531"/>
          </a:xfrm>
          <a:prstGeom prst="roundRect">
            <a:avLst/>
          </a:prstGeom>
          <a:solidFill>
            <a:srgbClr val="FDD1ED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Nell’antichità «Arte» indicava ogni attività pratica dell’uomo che richiedesse un saper fare, cioè un insieme di abilità e conoscenze specifiche</a:t>
            </a:r>
            <a:endParaRPr lang="it-IT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2208136-0A1B-4661-8D72-CF8FE888A2CF}"/>
              </a:ext>
            </a:extLst>
          </p:cNvPr>
          <p:cNvSpPr/>
          <p:nvPr/>
        </p:nvSpPr>
        <p:spPr>
          <a:xfrm>
            <a:off x="8343298" y="1483750"/>
            <a:ext cx="2884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66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DD1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tecnologia</a:t>
            </a:r>
            <a:endParaRPr lang="it-IT" sz="5400" b="1" cap="none" spc="0" dirty="0">
              <a:ln w="66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DD1ED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4" name="Segnaposto immagine 13">
            <a:extLst>
              <a:ext uri="{FF2B5EF4-FFF2-40B4-BE49-F238E27FC236}">
                <a16:creationId xmlns:a16="http://schemas.microsoft.com/office/drawing/2014/main" id="{8C7A30DF-E753-404F-BBF1-449BAAFDBF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812" b="26004"/>
          <a:stretch/>
        </p:blipFill>
        <p:spPr>
          <a:xfrm>
            <a:off x="1117600" y="1066800"/>
            <a:ext cx="5892800" cy="3514531"/>
          </a:xfrm>
        </p:spPr>
      </p:pic>
      <p:sp>
        <p:nvSpPr>
          <p:cNvPr id="7" name="Rettangolo con angoli arrotondati 6">
            <a:hlinkClick r:id="rId4" tooltip="Metallurgia (PEARSON)"/>
            <a:extLst>
              <a:ext uri="{FF2B5EF4-FFF2-40B4-BE49-F238E27FC236}">
                <a16:creationId xmlns:a16="http://schemas.microsoft.com/office/drawing/2014/main" id="{9D18F52A-227E-4268-BDED-85A778F356FF}"/>
              </a:ext>
            </a:extLst>
          </p:cNvPr>
          <p:cNvSpPr/>
          <p:nvPr/>
        </p:nvSpPr>
        <p:spPr>
          <a:xfrm>
            <a:off x="335972" y="5935522"/>
            <a:ext cx="1563255" cy="465278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SLIDESHOW</a:t>
            </a:r>
          </a:p>
        </p:txBody>
      </p:sp>
    </p:spTree>
    <p:extLst>
      <p:ext uri="{BB962C8B-B14F-4D97-AF65-F5344CB8AC3E}">
        <p14:creationId xmlns:p14="http://schemas.microsoft.com/office/powerpoint/2010/main" val="180017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  <p:bldP spid="8" grpId="0" animBg="1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20290652">
            <a:off x="-422030" y="2506394"/>
            <a:ext cx="9875520" cy="1472184"/>
          </a:xfrm>
        </p:spPr>
        <p:txBody>
          <a:bodyPr rtlCol="0"/>
          <a:lstStyle/>
          <a:p>
            <a:pPr rtl="0"/>
            <a:r>
              <a:rPr lang="it-IT" dirty="0"/>
              <a:t>La rivoluzione neolitica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20361697">
            <a:off x="265926" y="3855883"/>
            <a:ext cx="9875520" cy="1752600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accent4"/>
                </a:solidFill>
              </a:rPr>
              <a:t>Corso di Storia 1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9962103-0056-468D-912A-202E74F30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855" y="0"/>
            <a:ext cx="4117145" cy="4117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9FE538-063F-458E-A8C5-4636CED619DD}"/>
              </a:ext>
            </a:extLst>
          </p:cNvPr>
          <p:cNvSpPr txBox="1"/>
          <p:nvPr/>
        </p:nvSpPr>
        <p:spPr>
          <a:xfrm>
            <a:off x="4682197" y="6443002"/>
            <a:ext cx="2827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www.jessicacenciarelli.it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54E2E533-1685-4B80-BDB1-A307BBC4BB75}"/>
              </a:ext>
            </a:extLst>
          </p:cNvPr>
          <p:cNvSpPr/>
          <p:nvPr/>
        </p:nvSpPr>
        <p:spPr>
          <a:xfrm>
            <a:off x="3756074" y="1378634"/>
            <a:ext cx="1702191" cy="99880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fine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444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914144" y="304800"/>
            <a:ext cx="9997440" cy="1143000"/>
          </a:xfrm>
        </p:spPr>
        <p:txBody>
          <a:bodyPr rtlCol="0">
            <a:normAutofit fontScale="90000"/>
          </a:bodyPr>
          <a:lstStyle/>
          <a:p>
            <a:pPr rtl="0"/>
            <a:r>
              <a:rPr lang="it-IT" sz="6600" dirty="0"/>
              <a:t>La nascita dell’agricoltura</a:t>
            </a:r>
          </a:p>
        </p:txBody>
      </p: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5A71DAB7-B61D-45D5-AFFB-DEC594745167}"/>
              </a:ext>
            </a:extLst>
          </p:cNvPr>
          <p:cNvGrpSpPr/>
          <p:nvPr/>
        </p:nvGrpSpPr>
        <p:grpSpPr>
          <a:xfrm>
            <a:off x="9918880" y="3388491"/>
            <a:ext cx="1800225" cy="3093198"/>
            <a:chOff x="9683481" y="1417320"/>
            <a:chExt cx="1800225" cy="3093198"/>
          </a:xfrm>
        </p:grpSpPr>
        <p:pic>
          <p:nvPicPr>
            <p:cNvPr id="37" name="Immagine 36" descr="Immagine che contiene persona, uomo, parete, interni&#10;&#10;Descrizione generata con affidabilità molto elevata">
              <a:extLst>
                <a:ext uri="{FF2B5EF4-FFF2-40B4-BE49-F238E27FC236}">
                  <a16:creationId xmlns:a16="http://schemas.microsoft.com/office/drawing/2014/main" id="{AE984027-4E21-4A20-9764-335170F12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83481" y="1417320"/>
              <a:ext cx="1800225" cy="25336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226A2C70-306F-4CEF-8EEF-9B8D1B784624}"/>
                </a:ext>
              </a:extLst>
            </p:cNvPr>
            <p:cNvSpPr txBox="1"/>
            <p:nvPr/>
          </p:nvSpPr>
          <p:spPr>
            <a:xfrm>
              <a:off x="9683481" y="4079631"/>
              <a:ext cx="18002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Vere Gordon </a:t>
              </a:r>
              <a:r>
                <a:rPr lang="it-IT" sz="11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Childe</a:t>
              </a:r>
              <a:endParaRPr lang="it-IT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it-IT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Archeologo australiano</a:t>
              </a:r>
            </a:p>
          </p:txBody>
        </p:sp>
      </p:grpSp>
      <p:sp>
        <p:nvSpPr>
          <p:cNvPr id="39" name="Fumetto: ovale 38">
            <a:extLst>
              <a:ext uri="{FF2B5EF4-FFF2-40B4-BE49-F238E27FC236}">
                <a16:creationId xmlns:a16="http://schemas.microsoft.com/office/drawing/2014/main" id="{741EDC37-D909-400F-9BA9-0D867296BE18}"/>
              </a:ext>
            </a:extLst>
          </p:cNvPr>
          <p:cNvSpPr/>
          <p:nvPr/>
        </p:nvSpPr>
        <p:spPr>
          <a:xfrm>
            <a:off x="6580648" y="3836963"/>
            <a:ext cx="2728413" cy="1143001"/>
          </a:xfrm>
          <a:prstGeom prst="wedgeEllipseCallout">
            <a:avLst>
              <a:gd name="adj1" fmla="val 88866"/>
              <a:gd name="adj2" fmla="val 34722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Rivoluzione neolitica</a:t>
            </a:r>
          </a:p>
        </p:txBody>
      </p:sp>
      <p:sp>
        <p:nvSpPr>
          <p:cNvPr id="41" name="Elaborazione alternativa 40">
            <a:extLst>
              <a:ext uri="{FF2B5EF4-FFF2-40B4-BE49-F238E27FC236}">
                <a16:creationId xmlns:a16="http://schemas.microsoft.com/office/drawing/2014/main" id="{0697AC27-222A-4F0F-A634-D57BBFFDE45A}"/>
              </a:ext>
            </a:extLst>
          </p:cNvPr>
          <p:cNvSpPr/>
          <p:nvPr/>
        </p:nvSpPr>
        <p:spPr>
          <a:xfrm>
            <a:off x="1868189" y="2070923"/>
            <a:ext cx="2404638" cy="78002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Società sedentarie complesse</a:t>
            </a:r>
          </a:p>
        </p:txBody>
      </p:sp>
      <p:sp>
        <p:nvSpPr>
          <p:cNvPr id="42" name="Elaborazione alternativa 41">
            <a:extLst>
              <a:ext uri="{FF2B5EF4-FFF2-40B4-BE49-F238E27FC236}">
                <a16:creationId xmlns:a16="http://schemas.microsoft.com/office/drawing/2014/main" id="{EB3D3796-2D83-42E1-B324-27E1F16D1348}"/>
              </a:ext>
            </a:extLst>
          </p:cNvPr>
          <p:cNvSpPr/>
          <p:nvPr/>
        </p:nvSpPr>
        <p:spPr>
          <a:xfrm>
            <a:off x="4608630" y="2066139"/>
            <a:ext cx="1972018" cy="81166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Civiltà urbane</a:t>
            </a:r>
          </a:p>
        </p:txBody>
      </p:sp>
      <p:sp>
        <p:nvSpPr>
          <p:cNvPr id="43" name="Elaborazione alternativa 42">
            <a:extLst>
              <a:ext uri="{FF2B5EF4-FFF2-40B4-BE49-F238E27FC236}">
                <a16:creationId xmlns:a16="http://schemas.microsoft.com/office/drawing/2014/main" id="{0D5E487C-5CB0-44E0-B36D-E3636A971634}"/>
              </a:ext>
            </a:extLst>
          </p:cNvPr>
          <p:cNvSpPr/>
          <p:nvPr/>
        </p:nvSpPr>
        <p:spPr>
          <a:xfrm>
            <a:off x="6875350" y="2070923"/>
            <a:ext cx="2841674" cy="78002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Prime organizzazioni politiche</a:t>
            </a:r>
          </a:p>
        </p:txBody>
      </p:sp>
      <p:sp>
        <p:nvSpPr>
          <p:cNvPr id="44" name="Elaborazione alternativa 43">
            <a:extLst>
              <a:ext uri="{FF2B5EF4-FFF2-40B4-BE49-F238E27FC236}">
                <a16:creationId xmlns:a16="http://schemas.microsoft.com/office/drawing/2014/main" id="{2EA9CC0B-6F2D-4794-9B3E-04EB32AAE5C5}"/>
              </a:ext>
            </a:extLst>
          </p:cNvPr>
          <p:cNvSpPr/>
          <p:nvPr/>
        </p:nvSpPr>
        <p:spPr>
          <a:xfrm>
            <a:off x="10011726" y="2066139"/>
            <a:ext cx="1800226" cy="78002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scrittura</a:t>
            </a:r>
          </a:p>
        </p:txBody>
      </p:sp>
      <p:sp>
        <p:nvSpPr>
          <p:cNvPr id="46" name="Freccia in giù 45">
            <a:extLst>
              <a:ext uri="{FF2B5EF4-FFF2-40B4-BE49-F238E27FC236}">
                <a16:creationId xmlns:a16="http://schemas.microsoft.com/office/drawing/2014/main" id="{EC6F4777-74B6-4803-9E10-C9A0608E8207}"/>
              </a:ext>
            </a:extLst>
          </p:cNvPr>
          <p:cNvSpPr/>
          <p:nvPr/>
        </p:nvSpPr>
        <p:spPr>
          <a:xfrm>
            <a:off x="2912012" y="1447800"/>
            <a:ext cx="422031" cy="4654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Freccia in giù 46">
            <a:extLst>
              <a:ext uri="{FF2B5EF4-FFF2-40B4-BE49-F238E27FC236}">
                <a16:creationId xmlns:a16="http://schemas.microsoft.com/office/drawing/2014/main" id="{06D1F2A5-F0F6-4B0C-9842-98C8F54DA2AF}"/>
              </a:ext>
            </a:extLst>
          </p:cNvPr>
          <p:cNvSpPr/>
          <p:nvPr/>
        </p:nvSpPr>
        <p:spPr>
          <a:xfrm>
            <a:off x="5383623" y="1470440"/>
            <a:ext cx="422031" cy="4654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Freccia in giù 47">
            <a:extLst>
              <a:ext uri="{FF2B5EF4-FFF2-40B4-BE49-F238E27FC236}">
                <a16:creationId xmlns:a16="http://schemas.microsoft.com/office/drawing/2014/main" id="{4AFB1988-CB97-484E-AF8B-BA13E3C68D28}"/>
              </a:ext>
            </a:extLst>
          </p:cNvPr>
          <p:cNvSpPr/>
          <p:nvPr/>
        </p:nvSpPr>
        <p:spPr>
          <a:xfrm>
            <a:off x="8085171" y="1447800"/>
            <a:ext cx="422031" cy="4654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Freccia in giù 48">
            <a:extLst>
              <a:ext uri="{FF2B5EF4-FFF2-40B4-BE49-F238E27FC236}">
                <a16:creationId xmlns:a16="http://schemas.microsoft.com/office/drawing/2014/main" id="{B6FE8BF8-DBDB-4116-A297-DE8644C922CD}"/>
              </a:ext>
            </a:extLst>
          </p:cNvPr>
          <p:cNvSpPr/>
          <p:nvPr/>
        </p:nvSpPr>
        <p:spPr>
          <a:xfrm>
            <a:off x="10700823" y="1447800"/>
            <a:ext cx="422031" cy="4654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E760692F-C1EB-4E54-921E-81952F433570}"/>
              </a:ext>
            </a:extLst>
          </p:cNvPr>
          <p:cNvSpPr/>
          <p:nvPr/>
        </p:nvSpPr>
        <p:spPr>
          <a:xfrm>
            <a:off x="2064199" y="3836963"/>
            <a:ext cx="3573194" cy="1464231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600"/>
              <a:t>Si tratta in realtà di una trasformazione graduale con modalità e tempi differenti nei diversi contesti geografici e ambientali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988600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CA3A5AFC-0336-4664-8133-B1BCBAD3BA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84" t="29118" r="18770" b="14444"/>
          <a:stretch/>
        </p:blipFill>
        <p:spPr>
          <a:xfrm>
            <a:off x="7663141" y="2684584"/>
            <a:ext cx="4248443" cy="386861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5C43513D-F361-4FAB-9835-DEA9F6683115}"/>
              </a:ext>
            </a:extLst>
          </p:cNvPr>
          <p:cNvGrpSpPr/>
          <p:nvPr/>
        </p:nvGrpSpPr>
        <p:grpSpPr>
          <a:xfrm>
            <a:off x="9755944" y="3758251"/>
            <a:ext cx="689317" cy="659004"/>
            <a:chOff x="9755944" y="3758251"/>
            <a:chExt cx="689317" cy="659004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FAF71B36-2AF4-4CF3-B7AA-1FD349B0AA23}"/>
                </a:ext>
              </a:extLst>
            </p:cNvPr>
            <p:cNvSpPr txBox="1"/>
            <p:nvPr/>
          </p:nvSpPr>
          <p:spPr>
            <a:xfrm>
              <a:off x="9755944" y="3758251"/>
              <a:ext cx="6893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Iraq</a:t>
              </a: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BF6E6828-FC90-4C0E-A8DD-94CB848C8B96}"/>
                </a:ext>
              </a:extLst>
            </p:cNvPr>
            <p:cNvCxnSpPr/>
            <p:nvPr/>
          </p:nvCxnSpPr>
          <p:spPr>
            <a:xfrm>
              <a:off x="10100603" y="3896751"/>
              <a:ext cx="0" cy="5205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ttangolo 17">
            <a:extLst>
              <a:ext uri="{FF2B5EF4-FFF2-40B4-BE49-F238E27FC236}">
                <a16:creationId xmlns:a16="http://schemas.microsoft.com/office/drawing/2014/main" id="{839111EA-FDAD-4F2D-9523-93A13B42F370}"/>
              </a:ext>
            </a:extLst>
          </p:cNvPr>
          <p:cNvSpPr/>
          <p:nvPr/>
        </p:nvSpPr>
        <p:spPr>
          <a:xfrm>
            <a:off x="7484012" y="2047458"/>
            <a:ext cx="41681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Mezzaluna fertile</a:t>
            </a:r>
          </a:p>
        </p:txBody>
      </p:sp>
      <p:pic>
        <p:nvPicPr>
          <p:cNvPr id="21" name="Immagine 20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218A65DE-C1CE-4D0B-8B9E-AF8EF4AA0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5181" y="3705634"/>
            <a:ext cx="3846341" cy="3026384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6599F2C8-E1E5-4B76-B341-8EDE702CF9B9}"/>
              </a:ext>
            </a:extLst>
          </p:cNvPr>
          <p:cNvSpPr/>
          <p:nvPr/>
        </p:nvSpPr>
        <p:spPr>
          <a:xfrm>
            <a:off x="4906811" y="1719467"/>
            <a:ext cx="2006053" cy="1143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10.000-8.000 a.C.</a:t>
            </a:r>
          </a:p>
        </p:txBody>
      </p:sp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914144" y="304800"/>
            <a:ext cx="9997440" cy="1143000"/>
          </a:xfrm>
        </p:spPr>
        <p:txBody>
          <a:bodyPr rtlCol="0">
            <a:normAutofit fontScale="90000"/>
          </a:bodyPr>
          <a:lstStyle/>
          <a:p>
            <a:r>
              <a:rPr lang="it-IT" dirty="0"/>
              <a:t>Dove e quando nacque l’agricoltura?</a:t>
            </a:r>
          </a:p>
        </p:txBody>
      </p:sp>
      <p:sp>
        <p:nvSpPr>
          <p:cNvPr id="6" name="Callout: freccia a destra 5">
            <a:extLst>
              <a:ext uri="{FF2B5EF4-FFF2-40B4-BE49-F238E27FC236}">
                <a16:creationId xmlns:a16="http://schemas.microsoft.com/office/drawing/2014/main" id="{D9AC7FBA-F926-4B38-8B31-AE017D9733F7}"/>
              </a:ext>
            </a:extLst>
          </p:cNvPr>
          <p:cNvSpPr/>
          <p:nvPr/>
        </p:nvSpPr>
        <p:spPr>
          <a:xfrm>
            <a:off x="1914144" y="1554465"/>
            <a:ext cx="3262767" cy="63989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792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Prime tracce di raccolti di cereali</a:t>
            </a:r>
          </a:p>
        </p:txBody>
      </p:sp>
      <p:sp>
        <p:nvSpPr>
          <p:cNvPr id="9" name="Callout: freccia a destra 8">
            <a:extLst>
              <a:ext uri="{FF2B5EF4-FFF2-40B4-BE49-F238E27FC236}">
                <a16:creationId xmlns:a16="http://schemas.microsoft.com/office/drawing/2014/main" id="{1FE38A1E-5973-4FF4-9345-3B541EDBE7CE}"/>
              </a:ext>
            </a:extLst>
          </p:cNvPr>
          <p:cNvSpPr/>
          <p:nvPr/>
        </p:nvSpPr>
        <p:spPr>
          <a:xfrm>
            <a:off x="1914143" y="2290967"/>
            <a:ext cx="3262767" cy="63989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792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Strumenti di lavoro simili a zappe e falcetti</a:t>
            </a:r>
          </a:p>
        </p:txBody>
      </p:sp>
      <p:sp>
        <p:nvSpPr>
          <p:cNvPr id="17" name="Luna 16">
            <a:extLst>
              <a:ext uri="{FF2B5EF4-FFF2-40B4-BE49-F238E27FC236}">
                <a16:creationId xmlns:a16="http://schemas.microsoft.com/office/drawing/2014/main" id="{D2A1D22E-9E36-4A9E-A89E-7954DAD2057A}"/>
              </a:ext>
            </a:extLst>
          </p:cNvPr>
          <p:cNvSpPr/>
          <p:nvPr/>
        </p:nvSpPr>
        <p:spPr>
          <a:xfrm rot="3786111">
            <a:off x="9085887" y="3901857"/>
            <a:ext cx="1027866" cy="2080345"/>
          </a:xfrm>
          <a:prstGeom prst="moon">
            <a:avLst>
              <a:gd name="adj" fmla="val 402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con angoli diagonali arrotondati 18">
            <a:extLst>
              <a:ext uri="{FF2B5EF4-FFF2-40B4-BE49-F238E27FC236}">
                <a16:creationId xmlns:a16="http://schemas.microsoft.com/office/drawing/2014/main" id="{73644C7D-A26E-42E5-B17A-2801439519F8}"/>
              </a:ext>
            </a:extLst>
          </p:cNvPr>
          <p:cNvSpPr/>
          <p:nvPr/>
        </p:nvSpPr>
        <p:spPr>
          <a:xfrm>
            <a:off x="1914143" y="3134134"/>
            <a:ext cx="5569869" cy="1123009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L’uomo impara a coltivare piante </a:t>
            </a:r>
            <a:r>
              <a:rPr lang="it-IT" b="1" dirty="0">
                <a:solidFill>
                  <a:schemeClr val="tx1"/>
                </a:solidFill>
              </a:rPr>
              <a:t>(grano, orzo, lenticchie, piselli) </a:t>
            </a:r>
            <a:r>
              <a:rPr lang="it-IT" dirty="0">
                <a:solidFill>
                  <a:schemeClr val="tx1"/>
                </a:solidFill>
              </a:rPr>
              <a:t>che crescevano lì spontaneamente</a:t>
            </a:r>
          </a:p>
        </p:txBody>
      </p:sp>
      <p:cxnSp>
        <p:nvCxnSpPr>
          <p:cNvPr id="25" name="Connettore curvo 24">
            <a:extLst>
              <a:ext uri="{FF2B5EF4-FFF2-40B4-BE49-F238E27FC236}">
                <a16:creationId xmlns:a16="http://schemas.microsoft.com/office/drawing/2014/main" id="{8CCF0F39-80C3-4B09-AD46-D0A2B2C6AEEE}"/>
              </a:ext>
            </a:extLst>
          </p:cNvPr>
          <p:cNvCxnSpPr>
            <a:cxnSpLocks/>
            <a:endCxn id="17" idx="3"/>
          </p:cNvCxnSpPr>
          <p:nvPr/>
        </p:nvCxnSpPr>
        <p:spPr>
          <a:xfrm flipV="1">
            <a:off x="5176910" y="4852197"/>
            <a:ext cx="4377338" cy="89832"/>
          </a:xfrm>
          <a:prstGeom prst="curvedConnector4">
            <a:avLst>
              <a:gd name="adj1" fmla="val 2871"/>
              <a:gd name="adj2" fmla="val -157953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335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 animBg="1"/>
      <p:bldP spid="6" grpId="0" animBg="1"/>
      <p:bldP spid="9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CE2F5B5-F72B-4F1B-85A9-82F0A2982D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18000" t="27887" r="16807" b="7671"/>
          <a:stretch/>
        </p:blipFill>
        <p:spPr>
          <a:xfrm>
            <a:off x="1786596" y="590842"/>
            <a:ext cx="10099841" cy="5613010"/>
          </a:xfrm>
          <a:prstGeom prst="rect">
            <a:avLst/>
          </a:pr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8F28EECF-8276-4F63-8ABB-A4060C0CC926}"/>
              </a:ext>
            </a:extLst>
          </p:cNvPr>
          <p:cNvSpPr/>
          <p:nvPr/>
        </p:nvSpPr>
        <p:spPr>
          <a:xfrm>
            <a:off x="5010007" y="2382076"/>
            <a:ext cx="1826509" cy="417395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Clima temperato</a:t>
            </a:r>
          </a:p>
        </p:txBody>
      </p:sp>
      <p:sp>
        <p:nvSpPr>
          <p:cNvPr id="6" name="Freccia bidirezionale verticale 5">
            <a:extLst>
              <a:ext uri="{FF2B5EF4-FFF2-40B4-BE49-F238E27FC236}">
                <a16:creationId xmlns:a16="http://schemas.microsoft.com/office/drawing/2014/main" id="{1C559F73-B24A-4367-B170-4DA4732B5923}"/>
              </a:ext>
            </a:extLst>
          </p:cNvPr>
          <p:cNvSpPr/>
          <p:nvPr/>
        </p:nvSpPr>
        <p:spPr>
          <a:xfrm>
            <a:off x="3840481" y="1828800"/>
            <a:ext cx="323642" cy="2713911"/>
          </a:xfrm>
          <a:prstGeom prst="upDownArrow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6359B7-7801-4F1E-A734-7AEC96AD7242}"/>
              </a:ext>
            </a:extLst>
          </p:cNvPr>
          <p:cNvSpPr txBox="1"/>
          <p:nvPr/>
        </p:nvSpPr>
        <p:spPr>
          <a:xfrm>
            <a:off x="3981358" y="2982565"/>
            <a:ext cx="1028649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</a:rPr>
              <a:t>Climi molto diversi sono una </a:t>
            </a:r>
            <a:r>
              <a:rPr lang="it-IT" sz="1000" b="1" dirty="0">
                <a:solidFill>
                  <a:schemeClr val="bg1"/>
                </a:solidFill>
              </a:rPr>
              <a:t>barriera ecologica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02902D2-31C4-4F74-B453-690F33137F25}"/>
              </a:ext>
            </a:extLst>
          </p:cNvPr>
          <p:cNvSpPr txBox="1"/>
          <p:nvPr/>
        </p:nvSpPr>
        <p:spPr>
          <a:xfrm>
            <a:off x="-1" y="754328"/>
            <a:ext cx="1505243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2517617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esterni, erba&#10;&#10;Descrizione generata con affidabilità elevata">
            <a:extLst>
              <a:ext uri="{FF2B5EF4-FFF2-40B4-BE49-F238E27FC236}">
                <a16:creationId xmlns:a16="http://schemas.microsoft.com/office/drawing/2014/main" id="{4839C4D0-4EE7-4216-BFF3-2FDA3776A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645" y="4066482"/>
            <a:ext cx="4708412" cy="2646878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F77AD92A-8EF7-4E1C-9F93-CD820A43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Come nacque l’agricoltura?</a:t>
            </a:r>
          </a:p>
        </p:txBody>
      </p:sp>
      <p:sp>
        <p:nvSpPr>
          <p:cNvPr id="5" name="Callout: freccia a destra 4">
            <a:extLst>
              <a:ext uri="{FF2B5EF4-FFF2-40B4-BE49-F238E27FC236}">
                <a16:creationId xmlns:a16="http://schemas.microsoft.com/office/drawing/2014/main" id="{C57686FB-C101-4C57-9BE8-980A7FB38984}"/>
              </a:ext>
            </a:extLst>
          </p:cNvPr>
          <p:cNvSpPr/>
          <p:nvPr/>
        </p:nvSpPr>
        <p:spPr>
          <a:xfrm>
            <a:off x="1914144" y="1786652"/>
            <a:ext cx="2897007" cy="81592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44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Evoluzione dei rapporti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B09962B-757E-4F1A-B9DE-110370DB29E6}"/>
              </a:ext>
            </a:extLst>
          </p:cNvPr>
          <p:cNvSpPr txBox="1"/>
          <p:nvPr/>
        </p:nvSpPr>
        <p:spPr>
          <a:xfrm>
            <a:off x="8525022" y="1603717"/>
            <a:ext cx="2644726" cy="3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INVENTATA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E005CB-8D26-49F3-B0C2-7105B560EEEA}"/>
              </a:ext>
            </a:extLst>
          </p:cNvPr>
          <p:cNvSpPr txBox="1"/>
          <p:nvPr/>
        </p:nvSpPr>
        <p:spPr>
          <a:xfrm>
            <a:off x="8525022" y="2546253"/>
            <a:ext cx="2644726" cy="3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SCOPERTA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886324B-AD22-44FD-908F-5C2597B67298}"/>
              </a:ext>
            </a:extLst>
          </p:cNvPr>
          <p:cNvSpPr/>
          <p:nvPr/>
        </p:nvSpPr>
        <p:spPr>
          <a:xfrm>
            <a:off x="9709684" y="782122"/>
            <a:ext cx="175916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018B69B-0C41-403A-9999-590B82886998}"/>
              </a:ext>
            </a:extLst>
          </p:cNvPr>
          <p:cNvSpPr/>
          <p:nvPr/>
        </p:nvSpPr>
        <p:spPr>
          <a:xfrm>
            <a:off x="4742082" y="1708277"/>
            <a:ext cx="3898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Agricoltura</a:t>
            </a:r>
            <a:endParaRPr lang="it-IT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944AC59-0564-4560-B235-C6604C5E7A9C}"/>
              </a:ext>
            </a:extLst>
          </p:cNvPr>
          <p:cNvSpPr txBox="1"/>
          <p:nvPr/>
        </p:nvSpPr>
        <p:spPr>
          <a:xfrm>
            <a:off x="1914144" y="3052689"/>
            <a:ext cx="969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Gruppi umani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636B39-9FDB-4827-BFAB-840B24830844}"/>
              </a:ext>
            </a:extLst>
          </p:cNvPr>
          <p:cNvSpPr txBox="1"/>
          <p:nvPr/>
        </p:nvSpPr>
        <p:spPr>
          <a:xfrm>
            <a:off x="3271156" y="3191188"/>
            <a:ext cx="136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Ambiente</a:t>
            </a:r>
          </a:p>
        </p:txBody>
      </p:sp>
      <p:cxnSp>
        <p:nvCxnSpPr>
          <p:cNvPr id="14" name="Connettore curvo 13">
            <a:extLst>
              <a:ext uri="{FF2B5EF4-FFF2-40B4-BE49-F238E27FC236}">
                <a16:creationId xmlns:a16="http://schemas.microsoft.com/office/drawing/2014/main" id="{612BD44B-CE12-46AF-B1F5-30FCC8375A35}"/>
              </a:ext>
            </a:extLst>
          </p:cNvPr>
          <p:cNvCxnSpPr>
            <a:stCxn id="11" idx="2"/>
            <a:endCxn id="12" idx="2"/>
          </p:cNvCxnSpPr>
          <p:nvPr/>
        </p:nvCxnSpPr>
        <p:spPr>
          <a:xfrm rot="5400000" flipH="1" flipV="1">
            <a:off x="3106583" y="2852948"/>
            <a:ext cx="138500" cy="1553644"/>
          </a:xfrm>
          <a:prstGeom prst="curvedConnector3">
            <a:avLst>
              <a:gd name="adj1" fmla="val -165054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curvo 15">
            <a:extLst>
              <a:ext uri="{FF2B5EF4-FFF2-40B4-BE49-F238E27FC236}">
                <a16:creationId xmlns:a16="http://schemas.microsoft.com/office/drawing/2014/main" id="{25F2C6DF-2709-401D-B01D-F0843B87ED2F}"/>
              </a:ext>
            </a:extLst>
          </p:cNvPr>
          <p:cNvCxnSpPr>
            <a:stCxn id="12" idx="0"/>
            <a:endCxn id="5" idx="2"/>
          </p:cNvCxnSpPr>
          <p:nvPr/>
        </p:nvCxnSpPr>
        <p:spPr>
          <a:xfrm rot="16200000" flipV="1">
            <a:off x="3250370" y="2488903"/>
            <a:ext cx="588610" cy="81596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curvo 17">
            <a:extLst>
              <a:ext uri="{FF2B5EF4-FFF2-40B4-BE49-F238E27FC236}">
                <a16:creationId xmlns:a16="http://schemas.microsoft.com/office/drawing/2014/main" id="{83053EE3-6FD1-40FA-BB76-38249EB37B3C}"/>
              </a:ext>
            </a:extLst>
          </p:cNvPr>
          <p:cNvCxnSpPr>
            <a:stCxn id="11" idx="0"/>
            <a:endCxn id="5" idx="2"/>
          </p:cNvCxnSpPr>
          <p:nvPr/>
        </p:nvCxnSpPr>
        <p:spPr>
          <a:xfrm rot="5400000" flipH="1" flipV="1">
            <a:off x="2542798" y="2458792"/>
            <a:ext cx="450111" cy="73768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llout: freccia in giù 18">
            <a:extLst>
              <a:ext uri="{FF2B5EF4-FFF2-40B4-BE49-F238E27FC236}">
                <a16:creationId xmlns:a16="http://schemas.microsoft.com/office/drawing/2014/main" id="{773328BA-EB0B-4B95-80A1-ACADAC59604E}"/>
              </a:ext>
            </a:extLst>
          </p:cNvPr>
          <p:cNvSpPr/>
          <p:nvPr/>
        </p:nvSpPr>
        <p:spPr>
          <a:xfrm>
            <a:off x="1914144" y="4389120"/>
            <a:ext cx="2720009" cy="1083212"/>
          </a:xfrm>
          <a:prstGeom prst="downArrowCallou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PALEOLITICO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raccolta selettiva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11E2ADB-EC95-4B5F-AC99-333E77090E24}"/>
              </a:ext>
            </a:extLst>
          </p:cNvPr>
          <p:cNvSpPr txBox="1"/>
          <p:nvPr/>
        </p:nvSpPr>
        <p:spPr>
          <a:xfrm>
            <a:off x="2169505" y="5639211"/>
            <a:ext cx="220330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Prelevare senza distruggere le piante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DAD9E37-1C14-4B57-865A-CE676E982455}"/>
              </a:ext>
            </a:extLst>
          </p:cNvPr>
          <p:cNvSpPr txBox="1"/>
          <p:nvPr/>
        </p:nvSpPr>
        <p:spPr>
          <a:xfrm>
            <a:off x="5354547" y="4389120"/>
            <a:ext cx="220330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Osservazione dei cicli vegetativi</a:t>
            </a:r>
          </a:p>
        </p:txBody>
      </p:sp>
      <p:sp>
        <p:nvSpPr>
          <p:cNvPr id="22" name="Freccia destra rientrata 21">
            <a:extLst>
              <a:ext uri="{FF2B5EF4-FFF2-40B4-BE49-F238E27FC236}">
                <a16:creationId xmlns:a16="http://schemas.microsoft.com/office/drawing/2014/main" id="{0CFA79D7-434A-43C4-8010-A72853E5214E}"/>
              </a:ext>
            </a:extLst>
          </p:cNvPr>
          <p:cNvSpPr/>
          <p:nvPr/>
        </p:nvSpPr>
        <p:spPr>
          <a:xfrm>
            <a:off x="4811151" y="4389120"/>
            <a:ext cx="464234" cy="604911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destra rientrata 22">
            <a:extLst>
              <a:ext uri="{FF2B5EF4-FFF2-40B4-BE49-F238E27FC236}">
                <a16:creationId xmlns:a16="http://schemas.microsoft.com/office/drawing/2014/main" id="{DFD4292E-38AB-4D22-8D4A-2D599011E96A}"/>
              </a:ext>
            </a:extLst>
          </p:cNvPr>
          <p:cNvSpPr/>
          <p:nvPr/>
        </p:nvSpPr>
        <p:spPr>
          <a:xfrm>
            <a:off x="7637011" y="4356666"/>
            <a:ext cx="1434040" cy="60491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neolitico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FC2F9B8-4E8F-4B21-8E60-21581AE72168}"/>
              </a:ext>
            </a:extLst>
          </p:cNvPr>
          <p:cNvSpPr txBox="1"/>
          <p:nvPr/>
        </p:nvSpPr>
        <p:spPr>
          <a:xfrm>
            <a:off x="9071051" y="4292414"/>
            <a:ext cx="2840533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Selezionare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Proteggere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Coltivare grano/orzo</a:t>
            </a:r>
          </a:p>
        </p:txBody>
      </p:sp>
    </p:spTree>
    <p:extLst>
      <p:ext uri="{BB962C8B-B14F-4D97-AF65-F5344CB8AC3E}">
        <p14:creationId xmlns:p14="http://schemas.microsoft.com/office/powerpoint/2010/main" val="2504801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  <p:bldP spid="12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BA8685-22FA-4A9E-9A3A-6C66F0C21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Perché nacque l’agricoltura?</a:t>
            </a:r>
          </a:p>
        </p:txBody>
      </p:sp>
      <p:pic>
        <p:nvPicPr>
          <p:cNvPr id="3" name="Immagine 2" descr="Immagine che contiene ghiaccio, neve, natura, coperto&#10;&#10;Descrizione generata con affidabilità molto elevata">
            <a:extLst>
              <a:ext uri="{FF2B5EF4-FFF2-40B4-BE49-F238E27FC236}">
                <a16:creationId xmlns:a16="http://schemas.microsoft.com/office/drawing/2014/main" id="{F6C27C43-84BD-42C0-9FE7-51466C726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765" y="3672413"/>
            <a:ext cx="4438246" cy="2953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llout: freccia in su 3">
            <a:extLst>
              <a:ext uri="{FF2B5EF4-FFF2-40B4-BE49-F238E27FC236}">
                <a16:creationId xmlns:a16="http://schemas.microsoft.com/office/drawing/2014/main" id="{9E202001-23F9-4817-B164-9326D0B14BC3}"/>
              </a:ext>
            </a:extLst>
          </p:cNvPr>
          <p:cNvSpPr/>
          <p:nvPr/>
        </p:nvSpPr>
        <p:spPr>
          <a:xfrm>
            <a:off x="2042765" y="3429000"/>
            <a:ext cx="4093697" cy="886264"/>
          </a:xfrm>
          <a:prstGeom prst="upArrowCallou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 DELL’ULTIMA GLACIAZIONE </a:t>
            </a:r>
          </a:p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10.000 a.C.</a:t>
            </a:r>
          </a:p>
        </p:txBody>
      </p:sp>
      <p:sp>
        <p:nvSpPr>
          <p:cNvPr id="5" name="Callout: freccia in su 4">
            <a:extLst>
              <a:ext uri="{FF2B5EF4-FFF2-40B4-BE49-F238E27FC236}">
                <a16:creationId xmlns:a16="http://schemas.microsoft.com/office/drawing/2014/main" id="{97AD7208-188C-4516-8321-05FDC9842D80}"/>
              </a:ext>
            </a:extLst>
          </p:cNvPr>
          <p:cNvSpPr/>
          <p:nvPr/>
        </p:nvSpPr>
        <p:spPr>
          <a:xfrm>
            <a:off x="2120136" y="2748102"/>
            <a:ext cx="3938954" cy="559191"/>
          </a:xfrm>
          <a:prstGeom prst="upArrow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Riscaldamento del clima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EB8B8A16-253B-40CA-869C-2AC4AFCA5815}"/>
              </a:ext>
            </a:extLst>
          </p:cNvPr>
          <p:cNvSpPr/>
          <p:nvPr/>
        </p:nvSpPr>
        <p:spPr>
          <a:xfrm>
            <a:off x="6783577" y="1639579"/>
            <a:ext cx="4093697" cy="886264"/>
          </a:xfrm>
          <a:prstGeom prst="roundRect">
            <a:avLst/>
          </a:prstGeom>
          <a:solidFill>
            <a:srgbClr val="FDD1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Difficoltà di reperire animali da cacciare per i gruppi umani</a:t>
            </a:r>
          </a:p>
        </p:txBody>
      </p:sp>
      <p:sp>
        <p:nvSpPr>
          <p:cNvPr id="10" name="Callout: freccia a destra 9">
            <a:extLst>
              <a:ext uri="{FF2B5EF4-FFF2-40B4-BE49-F238E27FC236}">
                <a16:creationId xmlns:a16="http://schemas.microsoft.com/office/drawing/2014/main" id="{555E5093-C5FA-4CD8-A1F8-6FE7992860B6}"/>
              </a:ext>
            </a:extLst>
          </p:cNvPr>
          <p:cNvSpPr/>
          <p:nvPr/>
        </p:nvSpPr>
        <p:spPr>
          <a:xfrm>
            <a:off x="2120136" y="1661375"/>
            <a:ext cx="4360875" cy="96502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210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Spinge a nord / estinzione animali di grossa taglia </a:t>
            </a:r>
          </a:p>
          <a:p>
            <a:pPr algn="ctr"/>
            <a:r>
              <a:rPr lang="it-IT" sz="1200" dirty="0">
                <a:solidFill>
                  <a:schemeClr val="tx1"/>
                </a:solidFill>
              </a:rPr>
              <a:t>(renne, mammut, rinoceronti lanosi, orsi…)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Elaborazione alternativa 10">
            <a:extLst>
              <a:ext uri="{FF2B5EF4-FFF2-40B4-BE49-F238E27FC236}">
                <a16:creationId xmlns:a16="http://schemas.microsoft.com/office/drawing/2014/main" id="{5BE5BB60-7D45-4986-942C-975A5A546ED2}"/>
              </a:ext>
            </a:extLst>
          </p:cNvPr>
          <p:cNvSpPr/>
          <p:nvPr/>
        </p:nvSpPr>
        <p:spPr>
          <a:xfrm>
            <a:off x="6783577" y="2748101"/>
            <a:ext cx="4093697" cy="1351883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Trovare nuovi modi per accrescere le risorse disponibili</a:t>
            </a:r>
          </a:p>
        </p:txBody>
      </p:sp>
      <p:sp>
        <p:nvSpPr>
          <p:cNvPr id="12" name="Freccia circolare a sinistra 11">
            <a:extLst>
              <a:ext uri="{FF2B5EF4-FFF2-40B4-BE49-F238E27FC236}">
                <a16:creationId xmlns:a16="http://schemas.microsoft.com/office/drawing/2014/main" id="{C51D80C0-194A-47F4-BFCA-B5E890AF4B94}"/>
              </a:ext>
            </a:extLst>
          </p:cNvPr>
          <p:cNvSpPr/>
          <p:nvPr/>
        </p:nvSpPr>
        <p:spPr>
          <a:xfrm>
            <a:off x="10933878" y="1955409"/>
            <a:ext cx="977706" cy="1351884"/>
          </a:xfrm>
          <a:prstGeom prst="curvedLeftArrow">
            <a:avLst/>
          </a:prstGeom>
          <a:solidFill>
            <a:srgbClr val="FDD1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13" name="Elaborazione alternativa 12">
            <a:extLst>
              <a:ext uri="{FF2B5EF4-FFF2-40B4-BE49-F238E27FC236}">
                <a16:creationId xmlns:a16="http://schemas.microsoft.com/office/drawing/2014/main" id="{A68CFDEA-6C92-4EA8-939C-17255639F38B}"/>
              </a:ext>
            </a:extLst>
          </p:cNvPr>
          <p:cNvSpPr/>
          <p:nvPr/>
        </p:nvSpPr>
        <p:spPr>
          <a:xfrm>
            <a:off x="7023061" y="4475975"/>
            <a:ext cx="3854214" cy="680898"/>
          </a:xfrm>
          <a:prstGeom prst="flowChartAlternateProcess">
            <a:avLst/>
          </a:prstGeom>
          <a:solidFill>
            <a:srgbClr val="FDD1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Aumento demografico</a:t>
            </a:r>
          </a:p>
        </p:txBody>
      </p:sp>
      <p:sp>
        <p:nvSpPr>
          <p:cNvPr id="14" name="Callout: freccia in su 13">
            <a:extLst>
              <a:ext uri="{FF2B5EF4-FFF2-40B4-BE49-F238E27FC236}">
                <a16:creationId xmlns:a16="http://schemas.microsoft.com/office/drawing/2014/main" id="{E4E2E636-66B8-481D-AEC3-628A69F71C18}"/>
              </a:ext>
            </a:extLst>
          </p:cNvPr>
          <p:cNvSpPr/>
          <p:nvPr/>
        </p:nvSpPr>
        <p:spPr>
          <a:xfrm>
            <a:off x="7177803" y="5342791"/>
            <a:ext cx="3938954" cy="559191"/>
          </a:xfrm>
          <a:prstGeom prst="upArrowCallou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Migliora le condizioni ambientali</a:t>
            </a:r>
          </a:p>
        </p:txBody>
      </p:sp>
      <p:sp>
        <p:nvSpPr>
          <p:cNvPr id="15" name="Callout: freccia in su 14">
            <a:extLst>
              <a:ext uri="{FF2B5EF4-FFF2-40B4-BE49-F238E27FC236}">
                <a16:creationId xmlns:a16="http://schemas.microsoft.com/office/drawing/2014/main" id="{6308C214-78B4-48D3-9B05-F0100D3F15FA}"/>
              </a:ext>
            </a:extLst>
          </p:cNvPr>
          <p:cNvSpPr/>
          <p:nvPr/>
        </p:nvSpPr>
        <p:spPr>
          <a:xfrm>
            <a:off x="2120136" y="2748102"/>
            <a:ext cx="3938954" cy="559191"/>
          </a:xfrm>
          <a:prstGeom prst="upArrow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Riscaldamento del clima</a:t>
            </a:r>
          </a:p>
        </p:txBody>
      </p:sp>
      <p:sp>
        <p:nvSpPr>
          <p:cNvPr id="16" name="Freccia circolare a sinistra 15">
            <a:extLst>
              <a:ext uri="{FF2B5EF4-FFF2-40B4-BE49-F238E27FC236}">
                <a16:creationId xmlns:a16="http://schemas.microsoft.com/office/drawing/2014/main" id="{C5966A39-B487-41A9-9FFE-431129844898}"/>
              </a:ext>
            </a:extLst>
          </p:cNvPr>
          <p:cNvSpPr/>
          <p:nvPr/>
        </p:nvSpPr>
        <p:spPr>
          <a:xfrm flipV="1">
            <a:off x="11028476" y="3354956"/>
            <a:ext cx="781695" cy="1548406"/>
          </a:xfrm>
          <a:prstGeom prst="curvedLeftArrow">
            <a:avLst/>
          </a:prstGeom>
          <a:solidFill>
            <a:srgbClr val="FDD1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84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20651 -2.22222E-6 C 0.2987 -2.22222E-6 0.41302 0.13033 0.41302 0.23658 L 0.41302 0.47384 " pathEditMode="relative" rAng="0" ptsTypes="AAAA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51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3D34ED-FFFD-4639-A994-5268D48D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si diffuse?</a:t>
            </a:r>
          </a:p>
        </p:txBody>
      </p:sp>
      <p:pic>
        <p:nvPicPr>
          <p:cNvPr id="3" name="Immagine 2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23CB9DB5-C6B5-48AE-B7F7-214CF9BEC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8007" y="1313287"/>
            <a:ext cx="7046976" cy="5544713"/>
          </a:xfrm>
          <a:prstGeom prst="rect">
            <a:avLst/>
          </a:prstGeom>
        </p:spPr>
      </p:pic>
      <p:sp>
        <p:nvSpPr>
          <p:cNvPr id="5" name="Luna 4">
            <a:extLst>
              <a:ext uri="{FF2B5EF4-FFF2-40B4-BE49-F238E27FC236}">
                <a16:creationId xmlns:a16="http://schemas.microsoft.com/office/drawing/2014/main" id="{C758E807-F368-4821-9E64-310703754D0A}"/>
              </a:ext>
            </a:extLst>
          </p:cNvPr>
          <p:cNvSpPr/>
          <p:nvPr/>
        </p:nvSpPr>
        <p:spPr>
          <a:xfrm rot="3786111">
            <a:off x="6120588" y="3295307"/>
            <a:ext cx="372676" cy="704508"/>
          </a:xfrm>
          <a:prstGeom prst="moon">
            <a:avLst>
              <a:gd name="adj" fmla="val 402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959AD45-33C4-4D17-B311-2AB68BBD8A93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6290403" y="3614990"/>
            <a:ext cx="622461" cy="3257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e 7">
            <a:extLst>
              <a:ext uri="{FF2B5EF4-FFF2-40B4-BE49-F238E27FC236}">
                <a16:creationId xmlns:a16="http://schemas.microsoft.com/office/drawing/2014/main" id="{B87CE74C-F244-4EE7-8862-6B57D22ED683}"/>
              </a:ext>
            </a:extLst>
          </p:cNvPr>
          <p:cNvSpPr/>
          <p:nvPr/>
        </p:nvSpPr>
        <p:spPr>
          <a:xfrm>
            <a:off x="6912864" y="3521524"/>
            <a:ext cx="163165" cy="2195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B6372D5B-77AE-44E8-8407-500CA884D738}"/>
              </a:ext>
            </a:extLst>
          </p:cNvPr>
          <p:cNvSpPr/>
          <p:nvPr/>
        </p:nvSpPr>
        <p:spPr>
          <a:xfrm>
            <a:off x="2183775" y="3971639"/>
            <a:ext cx="163165" cy="2195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3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E4B5D847-C64F-4519-BF04-2DDE08033F36}"/>
              </a:ext>
            </a:extLst>
          </p:cNvPr>
          <p:cNvSpPr/>
          <p:nvPr/>
        </p:nvSpPr>
        <p:spPr>
          <a:xfrm>
            <a:off x="5004357" y="3861888"/>
            <a:ext cx="163165" cy="2195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4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1FEFCD6F-576B-41DE-B74B-3168ABC2AF30}"/>
              </a:ext>
            </a:extLst>
          </p:cNvPr>
          <p:cNvSpPr/>
          <p:nvPr/>
        </p:nvSpPr>
        <p:spPr>
          <a:xfrm>
            <a:off x="7846594" y="3212269"/>
            <a:ext cx="163165" cy="2195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1E759C44-5878-43DE-B82A-AC1C868FAAAF}"/>
              </a:ext>
            </a:extLst>
          </p:cNvPr>
          <p:cNvSpPr/>
          <p:nvPr/>
        </p:nvSpPr>
        <p:spPr>
          <a:xfrm>
            <a:off x="2653271" y="4883980"/>
            <a:ext cx="163165" cy="2195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43A1A10E-C1EF-460F-A78D-15A4BAC89FC3}"/>
              </a:ext>
            </a:extLst>
          </p:cNvPr>
          <p:cNvSpPr/>
          <p:nvPr/>
        </p:nvSpPr>
        <p:spPr>
          <a:xfrm>
            <a:off x="5437632" y="2931148"/>
            <a:ext cx="163165" cy="2195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5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B3AB7A21-A3D8-435D-8581-B68036A31E12}"/>
              </a:ext>
            </a:extLst>
          </p:cNvPr>
          <p:cNvCxnSpPr/>
          <p:nvPr/>
        </p:nvCxnSpPr>
        <p:spPr>
          <a:xfrm flipH="1">
            <a:off x="5226771" y="3647561"/>
            <a:ext cx="1080155" cy="4338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536043AB-C29A-49DF-9F55-34493A9FADEC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5646579" y="3096506"/>
            <a:ext cx="643824" cy="5184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BC6F63BD-79B2-49A3-BD67-D2578CE3CBF6}"/>
              </a:ext>
            </a:extLst>
          </p:cNvPr>
          <p:cNvCxnSpPr>
            <a:stCxn id="12" idx="6"/>
          </p:cNvCxnSpPr>
          <p:nvPr/>
        </p:nvCxnSpPr>
        <p:spPr>
          <a:xfrm>
            <a:off x="8009759" y="3322020"/>
            <a:ext cx="304247" cy="75936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D7FB10A2-F379-43C6-BA06-23667897A3B8}"/>
              </a:ext>
            </a:extLst>
          </p:cNvPr>
          <p:cNvCxnSpPr>
            <a:cxnSpLocks/>
            <a:stCxn id="12" idx="4"/>
          </p:cNvCxnSpPr>
          <p:nvPr/>
        </p:nvCxnSpPr>
        <p:spPr>
          <a:xfrm flipH="1">
            <a:off x="7887385" y="3431770"/>
            <a:ext cx="40792" cy="64961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llout: freccia in giù 26">
            <a:extLst>
              <a:ext uri="{FF2B5EF4-FFF2-40B4-BE49-F238E27FC236}">
                <a16:creationId xmlns:a16="http://schemas.microsoft.com/office/drawing/2014/main" id="{ABBF5D12-8AD4-497C-A1DD-EDD5A51C539F}"/>
              </a:ext>
            </a:extLst>
          </p:cNvPr>
          <p:cNvSpPr/>
          <p:nvPr/>
        </p:nvSpPr>
        <p:spPr>
          <a:xfrm>
            <a:off x="9256542" y="534572"/>
            <a:ext cx="2475913" cy="88274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Dal Medioriente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239E5DEA-B8C1-4951-BD54-858155A6185D}"/>
              </a:ext>
            </a:extLst>
          </p:cNvPr>
          <p:cNvSpPr/>
          <p:nvPr/>
        </p:nvSpPr>
        <p:spPr>
          <a:xfrm>
            <a:off x="9256542" y="1417320"/>
            <a:ext cx="1195753" cy="5871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Africa (</a:t>
            </a:r>
            <a:r>
              <a:rPr lang="it-IT" sz="1400" dirty="0"/>
              <a:t>Egitto</a:t>
            </a:r>
            <a:r>
              <a:rPr lang="it-IT" dirty="0"/>
              <a:t>)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688AA83F-A3EA-48B3-B23B-E1A8D82B3799}"/>
              </a:ext>
            </a:extLst>
          </p:cNvPr>
          <p:cNvSpPr/>
          <p:nvPr/>
        </p:nvSpPr>
        <p:spPr>
          <a:xfrm>
            <a:off x="10604695" y="1417320"/>
            <a:ext cx="1195753" cy="4677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Europa</a:t>
            </a:r>
          </a:p>
        </p:txBody>
      </p:sp>
      <p:sp>
        <p:nvSpPr>
          <p:cNvPr id="30" name="Callout: freccia in giù 29">
            <a:extLst>
              <a:ext uri="{FF2B5EF4-FFF2-40B4-BE49-F238E27FC236}">
                <a16:creationId xmlns:a16="http://schemas.microsoft.com/office/drawing/2014/main" id="{1F6E4A8D-8E39-4873-A1F1-4E73952F81F9}"/>
              </a:ext>
            </a:extLst>
          </p:cNvPr>
          <p:cNvSpPr/>
          <p:nvPr/>
        </p:nvSpPr>
        <p:spPr>
          <a:xfrm>
            <a:off x="9279354" y="2439271"/>
            <a:ext cx="2475913" cy="882748"/>
          </a:xfrm>
          <a:prstGeom prst="downArrowCallou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Dalla Cina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E0630192-677D-4AB5-9CB6-67464DD03587}"/>
              </a:ext>
            </a:extLst>
          </p:cNvPr>
          <p:cNvSpPr/>
          <p:nvPr/>
        </p:nvSpPr>
        <p:spPr>
          <a:xfrm>
            <a:off x="9110192" y="3394137"/>
            <a:ext cx="1342104" cy="4677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Giappone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133734D0-B61A-4D5A-A396-BBC948E8DD4F}"/>
              </a:ext>
            </a:extLst>
          </p:cNvPr>
          <p:cNvSpPr/>
          <p:nvPr/>
        </p:nvSpPr>
        <p:spPr>
          <a:xfrm>
            <a:off x="10657505" y="3394137"/>
            <a:ext cx="1195753" cy="4677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Corea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B5B25973-31E6-4B25-B7B4-E9B7DA3926DA}"/>
              </a:ext>
            </a:extLst>
          </p:cNvPr>
          <p:cNvSpPr/>
          <p:nvPr/>
        </p:nvSpPr>
        <p:spPr>
          <a:xfrm>
            <a:off x="9689890" y="4046668"/>
            <a:ext cx="1747143" cy="4677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Indonesia</a:t>
            </a:r>
          </a:p>
        </p:txBody>
      </p:sp>
      <p:sp>
        <p:nvSpPr>
          <p:cNvPr id="34" name="Callout: freccia in giù 33">
            <a:extLst>
              <a:ext uri="{FF2B5EF4-FFF2-40B4-BE49-F238E27FC236}">
                <a16:creationId xmlns:a16="http://schemas.microsoft.com/office/drawing/2014/main" id="{14CF4234-A103-4622-B8DD-E054365561A4}"/>
              </a:ext>
            </a:extLst>
          </p:cNvPr>
          <p:cNvSpPr/>
          <p:nvPr/>
        </p:nvSpPr>
        <p:spPr>
          <a:xfrm>
            <a:off x="9351856" y="4955957"/>
            <a:ext cx="2475913" cy="882748"/>
          </a:xfrm>
          <a:prstGeom prst="downArrowCallou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Regione andina</a:t>
            </a:r>
          </a:p>
        </p:txBody>
      </p:sp>
      <p:sp>
        <p:nvSpPr>
          <p:cNvPr id="36" name="Callout: freccia in giù 35">
            <a:extLst>
              <a:ext uri="{FF2B5EF4-FFF2-40B4-BE49-F238E27FC236}">
                <a16:creationId xmlns:a16="http://schemas.microsoft.com/office/drawing/2014/main" id="{0BF1236A-EC8D-418F-A455-BA9C170AE039}"/>
              </a:ext>
            </a:extLst>
          </p:cNvPr>
          <p:cNvSpPr/>
          <p:nvPr/>
        </p:nvSpPr>
        <p:spPr>
          <a:xfrm>
            <a:off x="9332976" y="5838705"/>
            <a:ext cx="2475913" cy="882748"/>
          </a:xfrm>
          <a:prstGeom prst="downArrowCallou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America centrale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F57D98D-F02A-4173-87B1-84B3DBCFE3B6}"/>
              </a:ext>
            </a:extLst>
          </p:cNvPr>
          <p:cNvSpPr txBox="1"/>
          <p:nvPr/>
        </p:nvSpPr>
        <p:spPr>
          <a:xfrm rot="20168777">
            <a:off x="8761989" y="337614"/>
            <a:ext cx="934195" cy="430887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Origine autonoma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2D4EA10A-A073-4601-84F2-4E1C73178573}"/>
              </a:ext>
            </a:extLst>
          </p:cNvPr>
          <p:cNvSpPr txBox="1"/>
          <p:nvPr/>
        </p:nvSpPr>
        <p:spPr>
          <a:xfrm rot="20168777">
            <a:off x="9072037" y="2331165"/>
            <a:ext cx="934195" cy="430887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Origine autonoma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94D90C20-F374-43FA-A02A-E3B32C4D2C7A}"/>
              </a:ext>
            </a:extLst>
          </p:cNvPr>
          <p:cNvSpPr txBox="1"/>
          <p:nvPr/>
        </p:nvSpPr>
        <p:spPr>
          <a:xfrm rot="20168777">
            <a:off x="8884757" y="4755988"/>
            <a:ext cx="934195" cy="430887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Origine autonoma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29A4A03D-686F-4750-9BA9-CE5FFF515E4C}"/>
              </a:ext>
            </a:extLst>
          </p:cNvPr>
          <p:cNvSpPr txBox="1"/>
          <p:nvPr/>
        </p:nvSpPr>
        <p:spPr>
          <a:xfrm rot="20168777">
            <a:off x="8924027" y="5709324"/>
            <a:ext cx="934195" cy="430887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Origine autonoma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DA3F8351-2DE0-47E4-95F5-EF0ABBFFCCBB}"/>
              </a:ext>
            </a:extLst>
          </p:cNvPr>
          <p:cNvSpPr/>
          <p:nvPr/>
        </p:nvSpPr>
        <p:spPr>
          <a:xfrm>
            <a:off x="8308976" y="1436182"/>
            <a:ext cx="1135647" cy="483397"/>
          </a:xfrm>
          <a:prstGeom prst="rightArrow">
            <a:avLst/>
          </a:prstGeom>
          <a:solidFill>
            <a:srgbClr val="7030A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importata</a:t>
            </a:r>
            <a:endParaRPr lang="it-IT" dirty="0"/>
          </a:p>
        </p:txBody>
      </p:sp>
      <p:sp>
        <p:nvSpPr>
          <p:cNvPr id="40" name="Freccia a destra 39">
            <a:extLst>
              <a:ext uri="{FF2B5EF4-FFF2-40B4-BE49-F238E27FC236}">
                <a16:creationId xmlns:a16="http://schemas.microsoft.com/office/drawing/2014/main" id="{4D49F188-751E-49DD-8C93-88C90FC22826}"/>
              </a:ext>
            </a:extLst>
          </p:cNvPr>
          <p:cNvSpPr/>
          <p:nvPr/>
        </p:nvSpPr>
        <p:spPr>
          <a:xfrm>
            <a:off x="8815243" y="3741025"/>
            <a:ext cx="1135647" cy="483397"/>
          </a:xfrm>
          <a:prstGeom prst="rightArrow">
            <a:avLst/>
          </a:prstGeom>
          <a:solidFill>
            <a:srgbClr val="7030A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importata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7658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6" grpId="0" animBg="1"/>
      <p:bldP spid="37" grpId="0" animBg="1"/>
      <p:bldP spid="38" grpId="0" animBg="1"/>
      <p:bldP spid="39" grpId="0" animBg="1"/>
      <p:bldP spid="9" grpId="0" animBg="1"/>
      <p:bldP spid="4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llo dello schema Foglie pressat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565475_TF03460542" id="{1EFE8AA9-5476-40A8-8CBC-B4CD91AA6F3D}" vid="{21C9257C-8134-4C54-A939-417548B41E6A}"/>
    </a:ext>
  </a:extLst>
</a:theme>
</file>

<file path=ppt/theme/theme2.xml><?xml version="1.0" encoding="utf-8"?>
<a:theme xmlns:a="http://schemas.openxmlformats.org/drawingml/2006/main" name="Tema di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FED04C-AD43-4E06-AD63-36D8B5E83787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0710C29-A897-44AD-9F83-BE5F874C2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EB5BEE-6806-4BF1-A9A7-4B4A72C0C6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Dispositive con schema Foglie pressate</Template>
  <TotalTime>605</TotalTime>
  <Words>1665</Words>
  <Application>Microsoft Office PowerPoint</Application>
  <PresentationFormat>Widescreen</PresentationFormat>
  <Paragraphs>352</Paragraphs>
  <Slides>33</Slides>
  <Notes>18</Notes>
  <HiddenSlides>4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9" baseType="lpstr">
      <vt:lpstr>Arial</vt:lpstr>
      <vt:lpstr>Candara</vt:lpstr>
      <vt:lpstr>Century Gothic</vt:lpstr>
      <vt:lpstr>Verdana</vt:lpstr>
      <vt:lpstr>Wingdings 2</vt:lpstr>
      <vt:lpstr>Modello dello schema Foglie pressate</vt:lpstr>
      <vt:lpstr>La rivoluzione neolitica</vt:lpstr>
      <vt:lpstr>Linea del tempo</vt:lpstr>
      <vt:lpstr>Che cosa significa....? </vt:lpstr>
      <vt:lpstr>La nascita dell’agricoltura</vt:lpstr>
      <vt:lpstr>Dove e quando nacque l’agricoltura?</vt:lpstr>
      <vt:lpstr>Presentazione standard di PowerPoint</vt:lpstr>
      <vt:lpstr>Come nacque l’agricoltura?</vt:lpstr>
      <vt:lpstr>Perché nacque l’agricoltura?</vt:lpstr>
      <vt:lpstr>Come si diffuse?</vt:lpstr>
      <vt:lpstr>Presentazione standard di PowerPoint</vt:lpstr>
      <vt:lpstr>Perché si diffuse l’agricoltura?</vt:lpstr>
      <vt:lpstr>Che cosa significa....? </vt:lpstr>
      <vt:lpstr>Agricoltura e allevamento</vt:lpstr>
      <vt:lpstr>HOMO SAPIENS  tra religione e arte</vt:lpstr>
      <vt:lpstr>La religione nel Paleolitico</vt:lpstr>
      <vt:lpstr>Sciamanesimo</vt:lpstr>
      <vt:lpstr>Culto della fertilità</vt:lpstr>
      <vt:lpstr>Arte del Paleolitico</vt:lpstr>
      <vt:lpstr>NASCITA DELLA METALLURGIA E DELLE PROTO-CITTà</vt:lpstr>
      <vt:lpstr>Sedentarizzazione e villaggio neolitico</vt:lpstr>
      <vt:lpstr>Prime città: VIII-VII millennio</vt:lpstr>
      <vt:lpstr>Contenuti interattivi</vt:lpstr>
      <vt:lpstr>Da agricoltura di sussistenza a economia di ridistribuzione</vt:lpstr>
      <vt:lpstr>Innovazioni tecnologiche</vt:lpstr>
      <vt:lpstr>Innovazioni tecniche: strumenti agricoli</vt:lpstr>
      <vt:lpstr>Innovazioni tecniche: recipienti</vt:lpstr>
      <vt:lpstr>Dalla pietra al metallo</vt:lpstr>
      <vt:lpstr>La scoperta dei metalli</vt:lpstr>
      <vt:lpstr>Metallurgia</vt:lpstr>
      <vt:lpstr>Il segreto del ferro</vt:lpstr>
      <vt:lpstr>Grandi svolte tecnologiche del Neolitico</vt:lpstr>
      <vt:lpstr>Che cosa significa....? </vt:lpstr>
      <vt:lpstr>La rivoluzione neolitica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rivoluzione neolitica</dc:title>
  <dc:creator>Jessica Cenciarelli</dc:creator>
  <cp:lastModifiedBy>JesCen</cp:lastModifiedBy>
  <cp:revision>10</cp:revision>
  <dcterms:created xsi:type="dcterms:W3CDTF">2018-10-07T10:45:32Z</dcterms:created>
  <dcterms:modified xsi:type="dcterms:W3CDTF">2019-09-24T16:50:35Z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74065700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