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72" r:id="rId9"/>
    <p:sldId id="265" r:id="rId10"/>
    <p:sldId id="266" r:id="rId11"/>
    <p:sldId id="275" r:id="rId12"/>
    <p:sldId id="267" r:id="rId13"/>
    <p:sldId id="271" r:id="rId14"/>
    <p:sldId id="270" r:id="rId15"/>
    <p:sldId id="276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76" autoAdjust="0"/>
  </p:normalViewPr>
  <p:slideViewPr>
    <p:cSldViewPr snapToGrid="0">
      <p:cViewPr varScale="1">
        <p:scale>
          <a:sx n="58" d="100"/>
          <a:sy n="58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3F33-1D04-4149-895E-46ED91C29BDB}" type="datetimeFigureOut">
              <a:rPr lang="it-IT" smtClean="0"/>
              <a:t>27/10/2018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3BA3-AA8D-4522-A666-14CF59004F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40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79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6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Marshall </a:t>
            </a:r>
            <a:r>
              <a:rPr lang="it-IT" dirty="0" err="1"/>
              <a:t>McLuhan</a:t>
            </a:r>
            <a:r>
              <a:rPr lang="it-IT" dirty="0"/>
              <a:t>, studioso di comunicazione di massa, prefigurò negli anni ‘60 il «villaggio globale»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28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Il rischio globale è cresciuto attraverso «forme di contagio» tra aree e segmenti sociali che n tempo erano separati per via delle forti barriere informative tra società del benessere e società sottosviluppate.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2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STUDIO DEI RISCHI </a:t>
            </a:r>
            <a:r>
              <a:rPr lang="it-IT" dirty="0"/>
              <a:t>- Come in natura anche in una realtà economico-sociale globale e priva di barriere gli eventi spesso si concatenano e il risultato di tale concatenazione a volte può essere imprevedibile. Per questo negli ultimi anni si è fortemente sviluppato lo studio dei rischi, che possono essere locali, come nel caso del «rischio paese» oppure globali con effetti su scala planetaria.</a:t>
            </a:r>
          </a:p>
          <a:p>
            <a:r>
              <a:rPr lang="it-IT" b="1" dirty="0"/>
              <a:t>CONSEGUENZA DEL RISCHIO-PAESE:</a:t>
            </a:r>
            <a:r>
              <a:rPr lang="it-IT" dirty="0"/>
              <a:t> tale rischio viene attentamente valutato da tutti coloro che fanno investimenti o concedono crediti verso l’estero.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39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ECONOMIC FORUM </a:t>
            </a:r>
            <a:r>
              <a:rPr lang="it-IT" sz="1200" dirty="0"/>
              <a:t>si riunisce a Davos in Svizzera e analizza dettagliatamente i fattori di rischio globali che minacciano la stabilità dell’attuale equilibrio geopolitico planetario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5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PAESI ARABI MODERATI: Turchia, Egitto, Giordania, Arabia Saudita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1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PAESI AD ALTO RISCHIO GEOPOLITICO: spesso a regime autoritario o con un regime democratico molto debole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56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ricatto può </a:t>
            </a:r>
            <a:r>
              <a:rPr lang="it-IT" b="1" dirty="0"/>
              <a:t>destabilizzare</a:t>
            </a:r>
            <a:r>
              <a:rPr lang="it-IT" dirty="0"/>
              <a:t> una parte dei paesi di vecchia industrializzazione ormai impegnati in una competizione con i paesi emergenti (Cina) per ottenere la massima diversificazione delle future fonti di approvvigionamento energetico. Una lotta non priva di incognite per il futuro.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65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C3BA3-AA8D-4522-A666-14CF59004F6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0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31AAD08-6160-4797-8505-5372310CF34E}"/>
              </a:ext>
            </a:extLst>
          </p:cNvPr>
          <p:cNvSpPr/>
          <p:nvPr userDrawn="1"/>
        </p:nvSpPr>
        <p:spPr>
          <a:xfrm rot="5400000">
            <a:off x="-574328" y="857126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FD085E9-0F65-4696-8D8D-429229FDFC8B}"/>
              </a:ext>
            </a:extLst>
          </p:cNvPr>
          <p:cNvSpPr/>
          <p:nvPr userDrawn="1"/>
        </p:nvSpPr>
        <p:spPr>
          <a:xfrm rot="5400000">
            <a:off x="11057875" y="5723875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mnNmVqnDby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EA75AB86-57B9-44D9-BF64-A79A4F08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7" b="981"/>
          <a:stretch/>
        </p:blipFill>
        <p:spPr>
          <a:xfrm>
            <a:off x="1" y="30220"/>
            <a:ext cx="12191999" cy="716860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23515E-A695-47F8-A1D7-6FBC5C0ED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3558CD2-30CF-4237-B530-8AACD9583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E9F106-7CBF-402A-A9B7-8EC58D4B5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D6E0D2-3C3D-4C0E-A18E-08A1D2A2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4167283E-EB76-403A-BC80-285DBD4C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ADF407D-FE97-417A-A0A3-42CA84250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EF9B0C7-0806-4738-B48B-4D9D41B54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1A60DC-708A-44F3-9DC9-3567BB367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993" y="1678665"/>
            <a:ext cx="5403653" cy="23691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FATTORI DI RISCHIO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F85FA-AFFD-458C-A131-B80788FE6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481" y="4863020"/>
            <a:ext cx="4573037" cy="52322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Corso di Geografia 2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DE42225-CC3C-4C3D-9B80-F36262C2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C75266A-36BA-4E57-B491-517652DB1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AD3AB97B-33BC-46A1-93A3-B668C176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29053C-B6DD-465F-8E05-BDACB3CF0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DCA81E-1E6A-4406-9357-FE33F83E3C40}"/>
              </a:ext>
            </a:extLst>
          </p:cNvPr>
          <p:cNvSpPr/>
          <p:nvPr/>
        </p:nvSpPr>
        <p:spPr>
          <a:xfrm>
            <a:off x="4619184" y="4193798"/>
            <a:ext cx="477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Mappa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del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rischio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globale</a:t>
            </a:r>
            <a:endParaRPr lang="it-IT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4274369-F97B-418C-B1C1-6141DD6DEF45}"/>
              </a:ext>
            </a:extLst>
          </p:cNvPr>
          <p:cNvSpPr/>
          <p:nvPr/>
        </p:nvSpPr>
        <p:spPr>
          <a:xfrm rot="5400000">
            <a:off x="-712827" y="1053346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43866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A35656F0-4952-4D50-B4A0-08F2E4365DE5}"/>
              </a:ext>
            </a:extLst>
          </p:cNvPr>
          <p:cNvGrpSpPr/>
          <p:nvPr/>
        </p:nvGrpSpPr>
        <p:grpSpPr>
          <a:xfrm>
            <a:off x="441434" y="394138"/>
            <a:ext cx="2271760" cy="2743200"/>
            <a:chOff x="441434" y="394138"/>
            <a:chExt cx="2271760" cy="2743200"/>
          </a:xfrm>
        </p:grpSpPr>
        <p:pic>
          <p:nvPicPr>
            <p:cNvPr id="4" name="Immagine 3" descr="Immagine che contiene arma, edificio, albero&#10;&#10;Descrizione generata con affidabilità elevata">
              <a:extLst>
                <a:ext uri="{FF2B5EF4-FFF2-40B4-BE49-F238E27FC236}">
                  <a16:creationId xmlns:a16="http://schemas.microsoft.com/office/drawing/2014/main" id="{E2917D43-991F-4F2F-907F-0F38BA360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42" r="9353"/>
            <a:stretch/>
          </p:blipFill>
          <p:spPr>
            <a:xfrm>
              <a:off x="441435" y="1199055"/>
              <a:ext cx="2271759" cy="1938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C8A10F8-FD98-4B92-981F-6425CBE42D28}"/>
                </a:ext>
              </a:extLst>
            </p:cNvPr>
            <p:cNvSpPr/>
            <p:nvPr/>
          </p:nvSpPr>
          <p:spPr>
            <a:xfrm>
              <a:off x="441434" y="394138"/>
              <a:ext cx="2271759" cy="5675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set 2001</a:t>
              </a:r>
            </a:p>
          </p:txBody>
        </p:sp>
      </p:grpSp>
      <p:sp>
        <p:nvSpPr>
          <p:cNvPr id="7" name="Esplosione: 8 punte 6">
            <a:extLst>
              <a:ext uri="{FF2B5EF4-FFF2-40B4-BE49-F238E27FC236}">
                <a16:creationId xmlns:a16="http://schemas.microsoft.com/office/drawing/2014/main" id="{1D920936-053E-424D-9B27-6B050C882CF8}"/>
              </a:ext>
            </a:extLst>
          </p:cNvPr>
          <p:cNvSpPr/>
          <p:nvPr/>
        </p:nvSpPr>
        <p:spPr>
          <a:xfrm>
            <a:off x="6285185" y="4766988"/>
            <a:ext cx="2259725" cy="1671145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Iraq </a:t>
            </a:r>
          </a:p>
          <a:p>
            <a:pPr algn="ctr"/>
            <a:r>
              <a:rPr lang="it-IT" dirty="0"/>
              <a:t>2003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87FA431-3ECE-49B6-A0F8-3498A3E578DA}"/>
              </a:ext>
            </a:extLst>
          </p:cNvPr>
          <p:cNvSpPr/>
          <p:nvPr/>
        </p:nvSpPr>
        <p:spPr>
          <a:xfrm>
            <a:off x="5670331" y="1139605"/>
            <a:ext cx="1245476" cy="4339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Pakistan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08CA41B-DBF5-4120-9158-B33D87B73ED9}"/>
              </a:ext>
            </a:extLst>
          </p:cNvPr>
          <p:cNvSpPr/>
          <p:nvPr/>
        </p:nvSpPr>
        <p:spPr>
          <a:xfrm>
            <a:off x="5670330" y="1707164"/>
            <a:ext cx="1403131" cy="4339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Afghanistan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179F773-AE03-43F1-9BC7-CD463B3376EC}"/>
              </a:ext>
            </a:extLst>
          </p:cNvPr>
          <p:cNvSpPr/>
          <p:nvPr/>
        </p:nvSpPr>
        <p:spPr>
          <a:xfrm>
            <a:off x="5701861" y="2274723"/>
            <a:ext cx="1403131" cy="4339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Sudan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32C137D-21FA-4EEB-8E43-8CCA2111AD87}"/>
              </a:ext>
            </a:extLst>
          </p:cNvPr>
          <p:cNvSpPr/>
          <p:nvPr/>
        </p:nvSpPr>
        <p:spPr>
          <a:xfrm>
            <a:off x="7141779" y="1313025"/>
            <a:ext cx="1403131" cy="4339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Yemen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78A1D50-E170-48D7-82C2-2493959ED421}"/>
              </a:ext>
            </a:extLst>
          </p:cNvPr>
          <p:cNvSpPr/>
          <p:nvPr/>
        </p:nvSpPr>
        <p:spPr>
          <a:xfrm>
            <a:off x="7141779" y="1975177"/>
            <a:ext cx="1403131" cy="43398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Somalia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5948B7B-CAE3-4B18-9921-B47419DB29DB}"/>
              </a:ext>
            </a:extLst>
          </p:cNvPr>
          <p:cNvSpPr/>
          <p:nvPr/>
        </p:nvSpPr>
        <p:spPr>
          <a:xfrm>
            <a:off x="2836346" y="4095313"/>
            <a:ext cx="1545021" cy="100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USA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AF816581-6195-4D59-A132-9AE266D3B4F3}"/>
              </a:ext>
            </a:extLst>
          </p:cNvPr>
          <p:cNvSpPr/>
          <p:nvPr/>
        </p:nvSpPr>
        <p:spPr>
          <a:xfrm>
            <a:off x="1895593" y="3460969"/>
            <a:ext cx="1127654" cy="100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UE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4FE8E43-11CB-47A4-9581-E283C9B4E3C1}"/>
              </a:ext>
            </a:extLst>
          </p:cNvPr>
          <p:cNvSpPr/>
          <p:nvPr/>
        </p:nvSpPr>
        <p:spPr>
          <a:xfrm>
            <a:off x="1103585" y="4450037"/>
            <a:ext cx="1355835" cy="100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Arabi </a:t>
            </a:r>
            <a:r>
              <a:rPr lang="it-IT" sz="1200" dirty="0"/>
              <a:t>moderati</a:t>
            </a:r>
            <a:endParaRPr lang="it-IT" dirty="0"/>
          </a:p>
        </p:txBody>
      </p:sp>
      <p:sp>
        <p:nvSpPr>
          <p:cNvPr id="16" name="Esplosione: 8 punte 15">
            <a:extLst>
              <a:ext uri="{FF2B5EF4-FFF2-40B4-BE49-F238E27FC236}">
                <a16:creationId xmlns:a16="http://schemas.microsoft.com/office/drawing/2014/main" id="{6FE09C4B-4E6E-422C-B5F2-575513FEC5DB}"/>
              </a:ext>
            </a:extLst>
          </p:cNvPr>
          <p:cNvSpPr/>
          <p:nvPr/>
        </p:nvSpPr>
        <p:spPr>
          <a:xfrm>
            <a:off x="4381367" y="3429000"/>
            <a:ext cx="2933833" cy="1671145"/>
          </a:xfrm>
          <a:prstGeom prst="irregularSeal1">
            <a:avLst/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Afghanistan 2001</a:t>
            </a:r>
          </a:p>
        </p:txBody>
      </p: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1C5AA3BF-7435-4E61-A88E-470CBB01590F}"/>
              </a:ext>
            </a:extLst>
          </p:cNvPr>
          <p:cNvSpPr/>
          <p:nvPr/>
        </p:nvSpPr>
        <p:spPr>
          <a:xfrm>
            <a:off x="3602423" y="1673389"/>
            <a:ext cx="1734207" cy="1001548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Terrorismo islamico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2C6C22D0-A547-4A34-9D1F-CBB336A4AA0C}"/>
              </a:ext>
            </a:extLst>
          </p:cNvPr>
          <p:cNvSpPr/>
          <p:nvPr/>
        </p:nvSpPr>
        <p:spPr>
          <a:xfrm>
            <a:off x="2606566" y="961697"/>
            <a:ext cx="1734207" cy="1001548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Al Qaeda</a:t>
            </a:r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C83CCB2-F810-41F6-A580-323DF3128CC4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2406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1AB8F7-2AC1-4FE7-8DD6-845D33BB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0" r="126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C0A995-8A9A-4705-9B30-7F7F6106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760" y="2988617"/>
            <a:ext cx="4088190" cy="872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Rischi</a:t>
            </a:r>
            <a:r>
              <a:rPr lang="en-US" sz="4800" dirty="0"/>
              <a:t> </a:t>
            </a:r>
            <a:r>
              <a:rPr lang="en-US" sz="4800" dirty="0" err="1"/>
              <a:t>globali</a:t>
            </a:r>
            <a:endParaRPr lang="en-US" sz="4800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70FC5AC-15D5-4D92-A016-58AADFE1FCFD}"/>
              </a:ext>
            </a:extLst>
          </p:cNvPr>
          <p:cNvSpPr/>
          <p:nvPr/>
        </p:nvSpPr>
        <p:spPr>
          <a:xfrm rot="2129907">
            <a:off x="1974051" y="865332"/>
            <a:ext cx="3840480" cy="1496291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TERRORISMO</a:t>
            </a:r>
            <a:endParaRPr lang="it-IT" dirty="0"/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B2E28CC8-3BF6-44EA-9C38-4AD94E7B5DED}"/>
              </a:ext>
            </a:extLst>
          </p:cNvPr>
          <p:cNvSpPr/>
          <p:nvPr/>
        </p:nvSpPr>
        <p:spPr>
          <a:xfrm rot="211156">
            <a:off x="816370" y="2796737"/>
            <a:ext cx="4799101" cy="174567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SVILUPPO GLOBALE</a:t>
            </a:r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0D30A56-A68C-475B-89EA-8BFC5A1CAA86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42613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F6369B76-90DA-4860-B78D-3131996E845B}"/>
              </a:ext>
            </a:extLst>
          </p:cNvPr>
          <p:cNvSpPr txBox="1">
            <a:spLocks/>
          </p:cNvSpPr>
          <p:nvPr/>
        </p:nvSpPr>
        <p:spPr>
          <a:xfrm>
            <a:off x="9613523" y="201531"/>
            <a:ext cx="2409768" cy="1199776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Sviluppo globale</a:t>
            </a:r>
          </a:p>
        </p:txBody>
      </p:sp>
      <p:sp>
        <p:nvSpPr>
          <p:cNvPr id="3" name="Callout: freccia a destra 2">
            <a:extLst>
              <a:ext uri="{FF2B5EF4-FFF2-40B4-BE49-F238E27FC236}">
                <a16:creationId xmlns:a16="http://schemas.microsoft.com/office/drawing/2014/main" id="{DAB097C4-609F-47A7-9DD5-6946E74D9ECE}"/>
              </a:ext>
            </a:extLst>
          </p:cNvPr>
          <p:cNvSpPr/>
          <p:nvPr/>
        </p:nvSpPr>
        <p:spPr>
          <a:xfrm>
            <a:off x="744046" y="600411"/>
            <a:ext cx="3949148" cy="9829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01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Ex paesi comunisti da ECONOMIA SOCIALISTA a economia di mercato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C565779-CB83-4DEF-9F74-68E5BB7160C3}"/>
              </a:ext>
            </a:extLst>
          </p:cNvPr>
          <p:cNvSpPr/>
          <p:nvPr/>
        </p:nvSpPr>
        <p:spPr>
          <a:xfrm>
            <a:off x="4684204" y="406065"/>
            <a:ext cx="2409768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Sviluppo economico «accelerato»</a:t>
            </a:r>
          </a:p>
        </p:txBody>
      </p:sp>
      <p:sp>
        <p:nvSpPr>
          <p:cNvPr id="5" name="Trapezio 4">
            <a:extLst>
              <a:ext uri="{FF2B5EF4-FFF2-40B4-BE49-F238E27FC236}">
                <a16:creationId xmlns:a16="http://schemas.microsoft.com/office/drawing/2014/main" id="{5E5B795C-1E98-4420-B96B-DDA438B73BE9}"/>
              </a:ext>
            </a:extLst>
          </p:cNvPr>
          <p:cNvSpPr/>
          <p:nvPr/>
        </p:nvSpPr>
        <p:spPr>
          <a:xfrm>
            <a:off x="7093973" y="1828800"/>
            <a:ext cx="2409769" cy="840659"/>
          </a:xfrm>
          <a:prstGeom prst="trapezoi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Distruzione di risorse primarie scarse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DD0D118A-DD34-4C8B-87A3-ADAE550F682D}"/>
              </a:ext>
            </a:extLst>
          </p:cNvPr>
          <p:cNvSpPr/>
          <p:nvPr/>
        </p:nvSpPr>
        <p:spPr>
          <a:xfrm>
            <a:off x="7403689" y="722670"/>
            <a:ext cx="1731341" cy="1106130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/>
              <a:t>Alto consumo energetico</a:t>
            </a:r>
            <a:endParaRPr lang="it-IT" sz="1600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88FB88E-82D4-489F-AD05-3860786E2EE2}"/>
              </a:ext>
            </a:extLst>
          </p:cNvPr>
          <p:cNvGrpSpPr/>
          <p:nvPr/>
        </p:nvGrpSpPr>
        <p:grpSpPr>
          <a:xfrm>
            <a:off x="7283403" y="2872612"/>
            <a:ext cx="3535004" cy="2631860"/>
            <a:chOff x="7283403" y="2872612"/>
            <a:chExt cx="3535004" cy="2631860"/>
          </a:xfrm>
        </p:grpSpPr>
        <p:pic>
          <p:nvPicPr>
            <p:cNvPr id="8" name="Immagine 7" descr="Immagine che contiene esterni, cielo, acqua&#10;&#10;Descrizione generata con affidabilità molto elevata">
              <a:extLst>
                <a:ext uri="{FF2B5EF4-FFF2-40B4-BE49-F238E27FC236}">
                  <a16:creationId xmlns:a16="http://schemas.microsoft.com/office/drawing/2014/main" id="{D1919622-20CC-4B88-A346-38EA2A73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3403" y="2872612"/>
              <a:ext cx="3535004" cy="26318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DA15CA6-C59F-47DD-A2B4-70ACC3BB27F1}"/>
                </a:ext>
              </a:extLst>
            </p:cNvPr>
            <p:cNvSpPr/>
            <p:nvPr/>
          </p:nvSpPr>
          <p:spPr>
            <a:xfrm>
              <a:off x="7600828" y="3134518"/>
              <a:ext cx="2900153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Energia </a:t>
              </a:r>
            </a:p>
            <a:p>
              <a:pPr algn="ctr"/>
              <a:r>
                <a:rPr lang="it-IT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fossile</a:t>
              </a:r>
            </a:p>
          </p:txBody>
        </p:sp>
      </p:grp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5B41F19E-EEAA-4BC7-81AC-28A8CF188F8A}"/>
              </a:ext>
            </a:extLst>
          </p:cNvPr>
          <p:cNvSpPr/>
          <p:nvPr/>
        </p:nvSpPr>
        <p:spPr>
          <a:xfrm>
            <a:off x="5383160" y="3429000"/>
            <a:ext cx="1710811" cy="165133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Elemento strategico di potere</a:t>
            </a:r>
          </a:p>
        </p:txBody>
      </p:sp>
      <p:sp>
        <p:nvSpPr>
          <p:cNvPr id="11" name="Rettangolo con angoli ritagliati in diagonale 10">
            <a:extLst>
              <a:ext uri="{FF2B5EF4-FFF2-40B4-BE49-F238E27FC236}">
                <a16:creationId xmlns:a16="http://schemas.microsoft.com/office/drawing/2014/main" id="{E18C18B6-739D-4887-99B6-1D0910A38B65}"/>
              </a:ext>
            </a:extLst>
          </p:cNvPr>
          <p:cNvSpPr/>
          <p:nvPr/>
        </p:nvSpPr>
        <p:spPr>
          <a:xfrm>
            <a:off x="2831690" y="3429000"/>
            <a:ext cx="2409768" cy="671052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 possiede i giacimenti</a:t>
            </a:r>
          </a:p>
        </p:txBody>
      </p:sp>
      <p:sp>
        <p:nvSpPr>
          <p:cNvPr id="12" name="Rettangolo con angoli ritagliati in diagonale 11">
            <a:extLst>
              <a:ext uri="{FF2B5EF4-FFF2-40B4-BE49-F238E27FC236}">
                <a16:creationId xmlns:a16="http://schemas.microsoft.com/office/drawing/2014/main" id="{49C619A8-374A-4F04-9312-BB663765C48C}"/>
              </a:ext>
            </a:extLst>
          </p:cNvPr>
          <p:cNvSpPr/>
          <p:nvPr/>
        </p:nvSpPr>
        <p:spPr>
          <a:xfrm>
            <a:off x="2878676" y="4193459"/>
            <a:ext cx="2409768" cy="671052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 controlla la distribuzione</a:t>
            </a: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46885B19-2F7E-4156-893E-0882314C20A2}"/>
              </a:ext>
            </a:extLst>
          </p:cNvPr>
          <p:cNvSpPr/>
          <p:nvPr/>
        </p:nvSpPr>
        <p:spPr>
          <a:xfrm>
            <a:off x="2429380" y="3222889"/>
            <a:ext cx="403123" cy="17543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Nuvola 13">
            <a:extLst>
              <a:ext uri="{FF2B5EF4-FFF2-40B4-BE49-F238E27FC236}">
                <a16:creationId xmlns:a16="http://schemas.microsoft.com/office/drawing/2014/main" id="{93E054E4-8B97-4B8B-BEC1-D44F0CAAB144}"/>
              </a:ext>
            </a:extLst>
          </p:cNvPr>
          <p:cNvSpPr/>
          <p:nvPr/>
        </p:nvSpPr>
        <p:spPr>
          <a:xfrm>
            <a:off x="151090" y="3421556"/>
            <a:ext cx="2278290" cy="1459844"/>
          </a:xfrm>
          <a:prstGeom prst="cloud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 ad alto rischio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geopolitico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B4BCE47-3130-49F5-AB71-ED23AD2CD2C7}"/>
              </a:ext>
            </a:extLst>
          </p:cNvPr>
          <p:cNvSpPr/>
          <p:nvPr/>
        </p:nvSpPr>
        <p:spPr>
          <a:xfrm>
            <a:off x="2718620" y="5569174"/>
            <a:ext cx="3393526" cy="7531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Paesi economicamente sviluppati ma privi di risorse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FEC9960-C670-461A-9753-308E6111E2CE}"/>
              </a:ext>
            </a:extLst>
          </p:cNvPr>
          <p:cNvGrpSpPr/>
          <p:nvPr/>
        </p:nvGrpSpPr>
        <p:grpSpPr>
          <a:xfrm>
            <a:off x="1290235" y="4690420"/>
            <a:ext cx="1428385" cy="1255312"/>
            <a:chOff x="1290235" y="4690420"/>
            <a:chExt cx="1428385" cy="1255312"/>
          </a:xfrm>
        </p:grpSpPr>
        <p:cxnSp>
          <p:nvCxnSpPr>
            <p:cNvPr id="17" name="Connettore curvo 16">
              <a:extLst>
                <a:ext uri="{FF2B5EF4-FFF2-40B4-BE49-F238E27FC236}">
                  <a16:creationId xmlns:a16="http://schemas.microsoft.com/office/drawing/2014/main" id="{268778AC-F6AF-461F-9630-F5281E5AA7F6}"/>
                </a:ext>
              </a:extLst>
            </p:cNvPr>
            <p:cNvCxnSpPr>
              <a:stCxn id="14" idx="1"/>
              <a:endCxn id="15" idx="1"/>
            </p:cNvCxnSpPr>
            <p:nvPr/>
          </p:nvCxnSpPr>
          <p:spPr>
            <a:xfrm rot="16200000" flipH="1">
              <a:off x="1471484" y="4698596"/>
              <a:ext cx="1065887" cy="1428385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5360FEA-5438-4EA2-9C9C-288E910317E6}"/>
                </a:ext>
              </a:extLst>
            </p:cNvPr>
            <p:cNvSpPr txBox="1"/>
            <p:nvPr/>
          </p:nvSpPr>
          <p:spPr>
            <a:xfrm rot="3035384">
              <a:off x="1369489" y="5056897"/>
              <a:ext cx="1194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possono condizionare</a:t>
              </a:r>
            </a:p>
          </p:txBody>
        </p: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6DAF71-73D7-4625-946A-5FAC81157497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3630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EC9517-744C-4413-93FD-77468C449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" r="18290" b="1"/>
          <a:stretch/>
        </p:blipFill>
        <p:spPr>
          <a:xfrm>
            <a:off x="0" y="941"/>
            <a:ext cx="12191980" cy="68579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Nuvola 2">
            <a:extLst>
              <a:ext uri="{FF2B5EF4-FFF2-40B4-BE49-F238E27FC236}">
                <a16:creationId xmlns:a16="http://schemas.microsoft.com/office/drawing/2014/main" id="{985D3212-C582-4F53-A08B-3C2E343FC7DA}"/>
              </a:ext>
            </a:extLst>
          </p:cNvPr>
          <p:cNvSpPr/>
          <p:nvPr/>
        </p:nvSpPr>
        <p:spPr>
          <a:xfrm>
            <a:off x="464198" y="4752870"/>
            <a:ext cx="2278290" cy="1459844"/>
          </a:xfrm>
          <a:prstGeom prst="cloud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 ad alto rischio 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geopolitico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30A5650-CA43-44A9-B4A3-C8D8002BB709}"/>
              </a:ext>
            </a:extLst>
          </p:cNvPr>
          <p:cNvSpPr/>
          <p:nvPr/>
        </p:nvSpPr>
        <p:spPr>
          <a:xfrm>
            <a:off x="8307037" y="650271"/>
            <a:ext cx="3393526" cy="7531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Paesi economicamente sviluppati ma privi di risorse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BC3CB483-20EF-49E4-AFF8-202935C4FE22}"/>
              </a:ext>
            </a:extLst>
          </p:cNvPr>
          <p:cNvGrpSpPr/>
          <p:nvPr/>
        </p:nvGrpSpPr>
        <p:grpSpPr>
          <a:xfrm>
            <a:off x="2483495" y="1296785"/>
            <a:ext cx="5646352" cy="4186007"/>
            <a:chOff x="2483495" y="1296785"/>
            <a:chExt cx="5646352" cy="4186007"/>
          </a:xfrm>
        </p:grpSpPr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55836BFE-2FA7-49BC-AD90-BF3B29B66111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2740589" y="1296785"/>
              <a:ext cx="5389258" cy="4186007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6B7B42E-CE86-4DBC-B035-6A03C4BA4789}"/>
                </a:ext>
              </a:extLst>
            </p:cNvPr>
            <p:cNvSpPr txBox="1"/>
            <p:nvPr/>
          </p:nvSpPr>
          <p:spPr>
            <a:xfrm rot="19147178">
              <a:off x="2483495" y="4232082"/>
              <a:ext cx="2278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condizionano</a:t>
              </a:r>
            </a:p>
          </p:txBody>
        </p:sp>
      </p:grpSp>
      <p:sp>
        <p:nvSpPr>
          <p:cNvPr id="12" name="Esagono 11">
            <a:extLst>
              <a:ext uri="{FF2B5EF4-FFF2-40B4-BE49-F238E27FC236}">
                <a16:creationId xmlns:a16="http://schemas.microsoft.com/office/drawing/2014/main" id="{55C5B1AF-EFA8-4DAF-81DB-C098BD13E396}"/>
              </a:ext>
            </a:extLst>
          </p:cNvPr>
          <p:cNvSpPr/>
          <p:nvPr/>
        </p:nvSpPr>
        <p:spPr>
          <a:xfrm>
            <a:off x="6387764" y="4587849"/>
            <a:ext cx="2410691" cy="72991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Finanziamenti internazionali</a:t>
            </a:r>
          </a:p>
        </p:txBody>
      </p:sp>
      <p:sp>
        <p:nvSpPr>
          <p:cNvPr id="14" name="Esagono 13">
            <a:extLst>
              <a:ext uri="{FF2B5EF4-FFF2-40B4-BE49-F238E27FC236}">
                <a16:creationId xmlns:a16="http://schemas.microsoft.com/office/drawing/2014/main" id="{24689FFF-3E57-4F5F-BB60-99D402F6B7DD}"/>
              </a:ext>
            </a:extLst>
          </p:cNvPr>
          <p:cNvSpPr/>
          <p:nvPr/>
        </p:nvSpPr>
        <p:spPr>
          <a:xfrm>
            <a:off x="6387764" y="5482792"/>
            <a:ext cx="2410691" cy="47170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tecnologia</a:t>
            </a:r>
          </a:p>
        </p:txBody>
      </p:sp>
      <p:sp>
        <p:nvSpPr>
          <p:cNvPr id="15" name="Esagono 14">
            <a:extLst>
              <a:ext uri="{FF2B5EF4-FFF2-40B4-BE49-F238E27FC236}">
                <a16:creationId xmlns:a16="http://schemas.microsoft.com/office/drawing/2014/main" id="{ABC8B40F-8BC0-49E6-BB4B-D5CDF84C8FAA}"/>
              </a:ext>
            </a:extLst>
          </p:cNvPr>
          <p:cNvSpPr/>
          <p:nvPr/>
        </p:nvSpPr>
        <p:spPr>
          <a:xfrm>
            <a:off x="6387763" y="6125276"/>
            <a:ext cx="2410691" cy="47170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Libertà d’azione politica</a:t>
            </a:r>
          </a:p>
        </p:txBody>
      </p:sp>
      <p:sp>
        <p:nvSpPr>
          <p:cNvPr id="26" name="Freccia circolare a sinistra 25">
            <a:extLst>
              <a:ext uri="{FF2B5EF4-FFF2-40B4-BE49-F238E27FC236}">
                <a16:creationId xmlns:a16="http://schemas.microsoft.com/office/drawing/2014/main" id="{3FD701EF-DFCF-499F-B001-0619D7DC5FFA}"/>
              </a:ext>
            </a:extLst>
          </p:cNvPr>
          <p:cNvSpPr/>
          <p:nvPr/>
        </p:nvSpPr>
        <p:spPr>
          <a:xfrm rot="1028617">
            <a:off x="9726776" y="1927755"/>
            <a:ext cx="1197032" cy="4227856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circolare in giù 26">
            <a:extLst>
              <a:ext uri="{FF2B5EF4-FFF2-40B4-BE49-F238E27FC236}">
                <a16:creationId xmlns:a16="http://schemas.microsoft.com/office/drawing/2014/main" id="{72C94983-7B7E-4807-8601-275A34E14C9D}"/>
              </a:ext>
            </a:extLst>
          </p:cNvPr>
          <p:cNvSpPr/>
          <p:nvPr/>
        </p:nvSpPr>
        <p:spPr>
          <a:xfrm rot="19875959">
            <a:off x="194496" y="1032113"/>
            <a:ext cx="8127236" cy="1802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99EB6B29-18E2-4CC5-8FAA-DED763E0517E}"/>
              </a:ext>
            </a:extLst>
          </p:cNvPr>
          <p:cNvSpPr/>
          <p:nvPr/>
        </p:nvSpPr>
        <p:spPr>
          <a:xfrm rot="19679743">
            <a:off x="2068944" y="774926"/>
            <a:ext cx="2286926" cy="1072342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Energia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=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arma di ricatto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1F9FCF1-11D4-45D0-92FC-219DB430A438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C1AD27F-BA4B-44F8-8DD5-92FA7C0D5CF4}"/>
              </a:ext>
            </a:extLst>
          </p:cNvPr>
          <p:cNvSpPr/>
          <p:nvPr/>
        </p:nvSpPr>
        <p:spPr>
          <a:xfrm rot="19147880">
            <a:off x="2761754" y="4691196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destabilizzare</a:t>
            </a: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AFFF1DD8-1084-436D-BB61-287E6618FC16}"/>
              </a:ext>
            </a:extLst>
          </p:cNvPr>
          <p:cNvSpPr/>
          <p:nvPr/>
        </p:nvSpPr>
        <p:spPr>
          <a:xfrm>
            <a:off x="4664732" y="2392771"/>
            <a:ext cx="2410691" cy="9496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Interruzione della fornitura in inverno</a:t>
            </a:r>
          </a:p>
        </p:txBody>
      </p:sp>
    </p:spTree>
    <p:extLst>
      <p:ext uri="{BB962C8B-B14F-4D97-AF65-F5344CB8AC3E}">
        <p14:creationId xmlns:p14="http://schemas.microsoft.com/office/powerpoint/2010/main" val="20281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15" grpId="0" animBg="1"/>
      <p:bldP spid="26" grpId="0" animBg="1"/>
      <p:bldP spid="27" grpId="0" animBg="1"/>
      <p:bldP spid="8" grpId="0" animBg="1"/>
      <p:bldP spid="30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magine 41" descr="Immagine che contiene cielo, arma&#10;&#10;Descrizione generata con affidabilità elevata">
            <a:extLst>
              <a:ext uri="{FF2B5EF4-FFF2-40B4-BE49-F238E27FC236}">
                <a16:creationId xmlns:a16="http://schemas.microsoft.com/office/drawing/2014/main" id="{AF679FB4-59A9-4BA5-BF8E-17D58085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52" y="1131994"/>
            <a:ext cx="9180772" cy="4590386"/>
          </a:xfrm>
          <a:prstGeom prst="rect">
            <a:avLst/>
          </a:prstGeom>
        </p:spPr>
      </p:pic>
      <p:sp>
        <p:nvSpPr>
          <p:cNvPr id="59" name="Titolo 3">
            <a:extLst>
              <a:ext uri="{FF2B5EF4-FFF2-40B4-BE49-F238E27FC236}">
                <a16:creationId xmlns:a16="http://schemas.microsoft.com/office/drawing/2014/main" id="{47B8B3B9-3D9D-4A78-891A-94A4C73A8BCE}"/>
              </a:ext>
            </a:extLst>
          </p:cNvPr>
          <p:cNvSpPr txBox="1">
            <a:spLocks/>
          </p:cNvSpPr>
          <p:nvPr/>
        </p:nvSpPr>
        <p:spPr>
          <a:xfrm>
            <a:off x="9410923" y="0"/>
            <a:ext cx="2409768" cy="1199776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Questioni 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ambientali</a:t>
            </a:r>
          </a:p>
        </p:txBody>
      </p:sp>
      <p:sp>
        <p:nvSpPr>
          <p:cNvPr id="61" name="Callout: freccia in giù 60">
            <a:extLst>
              <a:ext uri="{FF2B5EF4-FFF2-40B4-BE49-F238E27FC236}">
                <a16:creationId xmlns:a16="http://schemas.microsoft.com/office/drawing/2014/main" id="{90E69A54-0EBD-4534-9A09-4F9BA37E1DA0}"/>
              </a:ext>
            </a:extLst>
          </p:cNvPr>
          <p:cNvSpPr/>
          <p:nvPr/>
        </p:nvSpPr>
        <p:spPr>
          <a:xfrm>
            <a:off x="947650" y="648393"/>
            <a:ext cx="3025833" cy="11997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Fenomeni ambientali</a:t>
            </a:r>
          </a:p>
        </p:txBody>
      </p:sp>
      <p:sp>
        <p:nvSpPr>
          <p:cNvPr id="62" name="Callout: freccia in giù 61">
            <a:extLst>
              <a:ext uri="{FF2B5EF4-FFF2-40B4-BE49-F238E27FC236}">
                <a16:creationId xmlns:a16="http://schemas.microsoft.com/office/drawing/2014/main" id="{1E4EB22C-2EE5-4A90-B340-49688EC8E434}"/>
              </a:ext>
            </a:extLst>
          </p:cNvPr>
          <p:cNvSpPr/>
          <p:nvPr/>
        </p:nvSpPr>
        <p:spPr>
          <a:xfrm>
            <a:off x="5399799" y="648393"/>
            <a:ext cx="3460865" cy="11997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Controllo / uso delle risorse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ABEA1E4F-FA17-46FA-BD10-AFCE8FF519B5}"/>
              </a:ext>
            </a:extLst>
          </p:cNvPr>
          <p:cNvSpPr txBox="1"/>
          <p:nvPr/>
        </p:nvSpPr>
        <p:spPr>
          <a:xfrm>
            <a:off x="1545927" y="1858982"/>
            <a:ext cx="3225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Desertificazione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Assenza di acqua potabile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Mutamenti climatici…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B183819D-E8B7-4C80-8888-402EB4CF007E}"/>
              </a:ext>
            </a:extLst>
          </p:cNvPr>
          <p:cNvSpPr/>
          <p:nvPr/>
        </p:nvSpPr>
        <p:spPr>
          <a:xfrm>
            <a:off x="657241" y="5169394"/>
            <a:ext cx="3508091" cy="104156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Mettere in sicurezza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risorse naturali strategiche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Reti di trasporto</a:t>
            </a:r>
          </a:p>
        </p:txBody>
      </p:sp>
      <p:sp>
        <p:nvSpPr>
          <p:cNvPr id="66" name="Connettore pagina esterna 65">
            <a:extLst>
              <a:ext uri="{FF2B5EF4-FFF2-40B4-BE49-F238E27FC236}">
                <a16:creationId xmlns:a16="http://schemas.microsoft.com/office/drawing/2014/main" id="{671FC0DD-721D-437D-BF04-774990F8AEEA}"/>
              </a:ext>
            </a:extLst>
          </p:cNvPr>
          <p:cNvSpPr/>
          <p:nvPr/>
        </p:nvSpPr>
        <p:spPr>
          <a:xfrm>
            <a:off x="2197576" y="3588616"/>
            <a:ext cx="731520" cy="1402971"/>
          </a:xfrm>
          <a:prstGeom prst="flowChartOffpageConnector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/>
              <a:t>GUERRE</a:t>
            </a:r>
          </a:p>
        </p:txBody>
      </p:sp>
      <p:sp>
        <p:nvSpPr>
          <p:cNvPr id="67" name="Rettangolo con angoli diagonali arrotondati 66">
            <a:extLst>
              <a:ext uri="{FF2B5EF4-FFF2-40B4-BE49-F238E27FC236}">
                <a16:creationId xmlns:a16="http://schemas.microsoft.com/office/drawing/2014/main" id="{C215FEDD-F916-4E01-8782-9BA0828C484C}"/>
              </a:ext>
            </a:extLst>
          </p:cNvPr>
          <p:cNvSpPr/>
          <p:nvPr/>
        </p:nvSpPr>
        <p:spPr>
          <a:xfrm>
            <a:off x="4859305" y="4625850"/>
            <a:ext cx="3599191" cy="769441"/>
          </a:xfrm>
          <a:prstGeom prst="round2Diag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Garantire la continuità dei flussi economico-commerciali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FF1926AF-0275-4F3B-996B-45ED091089C9}"/>
              </a:ext>
            </a:extLst>
          </p:cNvPr>
          <p:cNvSpPr txBox="1"/>
          <p:nvPr/>
        </p:nvSpPr>
        <p:spPr>
          <a:xfrm>
            <a:off x="5412721" y="2009257"/>
            <a:ext cx="322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Petrolio/Gas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Acqua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E82ED2A2-B6C3-4749-AF79-3CBD8CE4B372}"/>
              </a:ext>
            </a:extLst>
          </p:cNvPr>
          <p:cNvSpPr/>
          <p:nvPr/>
        </p:nvSpPr>
        <p:spPr>
          <a:xfrm>
            <a:off x="1958863" y="2640812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Assetti geopolitici mondiali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956C10DE-0E27-46DD-B0B8-084D77A5810D}"/>
              </a:ext>
            </a:extLst>
          </p:cNvPr>
          <p:cNvGrpSpPr/>
          <p:nvPr/>
        </p:nvGrpSpPr>
        <p:grpSpPr>
          <a:xfrm>
            <a:off x="7464287" y="3876333"/>
            <a:ext cx="3114759" cy="2439979"/>
            <a:chOff x="7464287" y="3876333"/>
            <a:chExt cx="3114759" cy="2439979"/>
          </a:xfrm>
        </p:grpSpPr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6E10E8CE-E6A5-41A7-A0D7-ADBEA09B3F22}"/>
                </a:ext>
              </a:extLst>
            </p:cNvPr>
            <p:cNvSpPr/>
            <p:nvPr/>
          </p:nvSpPr>
          <p:spPr>
            <a:xfrm>
              <a:off x="8010787" y="3876333"/>
              <a:ext cx="2133485" cy="79436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Aree stabili</a:t>
              </a:r>
            </a:p>
          </p:txBody>
        </p:sp>
        <p:sp>
          <p:nvSpPr>
            <p:cNvPr id="44" name="Freccia circolare a sinistra 43">
              <a:extLst>
                <a:ext uri="{FF2B5EF4-FFF2-40B4-BE49-F238E27FC236}">
                  <a16:creationId xmlns:a16="http://schemas.microsoft.com/office/drawing/2014/main" id="{D63E0723-AC12-4B6C-A077-B32C0E528F8A}"/>
                </a:ext>
              </a:extLst>
            </p:cNvPr>
            <p:cNvSpPr/>
            <p:nvPr/>
          </p:nvSpPr>
          <p:spPr>
            <a:xfrm flipH="1" flipV="1">
              <a:off x="7464287" y="4058931"/>
              <a:ext cx="714389" cy="1985707"/>
            </a:xfrm>
            <a:prstGeom prst="curvedLeftArrow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0" name="Stella a 10 punte 69">
              <a:extLst>
                <a:ext uri="{FF2B5EF4-FFF2-40B4-BE49-F238E27FC236}">
                  <a16:creationId xmlns:a16="http://schemas.microsoft.com/office/drawing/2014/main" id="{C143A313-0D51-4B71-9D61-6568287BA7C3}"/>
                </a:ext>
              </a:extLst>
            </p:cNvPr>
            <p:cNvSpPr/>
            <p:nvPr/>
          </p:nvSpPr>
          <p:spPr>
            <a:xfrm>
              <a:off x="7878549" y="5326259"/>
              <a:ext cx="2489943" cy="990053"/>
            </a:xfrm>
            <a:prstGeom prst="star10">
              <a:avLst>
                <a:gd name="adj" fmla="val 40450"/>
                <a:gd name="hf" fmla="val 1051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Aree instabili</a:t>
              </a:r>
            </a:p>
          </p:txBody>
        </p:sp>
        <p:sp>
          <p:nvSpPr>
            <p:cNvPr id="45" name="Freccia circolare a sinistra 44">
              <a:extLst>
                <a:ext uri="{FF2B5EF4-FFF2-40B4-BE49-F238E27FC236}">
                  <a16:creationId xmlns:a16="http://schemas.microsoft.com/office/drawing/2014/main" id="{E9C3CB77-701F-43B3-9811-3A9A429624CA}"/>
                </a:ext>
              </a:extLst>
            </p:cNvPr>
            <p:cNvSpPr/>
            <p:nvPr/>
          </p:nvSpPr>
          <p:spPr>
            <a:xfrm>
              <a:off x="9996974" y="4049011"/>
              <a:ext cx="582072" cy="2070637"/>
            </a:xfrm>
            <a:prstGeom prst="curvedLeftArrow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97ED28-BDE4-4E06-9C35-871852E49E73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249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67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1AB8F7-2AC1-4FE7-8DD6-845D33BB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0" r="126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C0A995-8A9A-4705-9B30-7F7F6106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760" y="2988617"/>
            <a:ext cx="4088190" cy="872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Rischi</a:t>
            </a:r>
            <a:r>
              <a:rPr lang="en-US" sz="4800" dirty="0"/>
              <a:t> </a:t>
            </a:r>
            <a:r>
              <a:rPr lang="en-US" sz="4800" dirty="0" err="1"/>
              <a:t>globali</a:t>
            </a:r>
            <a:endParaRPr lang="en-US" sz="4800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70FC5AC-15D5-4D92-A016-58AADFE1FCFD}"/>
              </a:ext>
            </a:extLst>
          </p:cNvPr>
          <p:cNvSpPr/>
          <p:nvPr/>
        </p:nvSpPr>
        <p:spPr>
          <a:xfrm rot="2129907">
            <a:off x="1974051" y="865332"/>
            <a:ext cx="3840480" cy="1496291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TERRORISMO</a:t>
            </a:r>
            <a:endParaRPr lang="it-IT" dirty="0"/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B2E28CC8-3BF6-44EA-9C38-4AD94E7B5DED}"/>
              </a:ext>
            </a:extLst>
          </p:cNvPr>
          <p:cNvSpPr/>
          <p:nvPr/>
        </p:nvSpPr>
        <p:spPr>
          <a:xfrm rot="211156">
            <a:off x="816370" y="2796737"/>
            <a:ext cx="4799101" cy="1745673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SVILUPPO GLOBALE</a:t>
            </a:r>
            <a:endParaRPr lang="it-IT" dirty="0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937FD5C1-7D21-4DDD-8B9E-A1CC934994E3}"/>
              </a:ext>
            </a:extLst>
          </p:cNvPr>
          <p:cNvSpPr/>
          <p:nvPr/>
        </p:nvSpPr>
        <p:spPr>
          <a:xfrm rot="21246511">
            <a:off x="1151945" y="4675190"/>
            <a:ext cx="4799101" cy="1745673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RISCHIO DEMOGRAFICO</a:t>
            </a:r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0D30A56-A68C-475B-89EA-8BFC5A1CAA86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15004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F6369B76-90DA-4860-B78D-3131996E845B}"/>
              </a:ext>
            </a:extLst>
          </p:cNvPr>
          <p:cNvSpPr txBox="1">
            <a:spLocks/>
          </p:cNvSpPr>
          <p:nvPr/>
        </p:nvSpPr>
        <p:spPr>
          <a:xfrm>
            <a:off x="9613523" y="201531"/>
            <a:ext cx="2409768" cy="1199776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Rischio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Demografico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798813-6EB7-4810-B8ED-C11F6224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3" y="614276"/>
            <a:ext cx="3287198" cy="2993448"/>
          </a:xfrm>
          <a:prstGeom prst="rect">
            <a:avLst/>
          </a:prstGeom>
        </p:spPr>
      </p:pic>
      <p:sp>
        <p:nvSpPr>
          <p:cNvPr id="5" name="Rettangolo con angoli diagonali arrotondati 4">
            <a:extLst>
              <a:ext uri="{FF2B5EF4-FFF2-40B4-BE49-F238E27FC236}">
                <a16:creationId xmlns:a16="http://schemas.microsoft.com/office/drawing/2014/main" id="{2F7F40BC-FC2C-4B8E-AE00-E2527A75CD63}"/>
              </a:ext>
            </a:extLst>
          </p:cNvPr>
          <p:cNvSpPr/>
          <p:nvPr/>
        </p:nvSpPr>
        <p:spPr>
          <a:xfrm>
            <a:off x="4189615" y="614276"/>
            <a:ext cx="2211185" cy="7870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Popolazione mondiale 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EC1447D-E75D-4E9B-92F0-4B854D56638D}"/>
              </a:ext>
            </a:extLst>
          </p:cNvPr>
          <p:cNvGrpSpPr/>
          <p:nvPr/>
        </p:nvGrpSpPr>
        <p:grpSpPr>
          <a:xfrm>
            <a:off x="6400800" y="477977"/>
            <a:ext cx="2802370" cy="1107996"/>
            <a:chOff x="6400800" y="477977"/>
            <a:chExt cx="2802370" cy="1107996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3DC9D2-CF4E-4890-BF51-F5612CBED065}"/>
                </a:ext>
              </a:extLst>
            </p:cNvPr>
            <p:cNvSpPr/>
            <p:nvPr/>
          </p:nvSpPr>
          <p:spPr>
            <a:xfrm>
              <a:off x="6400800" y="477977"/>
              <a:ext cx="280237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+85 mln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BC3FE36-FCA6-4896-8658-DE18D996816B}"/>
                </a:ext>
              </a:extLst>
            </p:cNvPr>
            <p:cNvSpPr txBox="1"/>
            <p:nvPr/>
          </p:nvSpPr>
          <p:spPr>
            <a:xfrm>
              <a:off x="7178787" y="1216641"/>
              <a:ext cx="125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all’anno</a:t>
              </a:r>
            </a:p>
          </p:txBody>
        </p:sp>
      </p:grpSp>
      <p:sp>
        <p:nvSpPr>
          <p:cNvPr id="9" name="Trapezio 8">
            <a:extLst>
              <a:ext uri="{FF2B5EF4-FFF2-40B4-BE49-F238E27FC236}">
                <a16:creationId xmlns:a16="http://schemas.microsoft.com/office/drawing/2014/main" id="{2933A9FA-4338-4C86-856C-AC9C5477EEE4}"/>
              </a:ext>
            </a:extLst>
          </p:cNvPr>
          <p:cNvSpPr/>
          <p:nvPr/>
        </p:nvSpPr>
        <p:spPr>
          <a:xfrm>
            <a:off x="4206240" y="3208713"/>
            <a:ext cx="2211185" cy="651949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 miliardi</a:t>
            </a:r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595AD151-9986-43F6-8DB2-56C9F1AD005A}"/>
              </a:ext>
            </a:extLst>
          </p:cNvPr>
          <p:cNvSpPr/>
          <p:nvPr/>
        </p:nvSpPr>
        <p:spPr>
          <a:xfrm>
            <a:off x="4389120" y="2113211"/>
            <a:ext cx="1878676" cy="947651"/>
          </a:xfrm>
          <a:prstGeom prst="triangl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1,2 </a:t>
            </a:r>
            <a:r>
              <a:rPr lang="it-IT" sz="1600" dirty="0"/>
              <a:t>miliardi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967603-C6D6-4A2D-B4BF-A32E6258973C}"/>
              </a:ext>
            </a:extLst>
          </p:cNvPr>
          <p:cNvSpPr txBox="1"/>
          <p:nvPr/>
        </p:nvSpPr>
        <p:spPr>
          <a:xfrm>
            <a:off x="6086415" y="2324637"/>
            <a:ext cx="171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14C29D-753B-4865-A256-E9873D99AEA3}"/>
              </a:ext>
            </a:extLst>
          </p:cNvPr>
          <p:cNvSpPr txBox="1"/>
          <p:nvPr/>
        </p:nvSpPr>
        <p:spPr>
          <a:xfrm>
            <a:off x="6417425" y="3432557"/>
            <a:ext cx="239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</a:t>
            </a:r>
          </a:p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Boom demografico</a:t>
            </a:r>
          </a:p>
        </p:txBody>
      </p:sp>
      <p:sp>
        <p:nvSpPr>
          <p:cNvPr id="13" name="Rettangolo con angoli ritagliati in diagonale 12">
            <a:extLst>
              <a:ext uri="{FF2B5EF4-FFF2-40B4-BE49-F238E27FC236}">
                <a16:creationId xmlns:a16="http://schemas.microsoft.com/office/drawing/2014/main" id="{FA297054-2786-4768-8D1F-1C13CE7F7A50}"/>
              </a:ext>
            </a:extLst>
          </p:cNvPr>
          <p:cNvSpPr/>
          <p:nvPr/>
        </p:nvSpPr>
        <p:spPr>
          <a:xfrm>
            <a:off x="3758510" y="4415326"/>
            <a:ext cx="1575375" cy="45575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denutrizione</a:t>
            </a:r>
          </a:p>
        </p:txBody>
      </p:sp>
      <p:sp>
        <p:nvSpPr>
          <p:cNvPr id="14" name="Rettangolo con angoli ritagliati in diagonale 13">
            <a:extLst>
              <a:ext uri="{FF2B5EF4-FFF2-40B4-BE49-F238E27FC236}">
                <a16:creationId xmlns:a16="http://schemas.microsoft.com/office/drawing/2014/main" id="{19736D30-4A04-46CF-AD2A-B2800916F85D}"/>
              </a:ext>
            </a:extLst>
          </p:cNvPr>
          <p:cNvSpPr/>
          <p:nvPr/>
        </p:nvSpPr>
        <p:spPr>
          <a:xfrm>
            <a:off x="5770302" y="4451690"/>
            <a:ext cx="1575377" cy="45575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malattie</a:t>
            </a:r>
          </a:p>
        </p:txBody>
      </p:sp>
      <p:sp>
        <p:nvSpPr>
          <p:cNvPr id="19" name="Callout: freccia in giù 18">
            <a:extLst>
              <a:ext uri="{FF2B5EF4-FFF2-40B4-BE49-F238E27FC236}">
                <a16:creationId xmlns:a16="http://schemas.microsoft.com/office/drawing/2014/main" id="{31F1A260-417C-4E1B-A733-1A9A52C90706}"/>
              </a:ext>
            </a:extLst>
          </p:cNvPr>
          <p:cNvSpPr/>
          <p:nvPr/>
        </p:nvSpPr>
        <p:spPr>
          <a:xfrm>
            <a:off x="4524145" y="3755722"/>
            <a:ext cx="1575376" cy="646331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1 miliardo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D76A8F6-673F-4203-87C0-E96D9B40077E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pic>
        <p:nvPicPr>
          <p:cNvPr id="28" name="Immagine 27" descr="Immagine che contiene albero, persona, esterni, uomo&#10;&#10;Descrizione generata con affidabilità molto elevata">
            <a:extLst>
              <a:ext uri="{FF2B5EF4-FFF2-40B4-BE49-F238E27FC236}">
                <a16:creationId xmlns:a16="http://schemas.microsoft.com/office/drawing/2014/main" id="{8D249742-5B34-482E-8C24-FCF9E122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8" y="4077600"/>
            <a:ext cx="3569727" cy="2141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Stella a 10 punte 21">
            <a:extLst>
              <a:ext uri="{FF2B5EF4-FFF2-40B4-BE49-F238E27FC236}">
                <a16:creationId xmlns:a16="http://schemas.microsoft.com/office/drawing/2014/main" id="{968923CC-5750-4A76-91D2-E66078C44307}"/>
              </a:ext>
            </a:extLst>
          </p:cNvPr>
          <p:cNvSpPr/>
          <p:nvPr/>
        </p:nvSpPr>
        <p:spPr>
          <a:xfrm>
            <a:off x="2665678" y="4977494"/>
            <a:ext cx="3081124" cy="1670633"/>
          </a:xfrm>
          <a:prstGeom prst="star10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Gestione delle risorse è strategica per il controllo politico</a:t>
            </a:r>
          </a:p>
        </p:txBody>
      </p:sp>
    </p:spTree>
    <p:extLst>
      <p:ext uri="{BB962C8B-B14F-4D97-AF65-F5344CB8AC3E}">
        <p14:creationId xmlns:p14="http://schemas.microsoft.com/office/powerpoint/2010/main" val="25884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persona, figlio, cielo, piccolo&#10;&#10;Descrizione generata con affidabilità molto elevata">
            <a:extLst>
              <a:ext uri="{FF2B5EF4-FFF2-40B4-BE49-F238E27FC236}">
                <a16:creationId xmlns:a16="http://schemas.microsoft.com/office/drawing/2014/main" id="{725BED99-3208-4841-B690-CEC6EA8EB4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089970" y="2908676"/>
            <a:ext cx="4710809" cy="3132688"/>
          </a:xfrm>
          <a:prstGeom prst="rect">
            <a:avLst/>
          </a:prstGeom>
        </p:spPr>
      </p:pic>
      <p:pic>
        <p:nvPicPr>
          <p:cNvPr id="6" name="Immagine 5" descr="Immagine che contiene persona, erba, cielo, esterni&#10;&#10;Descrizione generata con affidabilità molto elevata">
            <a:extLst>
              <a:ext uri="{FF2B5EF4-FFF2-40B4-BE49-F238E27FC236}">
                <a16:creationId xmlns:a16="http://schemas.microsoft.com/office/drawing/2014/main" id="{9472EDFA-A1F4-46C9-ABC1-E264468233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98052" y="1212131"/>
            <a:ext cx="4942598" cy="371547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6DFEF1A-9AFB-4C41-9794-E69BA48C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942598" cy="1320800"/>
          </a:xfrm>
        </p:spPr>
        <p:txBody>
          <a:bodyPr/>
          <a:lstStyle/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NORD del pianeta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FA1F58-858C-4DBB-810B-16C26AB54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275" y="1537534"/>
            <a:ext cx="4184035" cy="344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0</a:t>
            </a:r>
          </a:p>
          <a:p>
            <a:r>
              <a:rPr lang="it-IT" dirty="0">
                <a:solidFill>
                  <a:schemeClr val="tx1"/>
                </a:solidFill>
              </a:rPr>
              <a:t>la popolazione non aumenta a causa della ridotta natalità; </a:t>
            </a:r>
          </a:p>
          <a:p>
            <a:r>
              <a:rPr lang="it-IT" dirty="0">
                <a:solidFill>
                  <a:schemeClr val="tx1"/>
                </a:solidFill>
              </a:rPr>
              <a:t>il tasso di fecondità in Europa occidentale sono 1,5 figli per donna, </a:t>
            </a:r>
          </a:p>
          <a:p>
            <a:r>
              <a:rPr lang="it-IT" dirty="0">
                <a:solidFill>
                  <a:schemeClr val="tx1"/>
                </a:solidFill>
              </a:rPr>
              <a:t>ultrasessantenni sono più numerosi dei giovani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53FAC4-D87E-4FFB-AEDC-E65DD730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908675"/>
            <a:ext cx="4184034" cy="313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BOOM DEMOGRAFICO</a:t>
            </a:r>
          </a:p>
          <a:p>
            <a:r>
              <a:rPr lang="it-IT" dirty="0">
                <a:solidFill>
                  <a:schemeClr val="tx1"/>
                </a:solidFill>
              </a:rPr>
              <a:t>il tasso di fecondità in Africa è di 4,5 figli per donna </a:t>
            </a:r>
          </a:p>
          <a:p>
            <a:r>
              <a:rPr lang="it-IT" dirty="0">
                <a:solidFill>
                  <a:schemeClr val="tx1"/>
                </a:solidFill>
              </a:rPr>
              <a:t>40-50% ha &lt;20 anni</a:t>
            </a:r>
          </a:p>
          <a:p>
            <a:r>
              <a:rPr lang="it-IT" dirty="0">
                <a:solidFill>
                  <a:schemeClr val="tx1"/>
                </a:solidFill>
              </a:rPr>
              <a:t>Ultrasessantenni &lt; 5%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657B69A-9221-4098-AB98-0C9B5F3A1A5C}"/>
              </a:ext>
            </a:extLst>
          </p:cNvPr>
          <p:cNvSpPr txBox="1">
            <a:spLocks/>
          </p:cNvSpPr>
          <p:nvPr/>
        </p:nvSpPr>
        <p:spPr>
          <a:xfrm>
            <a:off x="5469251" y="2075556"/>
            <a:ext cx="4015475" cy="666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dirty="0">
                <a:solidFill>
                  <a:schemeClr val="accent1"/>
                </a:solidFill>
              </a:rPr>
              <a:t>SUD del pianeta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B2150CA-DA04-449E-89BC-5521B047C830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0487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EA75AB86-57B9-44D9-BF64-A79A4F08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7" b="981"/>
          <a:stretch/>
        </p:blipFill>
        <p:spPr>
          <a:xfrm>
            <a:off x="1" y="30220"/>
            <a:ext cx="12191999" cy="7168602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23515E-A695-47F8-A1D7-6FBC5C0ED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3558CD2-30CF-4237-B530-8AACD9583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E9F106-7CBF-402A-A9B7-8EC58D4B5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D6E0D2-3C3D-4C0E-A18E-08A1D2A2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4167283E-EB76-403A-BC80-285DBD4C3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ADF407D-FE97-417A-A0A3-42CA84250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EF9B0C7-0806-4738-B48B-4D9D41B54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1A60DC-708A-44F3-9DC9-3567BB367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993" y="1678665"/>
            <a:ext cx="5403653" cy="23691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FATTORI DI RISCHIO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F85FA-AFFD-458C-A131-B80788FE6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481" y="4863020"/>
            <a:ext cx="4573037" cy="52322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Corso di Geografia 2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DE42225-CC3C-4C3D-9B80-F36262C2C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DC75266A-36BA-4E57-B491-517652DB1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AD3AB97B-33BC-46A1-93A3-B668C176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29053C-B6DD-465F-8E05-BDACB3CF0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DCA81E-1E6A-4406-9357-FE33F83E3C40}"/>
              </a:ext>
            </a:extLst>
          </p:cNvPr>
          <p:cNvSpPr/>
          <p:nvPr/>
        </p:nvSpPr>
        <p:spPr>
          <a:xfrm>
            <a:off x="4619184" y="4193798"/>
            <a:ext cx="4777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Mappa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del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rischio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globale</a:t>
            </a:r>
            <a:endParaRPr lang="it-IT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4274369-F97B-418C-B1C1-6141DD6DEF45}"/>
              </a:ext>
            </a:extLst>
          </p:cNvPr>
          <p:cNvSpPr/>
          <p:nvPr/>
        </p:nvSpPr>
        <p:spPr>
          <a:xfrm rot="5400000">
            <a:off x="-712827" y="1053346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6" name="Stella a 10 punte 5">
            <a:extLst>
              <a:ext uri="{FF2B5EF4-FFF2-40B4-BE49-F238E27FC236}">
                <a16:creationId xmlns:a16="http://schemas.microsoft.com/office/drawing/2014/main" id="{89AF3805-4AB2-42D9-9CB4-32931579DF4D}"/>
              </a:ext>
            </a:extLst>
          </p:cNvPr>
          <p:cNvSpPr/>
          <p:nvPr/>
        </p:nvSpPr>
        <p:spPr>
          <a:xfrm>
            <a:off x="9073348" y="4501507"/>
            <a:ext cx="2158824" cy="1549037"/>
          </a:xfrm>
          <a:prstGeom prst="star10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i="1" dirty="0"/>
              <a:t>fine</a:t>
            </a:r>
            <a:endParaRPr lang="it-IT" sz="2000" i="1" dirty="0"/>
          </a:p>
        </p:txBody>
      </p:sp>
    </p:spTree>
    <p:extLst>
      <p:ext uri="{BB962C8B-B14F-4D97-AF65-F5344CB8AC3E}">
        <p14:creationId xmlns:p14="http://schemas.microsoft.com/office/powerpoint/2010/main" val="1395760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43CF543-2B01-4667-917B-552F225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mondo interdipendente </a:t>
            </a:r>
            <a:br>
              <a:rPr lang="it-IT" dirty="0"/>
            </a:br>
            <a:r>
              <a:rPr lang="it-IT" sz="2400" dirty="0"/>
              <a:t>RISCHI E OPPORTUNITÀ</a:t>
            </a:r>
            <a:endParaRPr lang="it-IT" dirty="0"/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BFBF4130-F380-4B5F-88CB-2A3ACBF4961A}"/>
              </a:ext>
            </a:extLst>
          </p:cNvPr>
          <p:cNvSpPr/>
          <p:nvPr/>
        </p:nvSpPr>
        <p:spPr>
          <a:xfrm>
            <a:off x="1616767" y="1980797"/>
            <a:ext cx="3193773" cy="1013705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GLOBALIZZAZIONE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1C49194-BBE5-4FD4-9A89-8E566A990A16}"/>
              </a:ext>
            </a:extLst>
          </p:cNvPr>
          <p:cNvSpPr/>
          <p:nvPr/>
        </p:nvSpPr>
        <p:spPr>
          <a:xfrm>
            <a:off x="1447006" y="3012660"/>
            <a:ext cx="3800854" cy="47707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Barriere politiche e culturali</a:t>
            </a:r>
          </a:p>
        </p:txBody>
      </p:sp>
      <p:sp>
        <p:nvSpPr>
          <p:cNvPr id="7" name="Segno di moltiplicazione 6">
            <a:extLst>
              <a:ext uri="{FF2B5EF4-FFF2-40B4-BE49-F238E27FC236}">
                <a16:creationId xmlns:a16="http://schemas.microsoft.com/office/drawing/2014/main" id="{FB526C81-DD77-48AA-A874-FCE04E6CCCF2}"/>
              </a:ext>
            </a:extLst>
          </p:cNvPr>
          <p:cNvSpPr/>
          <p:nvPr/>
        </p:nvSpPr>
        <p:spPr>
          <a:xfrm>
            <a:off x="2802835" y="2809057"/>
            <a:ext cx="821635" cy="8592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8EEEE63-1074-463D-98A6-AFE02501229D}"/>
              </a:ext>
            </a:extLst>
          </p:cNvPr>
          <p:cNvSpPr/>
          <p:nvPr/>
        </p:nvSpPr>
        <p:spPr>
          <a:xfrm>
            <a:off x="1447006" y="3700062"/>
            <a:ext cx="3800854" cy="626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Mondo interdipendente e aperto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689DB928-F572-452E-92E9-0FFBC3214AAE}"/>
              </a:ext>
            </a:extLst>
          </p:cNvPr>
          <p:cNvSpPr/>
          <p:nvPr/>
        </p:nvSpPr>
        <p:spPr>
          <a:xfrm>
            <a:off x="4975669" y="1994536"/>
            <a:ext cx="2405794" cy="1013705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comunicazione digitale/satellitare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0A1F56D5-3335-4ADC-BEB7-D267BF749C7D}"/>
              </a:ext>
            </a:extLst>
          </p:cNvPr>
          <p:cNvSpPr/>
          <p:nvPr/>
        </p:nvSpPr>
        <p:spPr>
          <a:xfrm>
            <a:off x="7546592" y="2007385"/>
            <a:ext cx="2405794" cy="1013705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comunicazione digitale/satellitare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7532421-DE3F-4794-97FD-67B3D1D9548C}"/>
              </a:ext>
            </a:extLst>
          </p:cNvPr>
          <p:cNvGrpSpPr/>
          <p:nvPr/>
        </p:nvGrpSpPr>
        <p:grpSpPr>
          <a:xfrm>
            <a:off x="9545585" y="2821564"/>
            <a:ext cx="1948758" cy="1760378"/>
            <a:chOff x="9545585" y="2821564"/>
            <a:chExt cx="1948758" cy="1760378"/>
          </a:xfrm>
        </p:grpSpPr>
        <p:pic>
          <p:nvPicPr>
            <p:cNvPr id="18" name="Immagine 17" descr="Immagine che contiene persona, uomo, interni, parete&#10;&#10;Descrizione generata con affidabilità molto elevata">
              <a:extLst>
                <a:ext uri="{FF2B5EF4-FFF2-40B4-BE49-F238E27FC236}">
                  <a16:creationId xmlns:a16="http://schemas.microsoft.com/office/drawing/2014/main" id="{A52F51EB-7910-4E70-82E3-9455BD20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5585" y="2821564"/>
              <a:ext cx="1948758" cy="17603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ABB4A49-2851-44AF-824C-522C75428997}"/>
                </a:ext>
              </a:extLst>
            </p:cNvPr>
            <p:cNvSpPr txBox="1"/>
            <p:nvPr/>
          </p:nvSpPr>
          <p:spPr>
            <a:xfrm>
              <a:off x="9545585" y="4187687"/>
              <a:ext cx="1948758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Marshall </a:t>
              </a:r>
              <a:r>
                <a:rPr lang="it-IT" sz="1200" b="1" dirty="0" err="1"/>
                <a:t>McLuhan</a:t>
              </a:r>
              <a:endParaRPr lang="it-IT" sz="1200" b="1" dirty="0"/>
            </a:p>
          </p:txBody>
        </p:sp>
      </p:grp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F845B7CB-ABF3-4F92-BFFB-1AC43F8DABB7}"/>
              </a:ext>
            </a:extLst>
          </p:cNvPr>
          <p:cNvSpPr/>
          <p:nvPr/>
        </p:nvSpPr>
        <p:spPr>
          <a:xfrm>
            <a:off x="7289901" y="3607952"/>
            <a:ext cx="395506" cy="321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DC81F59-6208-491A-A7EB-5C266B39F551}"/>
              </a:ext>
            </a:extLst>
          </p:cNvPr>
          <p:cNvSpPr/>
          <p:nvPr/>
        </p:nvSpPr>
        <p:spPr>
          <a:xfrm>
            <a:off x="5866356" y="3984973"/>
            <a:ext cx="3235610" cy="49523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Omogeneizzazione sul modello occidentale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C8182FA-DFAF-494F-8B39-8A1FFF20A5C1}"/>
              </a:ext>
            </a:extLst>
          </p:cNvPr>
          <p:cNvSpPr/>
          <p:nvPr/>
        </p:nvSpPr>
        <p:spPr>
          <a:xfrm>
            <a:off x="5866356" y="5334224"/>
            <a:ext cx="3235610" cy="49523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Opportunità economico-commerciali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5DCF66D-55A7-4873-8A25-D6973FDDD7B0}"/>
              </a:ext>
            </a:extLst>
          </p:cNvPr>
          <p:cNvSpPr/>
          <p:nvPr/>
        </p:nvSpPr>
        <p:spPr>
          <a:xfrm>
            <a:off x="5866356" y="4643587"/>
            <a:ext cx="3235610" cy="49523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Mostrare il centro alle periferie del mondo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84C01CB-0F92-492C-AEFA-ED9FEA4449B1}"/>
              </a:ext>
            </a:extLst>
          </p:cNvPr>
          <p:cNvSpPr/>
          <p:nvPr/>
        </p:nvSpPr>
        <p:spPr>
          <a:xfrm>
            <a:off x="5866356" y="6085235"/>
            <a:ext cx="3235610" cy="49523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Fa emergere nuovi fattori di rischio (geopolitica)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A77E831-C0BE-45B8-B56D-910438A5FFE2}"/>
              </a:ext>
            </a:extLst>
          </p:cNvPr>
          <p:cNvSpPr/>
          <p:nvPr/>
        </p:nvSpPr>
        <p:spPr>
          <a:xfrm>
            <a:off x="5190319" y="2965566"/>
            <a:ext cx="4443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Villaggio globale</a:t>
            </a:r>
          </a:p>
        </p:txBody>
      </p:sp>
    </p:spTree>
    <p:extLst>
      <p:ext uri="{BB962C8B-B14F-4D97-AF65-F5344CB8AC3E}">
        <p14:creationId xmlns:p14="http://schemas.microsoft.com/office/powerpoint/2010/main" val="2274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23EC2CD-ED13-4AAA-AFAB-2E4536246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165175"/>
            <a:ext cx="8725153" cy="9652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400" dirty="0"/>
              <a:t>Nuovi fattori di rischio</a:t>
            </a:r>
            <a:endParaRPr lang="en-US" sz="5400" dirty="0"/>
          </a:p>
        </p:txBody>
      </p:sp>
      <p:pic>
        <p:nvPicPr>
          <p:cNvPr id="4" name="Immagine 3" descr="Immagine che contiene parete, interni&#10;&#10;Descrizione generata con affidabilità elevata">
            <a:extLst>
              <a:ext uri="{FF2B5EF4-FFF2-40B4-BE49-F238E27FC236}">
                <a16:creationId xmlns:a16="http://schemas.microsoft.com/office/drawing/2014/main" id="{3D0114F3-AD5E-4F07-AE94-23E58217C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" r="19590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EAD6E6A-46E9-4B7C-B2FF-6E50B74DD1DA}"/>
              </a:ext>
            </a:extLst>
          </p:cNvPr>
          <p:cNvSpPr/>
          <p:nvPr/>
        </p:nvSpPr>
        <p:spPr>
          <a:xfrm>
            <a:off x="6086494" y="2940897"/>
            <a:ext cx="3264383" cy="659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Disuguaglianza nel sistema di distribuzione delle risorse</a:t>
            </a:r>
          </a:p>
        </p:txBody>
      </p:sp>
      <p:sp>
        <p:nvSpPr>
          <p:cNvPr id="23" name="Esplosione: 8 punte 22">
            <a:extLst>
              <a:ext uri="{FF2B5EF4-FFF2-40B4-BE49-F238E27FC236}">
                <a16:creationId xmlns:a16="http://schemas.microsoft.com/office/drawing/2014/main" id="{898567DB-A084-4359-9ECA-FD66E64A6E38}"/>
              </a:ext>
            </a:extLst>
          </p:cNvPr>
          <p:cNvSpPr/>
          <p:nvPr/>
        </p:nvSpPr>
        <p:spPr>
          <a:xfrm>
            <a:off x="4927822" y="4134315"/>
            <a:ext cx="2182741" cy="1300869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A61DF94-965B-4D31-BBBD-FC45A9AFF4CC}"/>
              </a:ext>
            </a:extLst>
          </p:cNvPr>
          <p:cNvGrpSpPr/>
          <p:nvPr/>
        </p:nvGrpSpPr>
        <p:grpSpPr>
          <a:xfrm>
            <a:off x="6213769" y="3801840"/>
            <a:ext cx="2855741" cy="2028082"/>
            <a:chOff x="6213769" y="3801840"/>
            <a:chExt cx="2855741" cy="2028082"/>
          </a:xfrm>
        </p:grpSpPr>
        <p:sp>
          <p:nvSpPr>
            <p:cNvPr id="24" name="Fascicolazione 23">
              <a:extLst>
                <a:ext uri="{FF2B5EF4-FFF2-40B4-BE49-F238E27FC236}">
                  <a16:creationId xmlns:a16="http://schemas.microsoft.com/office/drawing/2014/main" id="{CD2C0FE9-726D-4A1F-84C9-26D67458682B}"/>
                </a:ext>
              </a:extLst>
            </p:cNvPr>
            <p:cNvSpPr/>
            <p:nvPr/>
          </p:nvSpPr>
          <p:spPr>
            <a:xfrm>
              <a:off x="6213769" y="3801840"/>
              <a:ext cx="2855741" cy="1983545"/>
            </a:xfrm>
            <a:prstGeom prst="flowChartCollat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643254A-52D2-49A4-8607-12D0F0142B22}"/>
                </a:ext>
              </a:extLst>
            </p:cNvPr>
            <p:cNvSpPr txBox="1"/>
            <p:nvPr/>
          </p:nvSpPr>
          <p:spPr>
            <a:xfrm>
              <a:off x="6731935" y="3846377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Società del benessere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4FE4119-CEDE-4813-8BBA-78B2EF3F170B}"/>
                </a:ext>
              </a:extLst>
            </p:cNvPr>
            <p:cNvSpPr txBox="1"/>
            <p:nvPr/>
          </p:nvSpPr>
          <p:spPr>
            <a:xfrm>
              <a:off x="6696767" y="5183591"/>
              <a:ext cx="1899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Società sottosviluppate</a:t>
              </a:r>
            </a:p>
          </p:txBody>
        </p:sp>
      </p:grpSp>
      <p:sp>
        <p:nvSpPr>
          <p:cNvPr id="27" name="Rettangolo 26">
            <a:extLst>
              <a:ext uri="{FF2B5EF4-FFF2-40B4-BE49-F238E27FC236}">
                <a16:creationId xmlns:a16="http://schemas.microsoft.com/office/drawing/2014/main" id="{3C53F460-EC24-4B35-9C45-613F83E508D1}"/>
              </a:ext>
            </a:extLst>
          </p:cNvPr>
          <p:cNvSpPr/>
          <p:nvPr/>
        </p:nvSpPr>
        <p:spPr>
          <a:xfrm rot="5400000">
            <a:off x="10963153" y="5636831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59EFA6F9-9DDD-43C3-B754-8A73946B2FDB}"/>
              </a:ext>
            </a:extLst>
          </p:cNvPr>
          <p:cNvSpPr/>
          <p:nvPr/>
        </p:nvSpPr>
        <p:spPr>
          <a:xfrm>
            <a:off x="7588841" y="2478401"/>
            <a:ext cx="395506" cy="321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599973D9-E36C-4570-9CF0-36A7F05FD101}"/>
              </a:ext>
            </a:extLst>
          </p:cNvPr>
          <p:cNvSpPr/>
          <p:nvPr/>
        </p:nvSpPr>
        <p:spPr>
          <a:xfrm>
            <a:off x="6549985" y="1184777"/>
            <a:ext cx="2525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Villaggio </a:t>
            </a:r>
          </a:p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globale</a:t>
            </a:r>
          </a:p>
        </p:txBody>
      </p:sp>
    </p:spTree>
    <p:extLst>
      <p:ext uri="{BB962C8B-B14F-4D97-AF65-F5344CB8AC3E}">
        <p14:creationId xmlns:p14="http://schemas.microsoft.com/office/powerpoint/2010/main" val="1739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1FAC8-E03C-4EEE-926E-BE639480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844"/>
          </a:xfrm>
        </p:spPr>
        <p:txBody>
          <a:bodyPr/>
          <a:lstStyle/>
          <a:p>
            <a:r>
              <a:rPr lang="it-IT" dirty="0"/>
              <a:t>Lo studio dei rischi</a:t>
            </a:r>
          </a:p>
        </p:txBody>
      </p:sp>
      <p:sp>
        <p:nvSpPr>
          <p:cNvPr id="10" name="Esplosione: 8 punte 9">
            <a:extLst>
              <a:ext uri="{FF2B5EF4-FFF2-40B4-BE49-F238E27FC236}">
                <a16:creationId xmlns:a16="http://schemas.microsoft.com/office/drawing/2014/main" id="{9264C987-1E3C-4252-8B75-86EC9258A45A}"/>
              </a:ext>
            </a:extLst>
          </p:cNvPr>
          <p:cNvSpPr/>
          <p:nvPr/>
        </p:nvSpPr>
        <p:spPr>
          <a:xfrm>
            <a:off x="3863180" y="2367016"/>
            <a:ext cx="3121572" cy="1615966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RISCHI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A132E0F5-BB33-4D55-BEA1-7A99432B64F3}"/>
              </a:ext>
            </a:extLst>
          </p:cNvPr>
          <p:cNvSpPr/>
          <p:nvPr/>
        </p:nvSpPr>
        <p:spPr>
          <a:xfrm>
            <a:off x="868481" y="1606906"/>
            <a:ext cx="2049517" cy="472966"/>
          </a:xfrm>
          <a:prstGeom prst="borderCallout1">
            <a:avLst>
              <a:gd name="adj1" fmla="val 199961"/>
              <a:gd name="adj2" fmla="val 193205"/>
              <a:gd name="adj3" fmla="val 50379"/>
              <a:gd name="adj4" fmla="val 1008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D5FFD650-8C40-407B-943E-23D3C45E5865}"/>
              </a:ext>
            </a:extLst>
          </p:cNvPr>
          <p:cNvSpPr/>
          <p:nvPr/>
        </p:nvSpPr>
        <p:spPr>
          <a:xfrm>
            <a:off x="7001828" y="1693917"/>
            <a:ext cx="2049517" cy="472966"/>
          </a:xfrm>
          <a:prstGeom prst="borderCallout1">
            <a:avLst>
              <a:gd name="adj1" fmla="val 186628"/>
              <a:gd name="adj2" fmla="val -62180"/>
              <a:gd name="adj3" fmla="val 53713"/>
              <a:gd name="adj4" fmla="val 129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planetario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F63C931-F631-4838-A6FC-AC9E49F898DB}"/>
              </a:ext>
            </a:extLst>
          </p:cNvPr>
          <p:cNvSpPr/>
          <p:nvPr/>
        </p:nvSpPr>
        <p:spPr>
          <a:xfrm>
            <a:off x="550481" y="1982098"/>
            <a:ext cx="28136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Rischio-Paese</a:t>
            </a:r>
            <a:endParaRPr lang="it-IT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624206-2273-4DE1-AADA-9080BB367DD5}"/>
              </a:ext>
            </a:extLst>
          </p:cNvPr>
          <p:cNvSpPr/>
          <p:nvPr/>
        </p:nvSpPr>
        <p:spPr>
          <a:xfrm>
            <a:off x="7170542" y="2503343"/>
            <a:ext cx="2103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/>
                <a:solidFill>
                  <a:schemeClr val="accent3"/>
                </a:solidFill>
              </a:rPr>
              <a:t>Rischio</a:t>
            </a:r>
            <a:r>
              <a:rPr lang="it-IT" sz="3200" b="1" dirty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it-IT" sz="4000" b="1" dirty="0">
                <a:ln/>
                <a:solidFill>
                  <a:schemeClr val="accent3"/>
                </a:solidFill>
              </a:rPr>
              <a:t>globale</a:t>
            </a:r>
            <a:endParaRPr lang="it-IT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578D6D9-8BFA-4AEB-8307-1D58742D54E1}"/>
              </a:ext>
            </a:extLst>
          </p:cNvPr>
          <p:cNvSpPr/>
          <p:nvPr/>
        </p:nvSpPr>
        <p:spPr>
          <a:xfrm>
            <a:off x="677334" y="3265062"/>
            <a:ext cx="2650545" cy="3821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Rischio economico</a:t>
            </a:r>
          </a:p>
        </p:txBody>
      </p:sp>
      <p:sp>
        <p:nvSpPr>
          <p:cNvPr id="17" name="Callout: freccia in su 16">
            <a:extLst>
              <a:ext uri="{FF2B5EF4-FFF2-40B4-BE49-F238E27FC236}">
                <a16:creationId xmlns:a16="http://schemas.microsoft.com/office/drawing/2014/main" id="{17B0219F-474A-4847-8666-DE0EAD78EF9F}"/>
              </a:ext>
            </a:extLst>
          </p:cNvPr>
          <p:cNvSpPr/>
          <p:nvPr/>
        </p:nvSpPr>
        <p:spPr>
          <a:xfrm>
            <a:off x="785876" y="3713356"/>
            <a:ext cx="3991845" cy="1821979"/>
          </a:xfrm>
          <a:prstGeom prst="upArrowCallout">
            <a:avLst>
              <a:gd name="adj1" fmla="val 16425"/>
              <a:gd name="adj2" fmla="val 19525"/>
              <a:gd name="adj3" fmla="val 25000"/>
              <a:gd name="adj4" fmla="val 4490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Guerre, rivolgimenti politici violenti, cause naturali o crisi economiche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DFDE044-6006-4A5A-BC43-FC475E71ECBF}"/>
              </a:ext>
            </a:extLst>
          </p:cNvPr>
          <p:cNvSpPr/>
          <p:nvPr/>
        </p:nvSpPr>
        <p:spPr>
          <a:xfrm>
            <a:off x="3090041" y="5692156"/>
            <a:ext cx="2562614" cy="671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Investitori e creditori valutano il rischio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2DB4FBD-05BE-48C3-97B4-AE49EC81A1AA}"/>
              </a:ext>
            </a:extLst>
          </p:cNvPr>
          <p:cNvSpPr/>
          <p:nvPr/>
        </p:nvSpPr>
        <p:spPr>
          <a:xfrm>
            <a:off x="7120000" y="3973046"/>
            <a:ext cx="2650545" cy="12931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Tutti gli eventi in grado di mettere in crisi i precedenti assetti mondiali</a:t>
            </a:r>
          </a:p>
        </p:txBody>
      </p:sp>
      <p:sp>
        <p:nvSpPr>
          <p:cNvPr id="20" name="Callout: freccia in su 19">
            <a:extLst>
              <a:ext uri="{FF2B5EF4-FFF2-40B4-BE49-F238E27FC236}">
                <a16:creationId xmlns:a16="http://schemas.microsoft.com/office/drawing/2014/main" id="{B1A36F6D-4DB1-495B-A5BA-513B0F9E241A}"/>
              </a:ext>
            </a:extLst>
          </p:cNvPr>
          <p:cNvSpPr/>
          <p:nvPr/>
        </p:nvSpPr>
        <p:spPr>
          <a:xfrm>
            <a:off x="6687417" y="5336555"/>
            <a:ext cx="3515710" cy="1259999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Guerre, terrorismo, rischio ambientale, economico, sanitario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E17111E2-D306-48DE-9065-CD7CA3D98BED}"/>
              </a:ext>
            </a:extLst>
          </p:cNvPr>
          <p:cNvSpPr/>
          <p:nvPr/>
        </p:nvSpPr>
        <p:spPr>
          <a:xfrm>
            <a:off x="3179130" y="5423754"/>
            <a:ext cx="614855" cy="379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DFDD38B-DBDB-4D3F-B4E4-26108708F544}"/>
              </a:ext>
            </a:extLst>
          </p:cNvPr>
          <p:cNvSpPr/>
          <p:nvPr/>
        </p:nvSpPr>
        <p:spPr>
          <a:xfrm>
            <a:off x="482138" y="3880966"/>
            <a:ext cx="19393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Paese non è in grado di garantire gli impegni finanziari</a:t>
            </a:r>
          </a:p>
        </p:txBody>
      </p:sp>
    </p:spTree>
    <p:extLst>
      <p:ext uri="{BB962C8B-B14F-4D97-AF65-F5344CB8AC3E}">
        <p14:creationId xmlns:p14="http://schemas.microsoft.com/office/powerpoint/2010/main" val="2875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E5D7BF2-3A2E-48B7-BDFF-E926B145BFBA}"/>
              </a:ext>
            </a:extLst>
          </p:cNvPr>
          <p:cNvSpPr/>
          <p:nvPr/>
        </p:nvSpPr>
        <p:spPr>
          <a:xfrm>
            <a:off x="3067865" y="2105561"/>
            <a:ext cx="48734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Rischio geopolitico</a:t>
            </a:r>
          </a:p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Paese</a:t>
            </a:r>
            <a:endParaRPr lang="it-IT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31CBF61C-7AF8-409E-885E-BAC6850C9E6F}"/>
              </a:ext>
            </a:extLst>
          </p:cNvPr>
          <p:cNvSpPr/>
          <p:nvPr/>
        </p:nvSpPr>
        <p:spPr>
          <a:xfrm>
            <a:off x="3289535" y="536028"/>
            <a:ext cx="4430110" cy="149772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Posizione geografico-politica in un dato frangente storico</a:t>
            </a:r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3674ACBC-E923-4A7F-B24E-592CF9588E13}"/>
              </a:ext>
            </a:extLst>
          </p:cNvPr>
          <p:cNvSpPr/>
          <p:nvPr/>
        </p:nvSpPr>
        <p:spPr>
          <a:xfrm>
            <a:off x="1398079" y="3180036"/>
            <a:ext cx="2049517" cy="1158766"/>
          </a:xfrm>
          <a:prstGeom prst="borderCallout1">
            <a:avLst>
              <a:gd name="adj1" fmla="val -8202"/>
              <a:gd name="adj2" fmla="val 126281"/>
              <a:gd name="adj3" fmla="val 50379"/>
              <a:gd name="adj4" fmla="val 10089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 per le risorse energetiche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1CCF138D-72D5-4692-8772-09CAEB602BC8}"/>
              </a:ext>
            </a:extLst>
          </p:cNvPr>
          <p:cNvSpPr/>
          <p:nvPr/>
        </p:nvSpPr>
        <p:spPr>
          <a:xfrm>
            <a:off x="4325381" y="3947947"/>
            <a:ext cx="2358417" cy="1158766"/>
          </a:xfrm>
          <a:prstGeom prst="borderCallout1">
            <a:avLst>
              <a:gd name="adj1" fmla="val -54460"/>
              <a:gd name="adj2" fmla="val 51666"/>
              <a:gd name="adj3" fmla="val 1400"/>
              <a:gd name="adj4" fmla="val 5397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Ambizioni territoriali dei paesi confinanti</a:t>
            </a:r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FE4355EF-8483-413B-8226-242DC01A72D0}"/>
              </a:ext>
            </a:extLst>
          </p:cNvPr>
          <p:cNvSpPr/>
          <p:nvPr/>
        </p:nvSpPr>
        <p:spPr>
          <a:xfrm>
            <a:off x="7478250" y="3304518"/>
            <a:ext cx="2049517" cy="1158766"/>
          </a:xfrm>
          <a:prstGeom prst="borderCallout1">
            <a:avLst>
              <a:gd name="adj1" fmla="val -38133"/>
              <a:gd name="adj2" fmla="val -36027"/>
              <a:gd name="adj3" fmla="val 53100"/>
              <a:gd name="adj4" fmla="val 12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Conflitti etnici interni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B47EF0E-6F2D-4665-A50F-D6EA4CCBB272}"/>
              </a:ext>
            </a:extLst>
          </p:cNvPr>
          <p:cNvSpPr/>
          <p:nvPr/>
        </p:nvSpPr>
        <p:spPr>
          <a:xfrm>
            <a:off x="1358228" y="5587561"/>
            <a:ext cx="8321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Guerre/instabilità locale</a:t>
            </a:r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CC3E3FF4-1D29-4680-8164-DF1B07A83040}"/>
              </a:ext>
            </a:extLst>
          </p:cNvPr>
          <p:cNvSpPr/>
          <p:nvPr/>
        </p:nvSpPr>
        <p:spPr>
          <a:xfrm rot="5400000">
            <a:off x="5162733" y="1447775"/>
            <a:ext cx="706098" cy="802397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27E587-8F09-445B-821F-1D8CAC2AD3C5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768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223A2CF-282D-4D97-960D-435F2BA6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704595-09C7-4F19-9C35-A1585DE5E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5D3415-BEB8-49B5-A258-65A6DB06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4572FE66-7C7C-4ED1-BB96-D4E741F7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7DAB653-28E4-473D-BFF3-5B553090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2B9441-BD12-4ADD-98F9-146048C02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6849A7E1-FFE1-40FC-987C-B58FD2547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3A76386-AD1C-4954-82C0-0AA48165E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276B172-4E18-465E-9AA3-FB122B17D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4D72FB7-F5AA-4F4D-8EFD-1958081CB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11DE47E-CE10-46D2-9FA8-B48990695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1935AB8D-D428-4F39-84C6-7F93C99F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3600" b="1" dirty="0">
                <a:ln/>
                <a:solidFill>
                  <a:schemeClr val="accent3"/>
                </a:solidFill>
              </a:rPr>
              <a:t>Rischio</a:t>
            </a:r>
            <a:r>
              <a:rPr lang="it-IT" sz="2800" b="1" dirty="0">
                <a:ln/>
                <a:solidFill>
                  <a:schemeClr val="accent3"/>
                </a:solidFill>
              </a:rPr>
              <a:t> </a:t>
            </a:r>
            <a:r>
              <a:rPr lang="it-IT" sz="3600" b="1" dirty="0">
                <a:ln/>
                <a:solidFill>
                  <a:schemeClr val="accent3"/>
                </a:solidFill>
              </a:rPr>
              <a:t>globale</a:t>
            </a:r>
            <a:endParaRPr lang="en-US" sz="360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BCBA182-C9DA-4C16-8309-3D738582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160590"/>
            <a:ext cx="3957349" cy="38811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it-IT" dirty="0"/>
              <a:t> </a:t>
            </a:r>
            <a:r>
              <a:rPr lang="it-IT" sz="2100" dirty="0"/>
              <a:t>Fenomeni più generali in grado di mutare il volto geopolitico del pianeta</a:t>
            </a:r>
          </a:p>
          <a:p>
            <a:endParaRPr lang="it-IT" sz="2100" dirty="0"/>
          </a:p>
          <a:p>
            <a:pPr>
              <a:buFont typeface="Wingdings 3" charset="2"/>
              <a:buChar char=""/>
            </a:pPr>
            <a:r>
              <a:rPr lang="it-IT" sz="2100" dirty="0"/>
              <a:t> Analizzati ogni anno dal </a:t>
            </a:r>
          </a:p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ECONOMIC FORUM</a:t>
            </a:r>
            <a:endParaRPr lang="it-IT" sz="1800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157168AA-0A54-429D-ABF2-28A18F858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18" r="25445" b="1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27" name="Esagono 26">
            <a:hlinkClick r:id="rId4" tooltip="Global Risk 2018 - video (ENG)"/>
            <a:extLst>
              <a:ext uri="{FF2B5EF4-FFF2-40B4-BE49-F238E27FC236}">
                <a16:creationId xmlns:a16="http://schemas.microsoft.com/office/drawing/2014/main" id="{B98A3E3D-9783-4396-AA17-E3007A3E4DE8}"/>
              </a:ext>
            </a:extLst>
          </p:cNvPr>
          <p:cNvSpPr/>
          <p:nvPr/>
        </p:nvSpPr>
        <p:spPr>
          <a:xfrm>
            <a:off x="6280338" y="1072761"/>
            <a:ext cx="1229710" cy="788276"/>
          </a:xfrm>
          <a:prstGeom prst="hexagon">
            <a:avLst>
              <a:gd name="adj" fmla="val 29675"/>
              <a:gd name="vf" fmla="val 115470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7F77EC1-24EB-407C-B970-C2C6BDF563D9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3638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magine 4" descr="Immagine che contiene arma, edificio, albero&#10;&#10;Descrizione generata con affidabilità elevata">
            <a:extLst>
              <a:ext uri="{FF2B5EF4-FFF2-40B4-BE49-F238E27FC236}">
                <a16:creationId xmlns:a16="http://schemas.microsoft.com/office/drawing/2014/main" id="{5E269CA1-3485-4F64-A382-C2A17EA51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7" t="9091" r="19824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14958E2-935E-4B2B-8B6E-90E974D9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it-IT" sz="4800" dirty="0"/>
              <a:t>Precario equilibrio geopolitico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5F8C9D9-2ADC-4434-B42F-39D5574C74B6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32745347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27B9D-0F04-458B-A718-F84902C7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AB6435-428E-44C8-A107-8435183F6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59658D-9AE1-44D3-B002-2BA204AB9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083C874-CFCD-47ED-9F98-DDB125C9C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05E9946-A240-42E3-B6CD-E6691BF4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15B1B45-25C3-4C58-8EB8-41BCFA02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7983A9A-7A69-406F-AFEA-AD2AE87E1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FFCBC4EF-C03E-4EED-9E9A-3097DECC0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56545EE-F94F-4B4C-AA43-9D674566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FE2A6B2-D45B-484C-BAFD-3F4508266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2132BF-207E-4FB2-B0FE-E6FD0A1D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8A1AB8F7-2AC1-4FE7-8DD6-845D33BB1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0" r="1263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C0A995-8A9A-4705-9B30-7F7F6106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760" y="2988617"/>
            <a:ext cx="4088190" cy="8722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Rischi</a:t>
            </a:r>
            <a:r>
              <a:rPr lang="en-US" sz="4800" dirty="0"/>
              <a:t> </a:t>
            </a:r>
            <a:r>
              <a:rPr lang="en-US" sz="4800" dirty="0" err="1"/>
              <a:t>globali</a:t>
            </a:r>
            <a:endParaRPr lang="en-US" sz="4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70FC5AC-15D5-4D92-A016-58AADFE1FCFD}"/>
              </a:ext>
            </a:extLst>
          </p:cNvPr>
          <p:cNvSpPr/>
          <p:nvPr/>
        </p:nvSpPr>
        <p:spPr>
          <a:xfrm rot="2129907">
            <a:off x="1331835" y="1580227"/>
            <a:ext cx="3840480" cy="1496291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TERRORISMO</a:t>
            </a:r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0D30A56-A68C-475B-89EA-8BFC5A1CAA86}"/>
              </a:ext>
            </a:extLst>
          </p:cNvPr>
          <p:cNvSpPr/>
          <p:nvPr/>
        </p:nvSpPr>
        <p:spPr>
          <a:xfrm rot="5400000">
            <a:off x="10880610" y="5674312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426841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461A5CE-F794-4FAA-8A26-55C23BEC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523" y="201531"/>
            <a:ext cx="2409768" cy="1199776"/>
          </a:xfrm>
        </p:spPr>
        <p:txBody>
          <a:bodyPr vert="horz">
            <a:no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Pericolo del terrorismo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14CFC33-86F8-426B-AF8C-A95A4501D8AA}"/>
              </a:ext>
            </a:extLst>
          </p:cNvPr>
          <p:cNvSpPr/>
          <p:nvPr/>
        </p:nvSpPr>
        <p:spPr>
          <a:xfrm>
            <a:off x="3381386" y="447476"/>
            <a:ext cx="3983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ln/>
                <a:solidFill>
                  <a:schemeClr val="accent3"/>
                </a:solidFill>
              </a:rPr>
              <a:t>Rischio globale</a:t>
            </a:r>
            <a:endParaRPr lang="it-IT" sz="4000" dirty="0"/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id="{FE8FAD11-3B5B-4CC2-9536-386614828535}"/>
              </a:ext>
            </a:extLst>
          </p:cNvPr>
          <p:cNvSpPr/>
          <p:nvPr/>
        </p:nvSpPr>
        <p:spPr>
          <a:xfrm>
            <a:off x="5957260" y="2674294"/>
            <a:ext cx="2049517" cy="705368"/>
          </a:xfrm>
          <a:prstGeom prst="borderCallout1">
            <a:avLst>
              <a:gd name="adj1" fmla="val -44838"/>
              <a:gd name="adj2" fmla="val -26796"/>
              <a:gd name="adj3" fmla="val 53100"/>
              <a:gd name="adj4" fmla="val 12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nazionalismo</a:t>
            </a:r>
          </a:p>
        </p:txBody>
      </p:sp>
      <p:sp>
        <p:nvSpPr>
          <p:cNvPr id="8" name="Callout: freccia in su 7">
            <a:extLst>
              <a:ext uri="{FF2B5EF4-FFF2-40B4-BE49-F238E27FC236}">
                <a16:creationId xmlns:a16="http://schemas.microsoft.com/office/drawing/2014/main" id="{35BF335F-08BD-460F-9953-3F69F568FFCC}"/>
              </a:ext>
            </a:extLst>
          </p:cNvPr>
          <p:cNvSpPr/>
          <p:nvPr/>
        </p:nvSpPr>
        <p:spPr>
          <a:xfrm>
            <a:off x="4107091" y="1253371"/>
            <a:ext cx="2259362" cy="961885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TERRORISMO</a:t>
            </a:r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id="{AF92A461-B0B5-42A1-BBFB-65B2E56F5212}"/>
              </a:ext>
            </a:extLst>
          </p:cNvPr>
          <p:cNvSpPr/>
          <p:nvPr/>
        </p:nvSpPr>
        <p:spPr>
          <a:xfrm>
            <a:off x="469659" y="2625624"/>
            <a:ext cx="3983782" cy="705368"/>
          </a:xfrm>
          <a:prstGeom prst="borderCallout1">
            <a:avLst>
              <a:gd name="adj1" fmla="val -47073"/>
              <a:gd name="adj2" fmla="val 120763"/>
              <a:gd name="adj3" fmla="val 53100"/>
              <a:gd name="adj4" fmla="val 10089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religione</a:t>
            </a:r>
          </a:p>
        </p:txBody>
      </p:sp>
      <p:pic>
        <p:nvPicPr>
          <p:cNvPr id="11" name="Immagine 10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BCB427BD-9D5E-4A95-AA4C-645BE8D8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6" r="4865" b="4126"/>
          <a:stretch/>
        </p:blipFill>
        <p:spPr>
          <a:xfrm rot="21449129">
            <a:off x="395706" y="3998793"/>
            <a:ext cx="2401337" cy="166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 descr="Immagine che contiene persona, esterni, arma, pistola&#10;&#10;Descrizione generata con affidabilità molto elevata">
            <a:extLst>
              <a:ext uri="{FF2B5EF4-FFF2-40B4-BE49-F238E27FC236}">
                <a16:creationId xmlns:a16="http://schemas.microsoft.com/office/drawing/2014/main" id="{238202E3-25DE-47B3-9A7D-DB01EB33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87" y="4013781"/>
            <a:ext cx="2079209" cy="152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8B5E884-10E5-428C-B71C-343436F59C08}"/>
              </a:ext>
            </a:extLst>
          </p:cNvPr>
          <p:cNvSpPr/>
          <p:nvPr/>
        </p:nvSpPr>
        <p:spPr>
          <a:xfrm>
            <a:off x="472966" y="5711079"/>
            <a:ext cx="2049517" cy="59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Effetti locali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89DDFC9-42F5-447A-8043-67E0C111579C}"/>
              </a:ext>
            </a:extLst>
          </p:cNvPr>
          <p:cNvSpPr/>
          <p:nvPr/>
        </p:nvSpPr>
        <p:spPr>
          <a:xfrm>
            <a:off x="5887652" y="5275407"/>
            <a:ext cx="2692474" cy="111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Destabilizzare il sistema economico-politico mondiale</a:t>
            </a:r>
          </a:p>
        </p:txBody>
      </p:sp>
      <p:sp>
        <p:nvSpPr>
          <p:cNvPr id="18" name="Callout: freccia a destra 17">
            <a:extLst>
              <a:ext uri="{FF2B5EF4-FFF2-40B4-BE49-F238E27FC236}">
                <a16:creationId xmlns:a16="http://schemas.microsoft.com/office/drawing/2014/main" id="{06C8B8CF-06D4-4134-A426-BDA6EAE4A58C}"/>
              </a:ext>
            </a:extLst>
          </p:cNvPr>
          <p:cNvSpPr/>
          <p:nvPr/>
        </p:nvSpPr>
        <p:spPr>
          <a:xfrm>
            <a:off x="3263439" y="5535154"/>
            <a:ext cx="2471873" cy="62896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Effetti globali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1F0D4A-9E81-403E-B707-F1A9627FBDB0}"/>
              </a:ext>
            </a:extLst>
          </p:cNvPr>
          <p:cNvSpPr txBox="1"/>
          <p:nvPr/>
        </p:nvSpPr>
        <p:spPr>
          <a:xfrm>
            <a:off x="360438" y="3330992"/>
            <a:ext cx="21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Irlanda del Nord (cattolici/protestanti)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096EF59-DF84-40CC-BEB6-E90704ECB45F}"/>
              </a:ext>
            </a:extLst>
          </p:cNvPr>
          <p:cNvSpPr txBox="1"/>
          <p:nvPr/>
        </p:nvSpPr>
        <p:spPr>
          <a:xfrm>
            <a:off x="3381386" y="3520555"/>
            <a:ext cx="72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8779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Sfaccettatura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p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825</Words>
  <Application>Microsoft Office PowerPoint</Application>
  <PresentationFormat>Widescreen</PresentationFormat>
  <Paragraphs>183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Sfaccettatura</vt:lpstr>
      <vt:lpstr>FATTORI DI RISCHIO</vt:lpstr>
      <vt:lpstr>Un mondo interdipendente  RISCHI E OPPORTUNITÀ</vt:lpstr>
      <vt:lpstr>Nuovi fattori di rischio</vt:lpstr>
      <vt:lpstr>Lo studio dei rischi</vt:lpstr>
      <vt:lpstr>Presentazione standard di PowerPoint</vt:lpstr>
      <vt:lpstr>Rischio globale</vt:lpstr>
      <vt:lpstr>Precario equilibrio geopolitico</vt:lpstr>
      <vt:lpstr>Rischi globali</vt:lpstr>
      <vt:lpstr>1. Pericolo del terrorismo</vt:lpstr>
      <vt:lpstr>Presentazione standard di PowerPoint</vt:lpstr>
      <vt:lpstr>Rischi globali</vt:lpstr>
      <vt:lpstr>Presentazione standard di PowerPoint</vt:lpstr>
      <vt:lpstr>Presentazione standard di PowerPoint</vt:lpstr>
      <vt:lpstr>Presentazione standard di PowerPoint</vt:lpstr>
      <vt:lpstr>Rischi globali</vt:lpstr>
      <vt:lpstr>Presentazione standard di PowerPoint</vt:lpstr>
      <vt:lpstr>NORD del pianeta</vt:lpstr>
      <vt:lpstr>FATTORI DI RISCHIO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FATTORI DI RISCHIO</dc:title>
  <dc:creator>Jessica Cenciarelli</dc:creator>
  <cp:lastModifiedBy>Jessica Cenciarelli</cp:lastModifiedBy>
  <cp:revision>1</cp:revision>
  <dcterms:created xsi:type="dcterms:W3CDTF">2018-10-26T15:30:45Z</dcterms:created>
  <dcterms:modified xsi:type="dcterms:W3CDTF">2018-10-27T07:11:11Z</dcterms:modified>
</cp:coreProperties>
</file>