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6" r:id="rId7"/>
    <p:sldId id="270" r:id="rId8"/>
    <p:sldId id="271" r:id="rId9"/>
    <p:sldId id="263" r:id="rId10"/>
    <p:sldId id="275" r:id="rId11"/>
    <p:sldId id="276" r:id="rId12"/>
    <p:sldId id="277" r:id="rId13"/>
    <p:sldId id="278" r:id="rId14"/>
    <p:sldId id="279" r:id="rId15"/>
    <p:sldId id="280" r:id="rId16"/>
    <p:sldId id="269" r:id="rId17"/>
    <p:sldId id="272" r:id="rId18"/>
    <p:sldId id="273" r:id="rId19"/>
    <p:sldId id="274" r:id="rId20"/>
    <p:sldId id="282" r:id="rId21"/>
    <p:sldId id="281" r:id="rId22"/>
    <p:sldId id="283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 showGuides="1">
      <p:cViewPr varScale="1">
        <p:scale>
          <a:sx n="72" d="100"/>
          <a:sy n="72" d="100"/>
        </p:scale>
        <p:origin x="6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it-IT" dirty="0"/>
              <a:t>​</a:t>
            </a:r>
            <a:fld id="{0D8742EA-96E8-4119-9E72-91D63DB4C6D4}" type="datetime1">
              <a:rPr lang="it-IT" smtClean="0"/>
              <a:t>19/01/2018</a:t>
            </a:fld>
            <a:r>
              <a:rPr lang="it-IT" dirty="0"/>
              <a:t>​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3E80DBD-3AF4-4240-8960-760299330EB7}" type="datetime1">
              <a:rPr lang="it-IT" smtClean="0"/>
              <a:pPr/>
              <a:t>19/01/2018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punjab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treccani.it/enciclopedia/granth/" TargetMode="External"/><Relationship Id="rId4" Type="http://schemas.openxmlformats.org/officeDocument/2006/relationships/hyperlink" Target="http://www.treccani.it/enciclopedia/arjuna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punjab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treccani.it/enciclopedia/granth/" TargetMode="External"/><Relationship Id="rId4" Type="http://schemas.openxmlformats.org/officeDocument/2006/relationships/hyperlink" Target="http://www.treccani.it/enciclopedia/arjuna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punjab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treccani.it/enciclopedia/granth/" TargetMode="External"/><Relationship Id="rId4" Type="http://schemas.openxmlformats.org/officeDocument/2006/relationships/hyperlink" Target="http://www.treccani.it/enciclopedia/arjuna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yang-zhu/" TargetMode="External"/><Relationship Id="rId7" Type="http://schemas.openxmlformats.org/officeDocument/2006/relationships/hyperlink" Target="http://www.treccani.it/enciclopedia/yinyan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treccani.it/enciclopedia/daodejing/" TargetMode="External"/><Relationship Id="rId5" Type="http://schemas.openxmlformats.org/officeDocument/2006/relationships/hyperlink" Target="http://www.treccani.it/enciclopedia/lie-zi/" TargetMode="External"/><Relationship Id="rId4" Type="http://schemas.openxmlformats.org/officeDocument/2006/relationships/hyperlink" Target="http://www.treccani.it/enciclopedia/lao-zi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buddha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reccani.it/enciclopedia/kami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giamaica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Sikh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Comunità religiosa e politico-militare dell’India. Fu fondata nel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Punjab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Nānak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(1469-1538) nell’intento di unire indù e musulmani nella fede in un Dio unico, che non doveva essere rappresentato con figurazioni materiali, e nel rifiuto di ogni distinzione castale. Al tempo del quinto guru, maestro e capo della comunità,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Arjuna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(1581-1606), fu compilato il libro sacro dei S., l’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Ādi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Granth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(«Libro primigenio»).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036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Sikh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Comunità religiosa e politico-militare dell’India. Fu fondata nel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Punjab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Nānak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(1469-1538) nell’intento di unire indù e musulmani nella fede in un Dio unico, che non doveva essere rappresentato con figurazioni materiali, e nel rifiuto di ogni distinzione castale. Al tempo del quinto guru, maestro e capo della comunità,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Arjuna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(1581-1606), fu compilato il libro sacro dei S., l’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Ādi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Granth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(«Libro primigenio»).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602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Sikh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Comunità religiosa e politico-militare dell’India. Fu fondata nel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Punjab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Nānak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(1469-1538) nell’intento di unire indù e musulmani nella fede in un Dio unico, che non doveva essere rappresentato con figurazioni materiali, e nel rifiuto di ogni distinzione castale. Al tempo del quinto guru, maestro e capo della comunità,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Arjuna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(1581-1606), fu compilato il libro sacro dei S., l’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Ādi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Granth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(«Libro primigenio»).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448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taoismo </a:t>
            </a:r>
            <a:r>
              <a:rPr lang="it-IT" dirty="0"/>
              <a:t>Indirizzo filosofico e religione soteriologica della Cina, il cui concetto centrale è rappresentato dal </a:t>
            </a:r>
            <a:r>
              <a:rPr lang="it-IT" dirty="0" err="1"/>
              <a:t>dao</a:t>
            </a:r>
            <a:r>
              <a:rPr lang="it-IT" dirty="0"/>
              <a:t>, articolato in </a:t>
            </a:r>
            <a:r>
              <a:rPr lang="it-IT" dirty="0" err="1"/>
              <a:t>dao</a:t>
            </a:r>
            <a:r>
              <a:rPr lang="it-IT" dirty="0"/>
              <a:t> </a:t>
            </a:r>
            <a:r>
              <a:rPr lang="it-IT" dirty="0" err="1"/>
              <a:t>jia</a:t>
            </a:r>
            <a:r>
              <a:rPr lang="it-IT" dirty="0"/>
              <a:t> e </a:t>
            </a:r>
            <a:r>
              <a:rPr lang="it-IT" dirty="0" err="1"/>
              <a:t>dao</a:t>
            </a:r>
            <a:r>
              <a:rPr lang="it-IT" dirty="0"/>
              <a:t> </a:t>
            </a:r>
            <a:r>
              <a:rPr lang="it-IT" dirty="0" err="1"/>
              <a:t>jiao</a:t>
            </a:r>
            <a:r>
              <a:rPr lang="it-IT" dirty="0"/>
              <a:t>. Il </a:t>
            </a:r>
            <a:r>
              <a:rPr lang="it-IT" dirty="0" err="1"/>
              <a:t>dao</a:t>
            </a:r>
            <a:r>
              <a:rPr lang="it-IT" dirty="0"/>
              <a:t> </a:t>
            </a:r>
            <a:r>
              <a:rPr lang="it-IT" dirty="0" err="1"/>
              <a:t>jia</a:t>
            </a:r>
            <a:r>
              <a:rPr lang="it-IT" dirty="0"/>
              <a:t> («scuola del </a:t>
            </a:r>
            <a:r>
              <a:rPr lang="it-IT" dirty="0" err="1"/>
              <a:t>dao</a:t>
            </a:r>
            <a:r>
              <a:rPr lang="it-IT" dirty="0"/>
              <a:t>») indica la filosofia taoista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legata ai nomi di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Yang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Zhu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Lao Zi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(probabilmente inizio 4° sec. a.C.), Zhuang Zi (369-286 a.C.) e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Lie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Zi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(3° sec. a.C.) ed espressa soprattutto nel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Daodejing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prima scrittura taoista da noi conosciuta e tradizionalmente attribuita a Lao Zi nel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Zhuangzi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(risalente però, oltre che al maestro, ai suoi discepoli) e nel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Liezi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(che prende nome dal semileggendario filosofo e il cui cap. 17 è dedicato a Yang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Zhu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Il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(«dottrina del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») è il t. religioso che, così come è noto soprattutto nell’era dei Han (206 a.C. - 220 d.C.) e nel periodo che va dal 3° al 6° sec., si presenta come sistema di dottrina e prassi volto al conseguimento dell’immortalità individuale mediante una graduale presa di possesso del proprio organismo fino all’enucleazione interna di un ‘corpo alchemico’ non soggetto a decadenza. Le tecniche ascetico-magiche impiegate a questo scopo e le basi dottrinarie che le sottendono ricollegano per più di un aspetto il t. religioso a quanto di magico e di occultistico vi è nello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yinyang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/"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816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shintoismo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Religione dei Giapponesi, che la chiamano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shintō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(«la via degli dei») come opposta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butsudü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(«la via del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Buddha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»). È un animismo o politeismo naturale, cui in un momento successivo, sotto l’influsso del confucianesimo, si aggiunse il culto delle grandi figure della storia e degli antenati. Senza codici morali, senza soteriologia, senza escatologia, lo s. non ha affrontato né il problema dell’anima né quello dell’aldilà, né ha elaborato il concetto di divinità. Suo fondamento è la credenza che tutti i fenomeni naturali siano espressione di forze divine, dette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Kami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che rappresentano la scintilla divina nascosta in ogni cosa, essere o persona. Nozione centrale è la purezza rituale che il contaminato può riacquistare dopo il peccato (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tsumi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con opportuni riti: il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harae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(esorcismo), eseguito da preti che recitano un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norito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il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misogi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lustrazione con acqua o sale;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l’imi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pratiche di astensione. L’oggetto del culto e del rito è la ‘residenza’ della forza divina, detta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iwakura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sia essa una pianta, una roccia o altro. In un secondo momento, si è diffusa l’abitudine di creare delle immagini in legno di divinità o di personaggi divinizzati diventati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 templi (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miya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sono di legno, hanno architettura arcaica e sono contrassegnati da un portale, il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torii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 preti (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kannushi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hanno famiglia e possono esercitare una professione.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0105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*SEMPLIFICATO: senza mediazioni da parte di istituzioni, dottrine e liturgie complesse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1781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vudu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vodu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vodù,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vudù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Culto sincretistico di origine africana, praticato ad Haiti prevalentemente dalla popolazione nera discendente dagli schiavi [...] e politica. La rivolta di Haiti del 14 agosto 1791, scoppiata a seguito di una cerimonia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vudu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è tuttora celebrata come festa dai seguaci del culto.</a:t>
            </a:r>
            <a:endParaRPr lang="it-IT" dirty="0"/>
          </a:p>
          <a:p>
            <a:endParaRPr lang="it-IT" dirty="0"/>
          </a:p>
          <a:p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candomblé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Religione afrobrasiliana, basata sul culto degli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orishas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divinità importate dagli schiavi di etnia Yoruba, che fuori dall’Africa hanno subito [...] loro molteplici aspetti o manifestazioni. I tratti fondamentali dell’impianto religioso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candomble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sono ravvisabili nell’importanza attribuita alla danza, alla musica, al sacrificio</a:t>
            </a:r>
            <a:endParaRPr lang="it-IT" dirty="0"/>
          </a:p>
          <a:p>
            <a:endParaRPr lang="it-IT" dirty="0"/>
          </a:p>
          <a:p>
            <a:r>
              <a:rPr lang="it-IT" b="1" dirty="0" err="1"/>
              <a:t>Rastafarianesimo</a:t>
            </a:r>
            <a:r>
              <a:rPr lang="it-IT" dirty="0"/>
              <a:t>: Movimento politico-religioso sorto intorno al 1930 tra la popolazione nera della </a:t>
            </a:r>
            <a:r>
              <a:rPr lang="it-IT" dirty="0">
                <a:hlinkClick r:id="rId3"/>
              </a:rPr>
              <a:t>Giamaica</a:t>
            </a:r>
            <a:r>
              <a:rPr lang="it-IT" dirty="0"/>
              <a:t> incentrato, per tutto il periodo del suo regno, sulla figura dell’imperatore d’Etiopia </a:t>
            </a:r>
            <a:r>
              <a:rPr lang="it-IT" dirty="0" err="1"/>
              <a:t>Ḫāyla</a:t>
            </a:r>
            <a:r>
              <a:rPr lang="it-IT" dirty="0"/>
              <a:t> </a:t>
            </a:r>
            <a:r>
              <a:rPr lang="it-IT" dirty="0" err="1"/>
              <a:t>Sellāsyē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108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907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610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88DA2626-EB79-4D40-8DD1-555BED05B3C0}" type="datetime1">
              <a:rPr lang="it-IT" smtClean="0"/>
              <a:pPr/>
              <a:t>19/01/2018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4C681C7C-6639-4D2E-928A-C2226BCBB7AE}" type="datetime1">
              <a:rPr lang="it-IT" smtClean="0"/>
              <a:pPr/>
              <a:t>19/01/2018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2289B057-FE3E-4297-86E4-524E5B4C4EA4}" type="datetime1">
              <a:rPr lang="it-IT" smtClean="0"/>
              <a:pPr/>
              <a:t>19/01/2018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901D9FD7-BECD-4BE6-A740-363393FEA6A9}" type="datetime1">
              <a:rPr lang="it-IT" smtClean="0"/>
              <a:pPr/>
              <a:t>19/01/2018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D3E48-7CFA-43F1-BF5B-DD6A94F20CF7}" type="datetime1">
              <a:rPr lang="it-IT" smtClean="0"/>
              <a:pPr/>
              <a:t>19/01/2018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Segnaposto immagin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9" name="Testo informativ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it-IT" sz="12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sz="1200" i="1" noProof="0" dirty="0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Inserisci nel segnaposto per inserire l'immagine desiderata.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1B5B84BD-C738-4193-B426-11DBFAEC3B0A}" type="datetime1">
              <a:rPr lang="it-IT" smtClean="0"/>
              <a:pPr/>
              <a:t>19/01/2018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FF3D9C6F-44CE-44AE-B189-57E10132D6CF}" type="datetime1">
              <a:rPr lang="it-IT" smtClean="0"/>
              <a:pPr/>
              <a:t>19/01/2018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455B8012-B7FA-4C61-A0EB-C485F055AA2D}" type="datetime1">
              <a:rPr lang="it-IT" smtClean="0"/>
              <a:pPr/>
              <a:t>19/01/2018</a:t>
            </a:fld>
            <a:r>
              <a:rPr lang="it-IT" dirty="0"/>
              <a:t>​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08DBBCB2-4B70-4357-AB5C-E060867535C5}" type="datetime1">
              <a:rPr lang="it-IT" smtClean="0"/>
              <a:pPr/>
              <a:t>19/01/2018</a:t>
            </a:fld>
            <a:r>
              <a:rPr lang="it-IT" dirty="0"/>
              <a:t>​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76371F20-0268-448B-AFB7-300F3C817564}" type="datetime1">
              <a:rPr lang="it-IT" smtClean="0"/>
              <a:pPr/>
              <a:t>19/01/2018</a:t>
            </a:fld>
            <a:r>
              <a:rPr lang="it-IT" dirty="0"/>
              <a:t>​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BAE1EB03-BE9B-435F-AF92-24636D07E5BB}" type="datetime1">
              <a:rPr lang="it-IT" smtClean="0"/>
              <a:pPr/>
              <a:t>19/01/2018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  <a:p>
            <a:pPr lvl="5" rtl="0"/>
            <a:r>
              <a:rPr lang="it-IT" noProof="0" dirty="0"/>
              <a:t>Sesto livello</a:t>
            </a:r>
          </a:p>
          <a:p>
            <a:pPr lvl="6" rtl="0"/>
            <a:r>
              <a:rPr lang="it-IT" noProof="0" dirty="0"/>
              <a:t>Settimo livello</a:t>
            </a:r>
          </a:p>
          <a:p>
            <a:pPr lvl="7" rtl="0"/>
            <a:r>
              <a:rPr lang="it-IT" noProof="0" dirty="0"/>
              <a:t>Ottavo livello</a:t>
            </a:r>
          </a:p>
          <a:p>
            <a:pPr lvl="8" rtl="0"/>
            <a:r>
              <a:rPr lang="it-IT" noProof="0" dirty="0"/>
              <a:t>Nono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dirty="0"/>
              <a:t>​</a:t>
            </a:r>
            <a:fld id="{87034BDA-9F79-4AB9-9F75-289F981917B9}" type="datetime1">
              <a:rPr lang="it-IT" smtClean="0"/>
              <a:pPr/>
              <a:t>19/01/2018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yinya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buddh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urriculum.media.pearsoncmg.com/curriculum/intl/it/newlab/9788869101861a/geo_ca/media/ca_religioni_eur/index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punjab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it-IT" dirty="0"/>
              <a:t>RELIGIONI NEL MONDO</a:t>
            </a:r>
            <a:endParaRPr lang="en-US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" b="1" dirty="0"/>
              <a:t>GEOGRAFIA CULTURALE</a:t>
            </a:r>
          </a:p>
          <a:p>
            <a:pPr rtl="0"/>
            <a:r>
              <a:rPr lang="it" dirty="0"/>
              <a:t>Corso 2° superiore</a:t>
            </a:r>
            <a:endParaRPr lang="en-US" dirty="0"/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76F395B0-A3B8-49F2-9E11-5B566EB15B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8" r="2420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RELIGIONI ORIENTALI: Confucianesimo</a:t>
            </a:r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68CA4AA-1F94-4AA9-B314-A982449FD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Complesso delle dottrine di </a:t>
            </a:r>
            <a:r>
              <a:rPr lang="it-IT" b="1" dirty="0"/>
              <a:t>Confucio</a:t>
            </a:r>
            <a:r>
              <a:rPr lang="it-IT" dirty="0"/>
              <a:t> e dei suoi successori, che costituiscono il fondamento del pensiero cinese classico.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consiste in una riflessione morale, sociale e politica;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è assente l'interesse per la metafisica, che compare più tardi, probabilmente sotto l'influenza del buddismo, nei sistemi di </a:t>
            </a:r>
            <a:r>
              <a:rPr lang="it-IT" dirty="0" err="1"/>
              <a:t>Zhu</a:t>
            </a:r>
            <a:r>
              <a:rPr lang="it-IT" dirty="0"/>
              <a:t> </a:t>
            </a:r>
            <a:r>
              <a:rPr lang="it-IT" dirty="0" err="1"/>
              <a:t>Xi</a:t>
            </a:r>
            <a:r>
              <a:rPr lang="it-IT" dirty="0"/>
              <a:t> (1130-1200) e di </a:t>
            </a:r>
            <a:r>
              <a:rPr lang="it-IT" dirty="0" err="1"/>
              <a:t>Wang</a:t>
            </a:r>
            <a:r>
              <a:rPr lang="it-IT" dirty="0"/>
              <a:t> </a:t>
            </a:r>
            <a:r>
              <a:rPr lang="it-IT" dirty="0" err="1"/>
              <a:t>Yangming</a:t>
            </a:r>
            <a:r>
              <a:rPr lang="it-IT" dirty="0"/>
              <a:t> (1472-1528), il cd.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DA476E11-42BC-4A5B-B585-46BC419B8CA4}"/>
              </a:ext>
            </a:extLst>
          </p:cNvPr>
          <p:cNvSpPr txBox="1">
            <a:spLocks/>
          </p:cNvSpPr>
          <p:nvPr/>
        </p:nvSpPr>
        <p:spPr>
          <a:xfrm>
            <a:off x="1104900" y="2201679"/>
            <a:ext cx="3396996" cy="39705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C21271C0-E503-4F25-81DA-019507CEAA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 b="2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15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RELIGIONI ORIENTALI: Taoismo</a:t>
            </a:r>
            <a:endParaRPr 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DA476E11-42BC-4A5B-B585-46BC419B8CA4}"/>
              </a:ext>
            </a:extLst>
          </p:cNvPr>
          <p:cNvSpPr txBox="1">
            <a:spLocks/>
          </p:cNvSpPr>
          <p:nvPr/>
        </p:nvSpPr>
        <p:spPr>
          <a:xfrm>
            <a:off x="642026" y="1600199"/>
            <a:ext cx="4786008" cy="457200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 </a:t>
            </a:r>
            <a:r>
              <a:rPr lang="it-IT" dirty="0" err="1"/>
              <a:t>dao</a:t>
            </a:r>
            <a:r>
              <a:rPr lang="it-IT" dirty="0"/>
              <a:t> </a:t>
            </a:r>
            <a:r>
              <a:rPr lang="it-IT" dirty="0" err="1"/>
              <a:t>jiao</a:t>
            </a:r>
            <a:r>
              <a:rPr lang="it-IT" dirty="0"/>
              <a:t> («dottrina del </a:t>
            </a:r>
            <a:r>
              <a:rPr lang="it-IT" dirty="0" err="1"/>
              <a:t>dao</a:t>
            </a:r>
            <a:r>
              <a:rPr lang="it-IT" dirty="0"/>
              <a:t>») è il t. religioso che, così come è noto soprattutto nell’era dei Han (206 a.C. - 220 d.C.) e nel periodo che va dal 3° al 6° 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sistema di dottrina e prassi volto al </a:t>
            </a:r>
            <a:r>
              <a:rPr lang="it-IT" b="1" dirty="0"/>
              <a:t>conseguimento dell’immortalità individuale </a:t>
            </a:r>
            <a:r>
              <a:rPr lang="it-IT" dirty="0"/>
              <a:t>mediante una graduale presa di possesso del proprio organismo fino all’enucleazione interna di un </a:t>
            </a:r>
            <a:r>
              <a:rPr lang="it-IT" b="1" dirty="0"/>
              <a:t>‘corpo alchemico’ non soggetto a decadenza</a:t>
            </a:r>
            <a:r>
              <a:rPr lang="it-IT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tecniche ascetico-magiche impiegate a questo scopo e le basi dottrinarie che le sottendono ricollegano per più di un aspetto il t. religioso a quanto di magico e di occultistico vi è nello </a:t>
            </a:r>
            <a:r>
              <a:rPr lang="it-IT" dirty="0" err="1">
                <a:hlinkClick r:id="rId3"/>
              </a:rPr>
              <a:t>yinyang</a:t>
            </a:r>
            <a:r>
              <a:rPr lang="it-IT" dirty="0"/>
              <a:t>.</a:t>
            </a:r>
            <a:endParaRPr lang="en-US" dirty="0"/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B5D3CD27-156E-4283-92B9-DD4CF1336F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14453"/>
          <a:stretch>
            <a:fillRect/>
          </a:stretch>
        </p:blipFill>
        <p:spPr>
          <a:xfrm>
            <a:off x="5701403" y="1600199"/>
            <a:ext cx="5384179" cy="3827835"/>
          </a:xfrm>
        </p:spPr>
      </p:pic>
    </p:spTree>
    <p:extLst>
      <p:ext uri="{BB962C8B-B14F-4D97-AF65-F5344CB8AC3E}">
        <p14:creationId xmlns:p14="http://schemas.microsoft.com/office/powerpoint/2010/main" val="15751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RELIGIONI ORIENTALI: Shintoismo</a:t>
            </a:r>
            <a:endParaRPr 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DA476E11-42BC-4A5B-B585-46BC419B8CA4}"/>
              </a:ext>
            </a:extLst>
          </p:cNvPr>
          <p:cNvSpPr txBox="1">
            <a:spLocks/>
          </p:cNvSpPr>
          <p:nvPr/>
        </p:nvSpPr>
        <p:spPr>
          <a:xfrm>
            <a:off x="642026" y="1600199"/>
            <a:ext cx="4786008" cy="45720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Religione dei Giapponesi, che la chiamano </a:t>
            </a:r>
            <a:r>
              <a:rPr lang="it-IT" dirty="0" err="1"/>
              <a:t>shintō</a:t>
            </a:r>
            <a:r>
              <a:rPr lang="it-IT" dirty="0"/>
              <a:t> («la via degli dei») come opposta a </a:t>
            </a:r>
            <a:r>
              <a:rPr lang="it-IT" dirty="0" err="1"/>
              <a:t>butsudü</a:t>
            </a:r>
            <a:r>
              <a:rPr lang="it-IT" dirty="0"/>
              <a:t> («la via del </a:t>
            </a:r>
            <a:r>
              <a:rPr lang="it-IT" dirty="0">
                <a:hlinkClick r:id="rId3"/>
              </a:rPr>
              <a:t>Buddha</a:t>
            </a:r>
            <a:r>
              <a:rPr lang="it-IT" dirty="0"/>
              <a:t>»).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È un animismo o politeismo naturale, a cui si aggiunse il culto delle grandi figure della storia e degli antenati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ha codici morali, senza soteriologia, senza escatologia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ha affrontato né il problema dell’anima né quello dell’aldilà, né ha elaborato il concetto di divinità.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Suo fondamento è la credenza che tutti i fenomeni naturali siano espressione di forze divine.</a:t>
            </a:r>
            <a:endParaRPr lang="en-US" dirty="0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AC8B6F73-8ECD-4D00-9F6F-6EB74BB67A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216"/>
          <a:stretch>
            <a:fillRect/>
          </a:stretch>
        </p:blipFill>
        <p:spPr>
          <a:xfrm>
            <a:off x="5639095" y="1600199"/>
            <a:ext cx="5446488" cy="3872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5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4D449B-B928-4CAE-BF84-6C9225FB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Crescita dei gruppi religiosi nei prossimi decenni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08D644-E338-4AC6-8CF8-6C18840AB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1" t="34775" r="8153" b="11092"/>
          <a:stretch/>
        </p:blipFill>
        <p:spPr>
          <a:xfrm>
            <a:off x="145774" y="1378225"/>
            <a:ext cx="12048214" cy="52876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03484D-26B0-4C04-9327-FF187E95DFB4}"/>
              </a:ext>
            </a:extLst>
          </p:cNvPr>
          <p:cNvSpPr txBox="1"/>
          <p:nvPr/>
        </p:nvSpPr>
        <p:spPr>
          <a:xfrm>
            <a:off x="4161182" y="6581745"/>
            <a:ext cx="7885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 err="1"/>
              <a:t>Bettini</a:t>
            </a:r>
            <a:r>
              <a:rPr lang="it-IT" sz="1000" dirty="0"/>
              <a:t>, Lentano, Puliga, </a:t>
            </a:r>
            <a:r>
              <a:rPr lang="it-IT" sz="1000" i="1" dirty="0"/>
              <a:t>Il fattore umano</a:t>
            </a:r>
            <a:r>
              <a:rPr lang="it-IT" sz="1000" dirty="0"/>
              <a:t>, vol.2 </a:t>
            </a:r>
            <a:r>
              <a:rPr lang="it-IT" sz="1000" dirty="0" err="1"/>
              <a:t>Pearson</a:t>
            </a:r>
            <a:r>
              <a:rPr lang="it-IT" sz="1000" dirty="0"/>
              <a:t>, Milano-Torino, 2017, p.294</a:t>
            </a:r>
          </a:p>
        </p:txBody>
      </p:sp>
    </p:spTree>
    <p:extLst>
      <p:ext uri="{BB962C8B-B14F-4D97-AF65-F5344CB8AC3E}">
        <p14:creationId xmlns:p14="http://schemas.microsoft.com/office/powerpoint/2010/main" val="23608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A479287A-F49B-444B-A1C2-2CC1B3F1F4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5" b="21275"/>
          <a:stretch>
            <a:fillRect/>
          </a:stretch>
        </p:blipFill>
        <p:spPr>
          <a:xfrm>
            <a:off x="1104900" y="1622252"/>
            <a:ext cx="6430912" cy="457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RELIGIONI TRADIZIONALI O ANIMISTE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88586" y="1547191"/>
            <a:ext cx="3734590" cy="4572000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b="1" dirty="0"/>
              <a:t>In tutte le cose animate o inanimate c’è un principio vitale («anima») di origine divina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Non hanno una organizzazione né una compiuta espressione culturale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D77F47EA-4854-40B1-AC19-95FC6F1259A8}"/>
              </a:ext>
            </a:extLst>
          </p:cNvPr>
          <p:cNvSpPr/>
          <p:nvPr/>
        </p:nvSpPr>
        <p:spPr>
          <a:xfrm>
            <a:off x="9226165" y="3545305"/>
            <a:ext cx="2620370" cy="126924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L’essere divino è distante/inaccessibile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7AEFA84-0ED3-4EF0-8EC4-AE393EE0C398}"/>
              </a:ext>
            </a:extLst>
          </p:cNvPr>
          <p:cNvSpPr/>
          <p:nvPr/>
        </p:nvSpPr>
        <p:spPr>
          <a:xfrm>
            <a:off x="9130352" y="4927139"/>
            <a:ext cx="2729552" cy="1566081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Culto dedicato alle manifestazioni divine </a:t>
            </a:r>
            <a:r>
              <a:rPr lang="it-IT" sz="1400" dirty="0"/>
              <a:t>(fenomeni atmosferici/ luoghi naturali)</a:t>
            </a:r>
          </a:p>
          <a:p>
            <a:pPr algn="ctr"/>
            <a:r>
              <a:rPr lang="it-IT" sz="1400" dirty="0"/>
              <a:t>Spiriti e antenati mitici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96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immagine 15">
            <a:extLst>
              <a:ext uri="{FF2B5EF4-FFF2-40B4-BE49-F238E27FC236}">
                <a16:creationId xmlns:a16="http://schemas.microsoft.com/office/drawing/2014/main" id="{9BB24411-886B-462C-94CF-83A9E70E6F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r="13055"/>
          <a:stretch>
            <a:fillRect/>
          </a:stretch>
        </p:blipFill>
        <p:spPr>
          <a:xfrm>
            <a:off x="5377409" y="1406055"/>
            <a:ext cx="6642623" cy="472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Nuove religioni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0971" y="1581187"/>
            <a:ext cx="3734590" cy="1678848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Fenomeno recente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Molto diffuso in USA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Non hanno una organizzazione né una compiuta espressione culturale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7AEFA84-0ED3-4EF0-8EC4-AE393EE0C398}"/>
              </a:ext>
            </a:extLst>
          </p:cNvPr>
          <p:cNvSpPr/>
          <p:nvPr/>
        </p:nvSpPr>
        <p:spPr>
          <a:xfrm>
            <a:off x="8038331" y="3429001"/>
            <a:ext cx="1423721" cy="1206290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/>
              <a:t>NUOVE RELIGIONI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22C847D3-8D0A-40AF-9AEA-E99BB309AB12}"/>
              </a:ext>
            </a:extLst>
          </p:cNvPr>
          <p:cNvSpPr/>
          <p:nvPr/>
        </p:nvSpPr>
        <p:spPr>
          <a:xfrm rot="699136">
            <a:off x="5464129" y="2840139"/>
            <a:ext cx="2334708" cy="1096961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Spiritualità orientale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EF05888-F013-4945-B460-47911ED5911D}"/>
              </a:ext>
            </a:extLst>
          </p:cNvPr>
          <p:cNvSpPr/>
          <p:nvPr/>
        </p:nvSpPr>
        <p:spPr>
          <a:xfrm rot="20252350">
            <a:off x="6060672" y="4866292"/>
            <a:ext cx="2334708" cy="1096961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Teorie psicologiche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FC2C51AF-0405-4455-9B84-807AED3F32E6}"/>
              </a:ext>
            </a:extLst>
          </p:cNvPr>
          <p:cNvSpPr/>
          <p:nvPr/>
        </p:nvSpPr>
        <p:spPr>
          <a:xfrm>
            <a:off x="9811797" y="3833191"/>
            <a:ext cx="1611379" cy="1096961"/>
          </a:xfrm>
          <a:prstGeom prst="lef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Teorie fisiche</a:t>
            </a:r>
          </a:p>
        </p:txBody>
      </p:sp>
      <p:sp>
        <p:nvSpPr>
          <p:cNvPr id="11" name="Freccia a sinistra 10">
            <a:extLst>
              <a:ext uri="{FF2B5EF4-FFF2-40B4-BE49-F238E27FC236}">
                <a16:creationId xmlns:a16="http://schemas.microsoft.com/office/drawing/2014/main" id="{939C94EE-8C36-43EE-B93B-A6FB2EAC1947}"/>
              </a:ext>
            </a:extLst>
          </p:cNvPr>
          <p:cNvSpPr/>
          <p:nvPr/>
        </p:nvSpPr>
        <p:spPr>
          <a:xfrm rot="1627809">
            <a:off x="8998227" y="4930152"/>
            <a:ext cx="2424950" cy="1096961"/>
          </a:xfrm>
          <a:prstGeom prst="lef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Teorie psicanalitiche</a:t>
            </a:r>
          </a:p>
        </p:txBody>
      </p:sp>
      <p:sp>
        <p:nvSpPr>
          <p:cNvPr id="9" name="Freccia in su 8">
            <a:extLst>
              <a:ext uri="{FF2B5EF4-FFF2-40B4-BE49-F238E27FC236}">
                <a16:creationId xmlns:a16="http://schemas.microsoft.com/office/drawing/2014/main" id="{528C4EC9-CAF3-430E-958B-124001DA0FA3}"/>
              </a:ext>
            </a:extLst>
          </p:cNvPr>
          <p:cNvSpPr/>
          <p:nvPr/>
        </p:nvSpPr>
        <p:spPr>
          <a:xfrm>
            <a:off x="7341995" y="5643883"/>
            <a:ext cx="3079044" cy="1018608"/>
          </a:xfrm>
          <a:prstGeom prst="up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Meditazione</a:t>
            </a:r>
          </a:p>
        </p:txBody>
      </p:sp>
      <p:sp>
        <p:nvSpPr>
          <p:cNvPr id="12" name="Freccia a sinistra 11">
            <a:extLst>
              <a:ext uri="{FF2B5EF4-FFF2-40B4-BE49-F238E27FC236}">
                <a16:creationId xmlns:a16="http://schemas.microsoft.com/office/drawing/2014/main" id="{61417EE8-A194-4DAD-BA03-842CBD1BBA01}"/>
              </a:ext>
            </a:extLst>
          </p:cNvPr>
          <p:cNvSpPr/>
          <p:nvPr/>
        </p:nvSpPr>
        <p:spPr>
          <a:xfrm rot="20495052" flipH="1">
            <a:off x="5270185" y="4118477"/>
            <a:ext cx="2334708" cy="1096961"/>
          </a:xfrm>
          <a:prstGeom prst="lef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Pratiche esoteriche</a:t>
            </a:r>
          </a:p>
        </p:txBody>
      </p:sp>
      <p:sp>
        <p:nvSpPr>
          <p:cNvPr id="17" name="Callout: linea con bordo e barra in risalto 16">
            <a:extLst>
              <a:ext uri="{FF2B5EF4-FFF2-40B4-BE49-F238E27FC236}">
                <a16:creationId xmlns:a16="http://schemas.microsoft.com/office/drawing/2014/main" id="{B8C47062-15A3-4FCF-9A64-871F0DEEA1FA}"/>
              </a:ext>
            </a:extLst>
          </p:cNvPr>
          <p:cNvSpPr/>
          <p:nvPr/>
        </p:nvSpPr>
        <p:spPr>
          <a:xfrm>
            <a:off x="1153968" y="3276831"/>
            <a:ext cx="4002726" cy="591574"/>
          </a:xfrm>
          <a:prstGeom prst="accentBorderCallout1">
            <a:avLst>
              <a:gd name="adj1" fmla="val 10293"/>
              <a:gd name="adj2" fmla="val -4516"/>
              <a:gd name="adj3" fmla="val -32635"/>
              <a:gd name="adj4" fmla="val -9794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Crisi delle certezze ideologiche</a:t>
            </a:r>
          </a:p>
        </p:txBody>
      </p:sp>
      <p:sp>
        <p:nvSpPr>
          <p:cNvPr id="18" name="Callout: linea con bordo e barra in risalto 17">
            <a:extLst>
              <a:ext uri="{FF2B5EF4-FFF2-40B4-BE49-F238E27FC236}">
                <a16:creationId xmlns:a16="http://schemas.microsoft.com/office/drawing/2014/main" id="{F38CB06E-D57C-4603-A602-5595FA96A0CF}"/>
              </a:ext>
            </a:extLst>
          </p:cNvPr>
          <p:cNvSpPr/>
          <p:nvPr/>
        </p:nvSpPr>
        <p:spPr>
          <a:xfrm>
            <a:off x="1167191" y="3988709"/>
            <a:ext cx="4002726" cy="620521"/>
          </a:xfrm>
          <a:prstGeom prst="accentBorderCallout1">
            <a:avLst>
              <a:gd name="adj1" fmla="val 10293"/>
              <a:gd name="adj2" fmla="val -4516"/>
              <a:gd name="adj3" fmla="val -41162"/>
              <a:gd name="adj4" fmla="val -11319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Ricerca di un rapporto più armonico uomo-ambiente</a:t>
            </a:r>
          </a:p>
        </p:txBody>
      </p:sp>
      <p:sp>
        <p:nvSpPr>
          <p:cNvPr id="19" name="Callout: linea con bordo e barra in risalto 18">
            <a:extLst>
              <a:ext uri="{FF2B5EF4-FFF2-40B4-BE49-F238E27FC236}">
                <a16:creationId xmlns:a16="http://schemas.microsoft.com/office/drawing/2014/main" id="{9C8FE195-92C4-4864-983B-14A07CE0BDB4}"/>
              </a:ext>
            </a:extLst>
          </p:cNvPr>
          <p:cNvSpPr/>
          <p:nvPr/>
        </p:nvSpPr>
        <p:spPr>
          <a:xfrm>
            <a:off x="1153968" y="4707277"/>
            <a:ext cx="4002726" cy="620521"/>
          </a:xfrm>
          <a:prstGeom prst="accentBorderCallout1">
            <a:avLst>
              <a:gd name="adj1" fmla="val 10293"/>
              <a:gd name="adj2" fmla="val -4516"/>
              <a:gd name="adj3" fmla="val -20665"/>
              <a:gd name="adj4" fmla="val -9443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Ricerca di un rapporto più semplificato* uomo-Dio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3F309367-83AE-4D7A-AAF6-485A810639A0}"/>
              </a:ext>
            </a:extLst>
          </p:cNvPr>
          <p:cNvSpPr/>
          <p:nvPr/>
        </p:nvSpPr>
        <p:spPr>
          <a:xfrm>
            <a:off x="397798" y="2928580"/>
            <a:ext cx="397464" cy="341342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</a:t>
            </a:r>
          </a:p>
        </p:txBody>
      </p:sp>
      <p:sp>
        <p:nvSpPr>
          <p:cNvPr id="21" name="Callout: linea con bordo e barra in risalto 20">
            <a:extLst>
              <a:ext uri="{FF2B5EF4-FFF2-40B4-BE49-F238E27FC236}">
                <a16:creationId xmlns:a16="http://schemas.microsoft.com/office/drawing/2014/main" id="{6B741340-555D-4285-ADD9-934E08F5BD71}"/>
              </a:ext>
            </a:extLst>
          </p:cNvPr>
          <p:cNvSpPr/>
          <p:nvPr/>
        </p:nvSpPr>
        <p:spPr>
          <a:xfrm>
            <a:off x="1140971" y="5423641"/>
            <a:ext cx="4002726" cy="620521"/>
          </a:xfrm>
          <a:prstGeom prst="accentBorderCallout1">
            <a:avLst>
              <a:gd name="adj1" fmla="val 10293"/>
              <a:gd name="adj2" fmla="val -4516"/>
              <a:gd name="adj3" fmla="val -20665"/>
              <a:gd name="adj4" fmla="val -9443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Classe sociale media: ricerca di un benessere fisico e psichico immediato</a:t>
            </a:r>
          </a:p>
        </p:txBody>
      </p:sp>
      <p:sp>
        <p:nvSpPr>
          <p:cNvPr id="22" name="Callout: linea con bordo e barra in risalto 21">
            <a:extLst>
              <a:ext uri="{FF2B5EF4-FFF2-40B4-BE49-F238E27FC236}">
                <a16:creationId xmlns:a16="http://schemas.microsoft.com/office/drawing/2014/main" id="{463A46D9-D0C9-42E2-BD79-AF6776DCE8CF}"/>
              </a:ext>
            </a:extLst>
          </p:cNvPr>
          <p:cNvSpPr/>
          <p:nvPr/>
        </p:nvSpPr>
        <p:spPr>
          <a:xfrm>
            <a:off x="1153968" y="6152316"/>
            <a:ext cx="4002726" cy="481522"/>
          </a:xfrm>
          <a:prstGeom prst="accentBorderCallout1">
            <a:avLst>
              <a:gd name="adj1" fmla="val 10293"/>
              <a:gd name="adj2" fmla="val -4516"/>
              <a:gd name="adj3" fmla="val -20665"/>
              <a:gd name="adj4" fmla="val -9443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Classe sociale bassa: volontà di riscatto sociale</a:t>
            </a:r>
          </a:p>
        </p:txBody>
      </p:sp>
    </p:spTree>
    <p:extLst>
      <p:ext uri="{BB962C8B-B14F-4D97-AF65-F5344CB8AC3E}">
        <p14:creationId xmlns:p14="http://schemas.microsoft.com/office/powerpoint/2010/main" val="178445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Sincretismo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88586" y="1547190"/>
            <a:ext cx="3970014" cy="3854803"/>
          </a:xfrm>
        </p:spPr>
        <p:txBody>
          <a:bodyPr rtlCol="0">
            <a:normAutofit/>
          </a:bodyPr>
          <a:lstStyle/>
          <a:p>
            <a:pPr rtl="0"/>
            <a:r>
              <a:rPr lang="it-IT" b="1" dirty="0"/>
              <a:t>Quando una forma di confessione spirituale si compone di elementi eterogenei provenienti da culture o dottrine diverse.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HAITI</a:t>
            </a:r>
            <a:r>
              <a:rPr lang="it-IT" b="1" dirty="0"/>
              <a:t>: Vudù </a:t>
            </a:r>
            <a:br>
              <a:rPr lang="it-IT" b="1" dirty="0"/>
            </a:br>
            <a:r>
              <a:rPr lang="it-IT" dirty="0"/>
              <a:t>(culto africano + </a:t>
            </a:r>
            <a:br>
              <a:rPr lang="it-IT" dirty="0"/>
            </a:br>
            <a:r>
              <a:rPr lang="it-IT" dirty="0"/>
              <a:t>culto cattolico dei santi)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BRASILE: </a:t>
            </a:r>
            <a:r>
              <a:rPr lang="it-IT" b="1" dirty="0" err="1"/>
              <a:t>Candomblé</a:t>
            </a:r>
            <a:r>
              <a:rPr lang="it-IT" dirty="0"/>
              <a:t> (o macumba)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SUD AMERICA: </a:t>
            </a:r>
            <a:r>
              <a:rPr lang="it-IT" b="1" dirty="0" err="1"/>
              <a:t>Rastafarianesimo</a:t>
            </a:r>
            <a:endParaRPr lang="it-IT" b="1" dirty="0"/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DC9B12D3-B96F-4E7C-B1C5-B7B8D2DDA1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r="10928"/>
          <a:stretch>
            <a:fillRect/>
          </a:stretch>
        </p:blipFill>
        <p:spPr>
          <a:xfrm>
            <a:off x="768824" y="1547191"/>
            <a:ext cx="6430912" cy="457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0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Ateismo e agnosticismo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77878" y="1547191"/>
            <a:ext cx="4207704" cy="3114020"/>
          </a:xfrm>
        </p:spPr>
        <p:txBody>
          <a:bodyPr rtlCol="0">
            <a:normAutofit/>
          </a:bodyPr>
          <a:lstStyle/>
          <a:p>
            <a:pPr rtl="0"/>
            <a:r>
              <a:rPr lang="it-IT" b="1" dirty="0">
                <a:solidFill>
                  <a:srgbClr val="C00000"/>
                </a:solidFill>
              </a:rPr>
              <a:t>Ateismo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Forma più radicale di non religiosità poiché si basa sulla negazione dell’esistenza di Dio. Concetto filosofico nato in età rinascimentale e trova poi compiutezza nell’Illuminismo quando si riduce l’influenza delle religioni sulla vita sociale e politica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C9B3623-EF8E-49C7-B725-1361B91EAB96}"/>
              </a:ext>
            </a:extLst>
          </p:cNvPr>
          <p:cNvSpPr txBox="1">
            <a:spLocks/>
          </p:cNvSpPr>
          <p:nvPr/>
        </p:nvSpPr>
        <p:spPr>
          <a:xfrm>
            <a:off x="6877878" y="4661211"/>
            <a:ext cx="4207704" cy="21484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tx2"/>
                </a:solidFill>
              </a:rPr>
              <a:t>Agnosticismo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 limita a riconoscere l’impossibilità cognitiva di provare l’esistenza di un essere superiore. </a:t>
            </a:r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CA34FEA6-5C28-428D-9925-247FDC0741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14453"/>
          <a:stretch>
            <a:fillRect/>
          </a:stretch>
        </p:blipFill>
        <p:spPr>
          <a:xfrm>
            <a:off x="917558" y="1692964"/>
            <a:ext cx="5484915" cy="3899453"/>
          </a:xfrm>
        </p:spPr>
      </p:pic>
    </p:spTree>
    <p:extLst>
      <p:ext uri="{BB962C8B-B14F-4D97-AF65-F5344CB8AC3E}">
        <p14:creationId xmlns:p14="http://schemas.microsoft.com/office/powerpoint/2010/main" val="13392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CFA49-E3AA-4BB9-A199-85C02A23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religioni più diffuse in Europa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A4145A-7EC2-4292-BFCE-05B37E2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20" r="12195" b="5344"/>
          <a:stretch/>
        </p:blipFill>
        <p:spPr>
          <a:xfrm>
            <a:off x="381169" y="1371600"/>
            <a:ext cx="11416821" cy="54102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63882-FA36-4B92-BDE5-E390378E6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10" y="4864575"/>
            <a:ext cx="2172823" cy="3505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Link sito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Pearson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3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it-IT" dirty="0"/>
              <a:t>RELIGIONI NEL MONDO</a:t>
            </a:r>
            <a:endParaRPr lang="en-US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" b="1" dirty="0"/>
              <a:t>GEOGRAFIA CULTURALE</a:t>
            </a:r>
          </a:p>
          <a:p>
            <a:pPr rtl="0"/>
            <a:r>
              <a:rPr lang="it" dirty="0"/>
              <a:t>Corso 2° superiore</a:t>
            </a:r>
            <a:endParaRPr lang="en-US" dirty="0"/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76F395B0-A3B8-49F2-9E11-5B566EB15B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8" r="2420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42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La religione è identità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823602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b="1" dirty="0"/>
              <a:t>La religione, insieme alla lingua è uno degli aspetti che contribuiscono maggiormente alla definizione dell’identità dei popoli.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2773D98-FD43-44D3-8908-87929A0D4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2"/>
          <a:stretch/>
        </p:blipFill>
        <p:spPr>
          <a:xfrm>
            <a:off x="508552" y="3782907"/>
            <a:ext cx="7296979" cy="2762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FED1890-77B3-482A-BA31-731EF959BFBF}"/>
              </a:ext>
            </a:extLst>
          </p:cNvPr>
          <p:cNvSpPr/>
          <p:nvPr/>
        </p:nvSpPr>
        <p:spPr>
          <a:xfrm>
            <a:off x="1104900" y="3131240"/>
            <a:ext cx="1736035" cy="675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Cristianesimo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94E6AE5-74F4-4FD4-8605-F363CDC1EFC7}"/>
              </a:ext>
            </a:extLst>
          </p:cNvPr>
          <p:cNvSpPr/>
          <p:nvPr/>
        </p:nvSpPr>
        <p:spPr>
          <a:xfrm>
            <a:off x="1104899" y="3930753"/>
            <a:ext cx="1736035" cy="675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Islam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D136FBC-5E4B-4275-86CB-BC7101CCB514}"/>
              </a:ext>
            </a:extLst>
          </p:cNvPr>
          <p:cNvSpPr/>
          <p:nvPr/>
        </p:nvSpPr>
        <p:spPr>
          <a:xfrm>
            <a:off x="1104899" y="2315454"/>
            <a:ext cx="1736035" cy="675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Ebraismo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53F9280-DAD7-4FBB-B0B6-7171442D7558}"/>
              </a:ext>
            </a:extLst>
          </p:cNvPr>
          <p:cNvSpPr/>
          <p:nvPr/>
        </p:nvSpPr>
        <p:spPr>
          <a:xfrm>
            <a:off x="9652552" y="2328000"/>
            <a:ext cx="1736035" cy="675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Induismo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0871AB8-A539-43C9-83EE-B9C053C3832C}"/>
              </a:ext>
            </a:extLst>
          </p:cNvPr>
          <p:cNvSpPr/>
          <p:nvPr/>
        </p:nvSpPr>
        <p:spPr>
          <a:xfrm>
            <a:off x="9652552" y="3151602"/>
            <a:ext cx="1736035" cy="675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Buddhismo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03CEE49-0145-4377-84E3-4C770CEBA43D}"/>
              </a:ext>
            </a:extLst>
          </p:cNvPr>
          <p:cNvSpPr/>
          <p:nvPr/>
        </p:nvSpPr>
        <p:spPr>
          <a:xfrm>
            <a:off x="9652552" y="4741103"/>
            <a:ext cx="1736035" cy="675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Animismo</a:t>
            </a:r>
          </a:p>
        </p:txBody>
      </p:sp>
      <p:sp>
        <p:nvSpPr>
          <p:cNvPr id="5" name="Callout: linea con bordo e barra in risalto 4">
            <a:extLst>
              <a:ext uri="{FF2B5EF4-FFF2-40B4-BE49-F238E27FC236}">
                <a16:creationId xmlns:a16="http://schemas.microsoft.com/office/drawing/2014/main" id="{648D6AC8-0B16-4FC9-A706-54574A3D34C6}"/>
              </a:ext>
            </a:extLst>
          </p:cNvPr>
          <p:cNvSpPr/>
          <p:nvPr/>
        </p:nvSpPr>
        <p:spPr>
          <a:xfrm>
            <a:off x="3259619" y="3316547"/>
            <a:ext cx="2741957" cy="798443"/>
          </a:xfrm>
          <a:prstGeom prst="accentBorderCallout1">
            <a:avLst>
              <a:gd name="adj1" fmla="val 18750"/>
              <a:gd name="adj2" fmla="val -8333"/>
              <a:gd name="adj3" fmla="val 36151"/>
              <a:gd name="adj4" fmla="val -190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metà dei credenti del mondo</a:t>
            </a:r>
          </a:p>
        </p:txBody>
      </p:sp>
      <p:sp>
        <p:nvSpPr>
          <p:cNvPr id="15" name="Callout: linea con bordo e barra in risalto 14">
            <a:extLst>
              <a:ext uri="{FF2B5EF4-FFF2-40B4-BE49-F238E27FC236}">
                <a16:creationId xmlns:a16="http://schemas.microsoft.com/office/drawing/2014/main" id="{AFF7C3E0-D57B-4552-9123-F3E501C341ED}"/>
              </a:ext>
            </a:extLst>
          </p:cNvPr>
          <p:cNvSpPr/>
          <p:nvPr/>
        </p:nvSpPr>
        <p:spPr>
          <a:xfrm>
            <a:off x="3188802" y="2298078"/>
            <a:ext cx="2812775" cy="798443"/>
          </a:xfrm>
          <a:prstGeom prst="accentBorderCallout1">
            <a:avLst>
              <a:gd name="adj1" fmla="val 22070"/>
              <a:gd name="adj2" fmla="val -4093"/>
              <a:gd name="adj3" fmla="val 67687"/>
              <a:gd name="adj4" fmla="val -1053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La più antica</a:t>
            </a:r>
          </a:p>
        </p:txBody>
      </p:sp>
      <p:sp>
        <p:nvSpPr>
          <p:cNvPr id="16" name="Callout: linea con bordo e barra in risalto 15">
            <a:extLst>
              <a:ext uri="{FF2B5EF4-FFF2-40B4-BE49-F238E27FC236}">
                <a16:creationId xmlns:a16="http://schemas.microsoft.com/office/drawing/2014/main" id="{F902C371-B166-4B89-A79F-558D0E52B817}"/>
              </a:ext>
            </a:extLst>
          </p:cNvPr>
          <p:cNvSpPr/>
          <p:nvPr/>
        </p:nvSpPr>
        <p:spPr>
          <a:xfrm>
            <a:off x="6879536" y="2179706"/>
            <a:ext cx="2425148" cy="798443"/>
          </a:xfrm>
          <a:prstGeom prst="accentBorderCallout1">
            <a:avLst>
              <a:gd name="adj1" fmla="val 38667"/>
              <a:gd name="adj2" fmla="val 104235"/>
              <a:gd name="adj3" fmla="val 71006"/>
              <a:gd name="adj4" fmla="val 1195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3° per numero di credenti</a:t>
            </a:r>
          </a:p>
        </p:txBody>
      </p:sp>
      <p:sp>
        <p:nvSpPr>
          <p:cNvPr id="17" name="Callout: linea con bordo e barra in risalto 16">
            <a:extLst>
              <a:ext uri="{FF2B5EF4-FFF2-40B4-BE49-F238E27FC236}">
                <a16:creationId xmlns:a16="http://schemas.microsoft.com/office/drawing/2014/main" id="{77DE79F9-4352-44FC-8ADA-78E7674CFA1B}"/>
              </a:ext>
            </a:extLst>
          </p:cNvPr>
          <p:cNvSpPr/>
          <p:nvPr/>
        </p:nvSpPr>
        <p:spPr>
          <a:xfrm>
            <a:off x="6937513" y="3185889"/>
            <a:ext cx="2425148" cy="798443"/>
          </a:xfrm>
          <a:prstGeom prst="accentBorderCallout1">
            <a:avLst>
              <a:gd name="adj1" fmla="val 30368"/>
              <a:gd name="adj2" fmla="val 103142"/>
              <a:gd name="adj3" fmla="val 52749"/>
              <a:gd name="adj4" fmla="val 11521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Asia sud orientale, Cina, Giappone</a:t>
            </a:r>
          </a:p>
        </p:txBody>
      </p:sp>
      <p:sp>
        <p:nvSpPr>
          <p:cNvPr id="18" name="Callout: linea con bordo e barra in risalto 17">
            <a:extLst>
              <a:ext uri="{FF2B5EF4-FFF2-40B4-BE49-F238E27FC236}">
                <a16:creationId xmlns:a16="http://schemas.microsoft.com/office/drawing/2014/main" id="{FB5C079C-00BA-4D7B-AD88-35FC6F181D31}"/>
              </a:ext>
            </a:extLst>
          </p:cNvPr>
          <p:cNvSpPr/>
          <p:nvPr/>
        </p:nvSpPr>
        <p:spPr>
          <a:xfrm>
            <a:off x="6879536" y="4280591"/>
            <a:ext cx="2425148" cy="1656383"/>
          </a:xfrm>
          <a:prstGeom prst="accentBorderCallout1">
            <a:avLst>
              <a:gd name="adj1" fmla="val 45952"/>
              <a:gd name="adj2" fmla="val 104782"/>
              <a:gd name="adj3" fmla="val 62896"/>
              <a:gd name="adj4" fmla="val 11576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Religioni legate a culture tradizionali e locali e professate da piccole comunità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16A22BD-7DB1-4B83-BD11-DBD2EFA2173C}"/>
              </a:ext>
            </a:extLst>
          </p:cNvPr>
          <p:cNvCxnSpPr>
            <a:cxnSpLocks/>
          </p:cNvCxnSpPr>
          <p:nvPr/>
        </p:nvCxnSpPr>
        <p:spPr>
          <a:xfrm flipV="1">
            <a:off x="2701370" y="3930754"/>
            <a:ext cx="320126" cy="260727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RELIGIONI MONOTEISTE: Ebraismo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2201679"/>
            <a:ext cx="3396996" cy="3369039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È la più antica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Si è formata dopo un lungo percorso dottrinale iniziato verso il XIII secolo a.C.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professato in Israele e in comunità disperse in tutto il mondo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20 milioni di credenti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C0DBA739-2478-4A61-AEC8-3935ADC9DA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2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RELIGIONI MONOTEISTE: Cristianesimo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88586" y="1547191"/>
            <a:ext cx="3396996" cy="4572000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Nasce dall’ebraismo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Ha tre confessioni principali: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Cattolica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Luterana/protestante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Ortodossa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/>
              <a:t>2 </a:t>
            </a:r>
            <a:r>
              <a:rPr lang="it-IT" dirty="0"/>
              <a:t>miliardi</a:t>
            </a:r>
            <a:r>
              <a:rPr lang="en-US" dirty="0"/>
              <a:t> di </a:t>
            </a:r>
            <a:r>
              <a:rPr lang="it-IT" dirty="0"/>
              <a:t>credenti</a:t>
            </a:r>
            <a:r>
              <a:rPr lang="en-US" dirty="0"/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/>
              <a:t>Europa e </a:t>
            </a:r>
            <a:r>
              <a:rPr lang="it-IT" dirty="0"/>
              <a:t>Americhe</a:t>
            </a: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0F643826-5DB0-40CB-925A-14043F21BB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r="300"/>
          <a:stretch>
            <a:fillRect/>
          </a:stretch>
        </p:blipFill>
        <p:spPr>
          <a:xfrm>
            <a:off x="983818" y="1547191"/>
            <a:ext cx="6430912" cy="457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7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RELIGIONI MONOTEISTE: Islam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2201679"/>
            <a:ext cx="3396996" cy="3970521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A partire dal VII secolo d.C.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Dalla penisola arabica all’Africa settentrionale, poi nell’Asia centrale, sub continente indiano e Indonesia.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Diviso in diversi correnti, di cui le più importanti: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Sunniti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Sciiti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1,3 miliardi di credenti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E73C77FC-55B8-4353-BE96-74BF40A231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" b="15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20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Religioni per numero di credenti </a:t>
            </a:r>
            <a:r>
              <a:rPr lang="it-IT" sz="1600" dirty="0"/>
              <a:t>(% su popolazione mondiale)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45F3A67-A7AE-4DF8-8AEC-04D3EEC54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0" t="34987" r="3261" b="11091"/>
          <a:stretch/>
        </p:blipFill>
        <p:spPr>
          <a:xfrm>
            <a:off x="145774" y="1697888"/>
            <a:ext cx="11934113" cy="488385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9A1B79-9F67-4E70-8D86-BA6C005137F0}"/>
              </a:ext>
            </a:extLst>
          </p:cNvPr>
          <p:cNvSpPr txBox="1"/>
          <p:nvPr/>
        </p:nvSpPr>
        <p:spPr>
          <a:xfrm>
            <a:off x="4161182" y="6581745"/>
            <a:ext cx="7885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 err="1"/>
              <a:t>Bettini</a:t>
            </a:r>
            <a:r>
              <a:rPr lang="it-IT" sz="1000" dirty="0"/>
              <a:t>, Lentano, Puliga, </a:t>
            </a:r>
            <a:r>
              <a:rPr lang="it-IT" sz="1000" i="1" dirty="0"/>
              <a:t>Il fattore umano</a:t>
            </a:r>
            <a:r>
              <a:rPr lang="it-IT" sz="1000" dirty="0"/>
              <a:t>, vol.2 </a:t>
            </a:r>
            <a:r>
              <a:rPr lang="it-IT" sz="1000" dirty="0" err="1"/>
              <a:t>Pearson</a:t>
            </a:r>
            <a:r>
              <a:rPr lang="it-IT" sz="1000" dirty="0"/>
              <a:t>, Milano-Torino, 2017, p.292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RELIGIONI ORIENTALI: Induismo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2201679"/>
            <a:ext cx="3396996" cy="3970521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Nata nel VI secolo a.C.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Evoluzione dei culti </a:t>
            </a:r>
            <a:r>
              <a:rPr lang="it-IT" b="1" dirty="0"/>
              <a:t>vedismo</a:t>
            </a:r>
            <a:r>
              <a:rPr lang="it-IT" dirty="0"/>
              <a:t> e </a:t>
            </a:r>
            <a:r>
              <a:rPr lang="it-IT" b="1" dirty="0"/>
              <a:t>brahmanesimo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Subcontinente indiano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Politeista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750 milioni di fedeli</a:t>
            </a:r>
          </a:p>
          <a:p>
            <a:pPr rtl="0"/>
            <a:endParaRPr lang="en-US" dirty="0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4AC5529B-171D-4337-B394-89B253BF82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 b="333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6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RELIGIONI ORIENTALI: Sikh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2201679"/>
            <a:ext cx="3396996" cy="3970521"/>
          </a:xfrm>
        </p:spPr>
        <p:txBody>
          <a:bodyPr rtlCol="0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Fu fondata nel </a:t>
            </a:r>
            <a:r>
              <a:rPr lang="it-IT" dirty="0">
                <a:hlinkClick r:id="rId3"/>
              </a:rPr>
              <a:t>Punjab</a:t>
            </a:r>
            <a:r>
              <a:rPr lang="it-IT" dirty="0"/>
              <a:t> da </a:t>
            </a:r>
            <a:r>
              <a:rPr lang="it-IT" b="1" dirty="0" err="1"/>
              <a:t>Nānak</a:t>
            </a:r>
            <a:r>
              <a:rPr lang="it-IT" dirty="0"/>
              <a:t> (1469-1538) nell’intento di unire </a:t>
            </a:r>
            <a:r>
              <a:rPr lang="it-IT" b="1" dirty="0"/>
              <a:t>indù e musulmani </a:t>
            </a:r>
            <a:r>
              <a:rPr lang="it-IT" dirty="0"/>
              <a:t>nella fede in un Dio unico, che non doveva essere rappresentato con figurazioni materiali, e nel rifiuto di ogni distinzione castale. </a:t>
            </a:r>
          </a:p>
          <a:p>
            <a:pPr rtl="0"/>
            <a:endParaRPr lang="en-U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7FBEC8D3-B766-4472-8BB5-BDCE13221A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r="1061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2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RELIGIONI ORIENTALI: Buddhismo</a:t>
            </a:r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68CA4AA-1F94-4AA9-B314-A982449FD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Nata nel VI secolo a.C.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Fondata da </a:t>
            </a:r>
            <a:r>
              <a:rPr lang="it-IT" dirty="0" err="1"/>
              <a:t>Siddhārtha</a:t>
            </a:r>
            <a:r>
              <a:rPr lang="it-IT" dirty="0"/>
              <a:t> </a:t>
            </a:r>
            <a:r>
              <a:rPr lang="it-IT" dirty="0" err="1"/>
              <a:t>Gautama</a:t>
            </a:r>
            <a:r>
              <a:rPr lang="it-IT" dirty="0"/>
              <a:t>, detto il Buddha («risvegliato») nell’India nord­orientale e poi largamente propagatasi in Asia meridionale, centrale, orientale e del Sud-Est.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330 milioni di fedeli</a:t>
            </a:r>
          </a:p>
          <a:p>
            <a:endParaRPr lang="it-IT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DA476E11-42BC-4A5B-B585-46BC419B8CA4}"/>
              </a:ext>
            </a:extLst>
          </p:cNvPr>
          <p:cNvSpPr txBox="1">
            <a:spLocks/>
          </p:cNvSpPr>
          <p:nvPr/>
        </p:nvSpPr>
        <p:spPr>
          <a:xfrm>
            <a:off x="1104900" y="2201679"/>
            <a:ext cx="3396996" cy="39705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2BB545E9-9EC8-4B61-A599-5B68129720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r="452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1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ocumentazione accade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51_TF03431380_TF03431380.potx" id="{F752DA82-D50A-4AE0-8DD8-25DD4AAFB5E8}" vid="{140E91C9-CCE7-4C34-B3F5-184A9FB2C478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accademica, schema con righe verticali e nastro (widescreen)</Template>
  <TotalTime>0</TotalTime>
  <Words>666</Words>
  <Application>Microsoft Office PowerPoint</Application>
  <PresentationFormat>Widescreen</PresentationFormat>
  <Paragraphs>124</Paragraphs>
  <Slides>19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Euphemia</vt:lpstr>
      <vt:lpstr>Plantagenet Cherokee</vt:lpstr>
      <vt:lpstr>Wingdings</vt:lpstr>
      <vt:lpstr>Documentazione accademica 16x9</vt:lpstr>
      <vt:lpstr>RELIGIONI NEL MONDO</vt:lpstr>
      <vt:lpstr>La religione è identità</vt:lpstr>
      <vt:lpstr>RELIGIONI MONOTEISTE: Ebraismo</vt:lpstr>
      <vt:lpstr>RELIGIONI MONOTEISTE: Cristianesimo</vt:lpstr>
      <vt:lpstr>RELIGIONI MONOTEISTE: Islam</vt:lpstr>
      <vt:lpstr>Religioni per numero di credenti (% su popolazione mondiale)</vt:lpstr>
      <vt:lpstr>RELIGIONI ORIENTALI: Induismo</vt:lpstr>
      <vt:lpstr>RELIGIONI ORIENTALI: Sikh</vt:lpstr>
      <vt:lpstr>RELIGIONI ORIENTALI: Buddhismo</vt:lpstr>
      <vt:lpstr>RELIGIONI ORIENTALI: Confucianesimo</vt:lpstr>
      <vt:lpstr>RELIGIONI ORIENTALI: Taoismo</vt:lpstr>
      <vt:lpstr>RELIGIONI ORIENTALI: Shintoismo</vt:lpstr>
      <vt:lpstr>Crescita dei gruppi religiosi nei prossimi decenni</vt:lpstr>
      <vt:lpstr>RELIGIONI TRADIZIONALI O ANIMISTE</vt:lpstr>
      <vt:lpstr>Nuove religioni</vt:lpstr>
      <vt:lpstr>Sincretismo</vt:lpstr>
      <vt:lpstr>Ateismo e agnosticismo</vt:lpstr>
      <vt:lpstr>Le religioni più diffuse in Europa</vt:lpstr>
      <vt:lpstr>RELIGIONI NEL MONDO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2018-01-19T15:23:29Z</dcterms:created>
  <dcterms:modified xsi:type="dcterms:W3CDTF">2018-01-19T17:19:17Z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