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7" r:id="rId4"/>
    <p:sldId id="259" r:id="rId5"/>
    <p:sldId id="260" r:id="rId6"/>
    <p:sldId id="262" r:id="rId7"/>
    <p:sldId id="273" r:id="rId8"/>
    <p:sldId id="261" r:id="rId9"/>
    <p:sldId id="263" r:id="rId10"/>
    <p:sldId id="274" r:id="rId11"/>
    <p:sldId id="275" r:id="rId12"/>
    <p:sldId id="272" r:id="rId13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3" autoAdjust="0"/>
    <p:restoredTop sz="94660"/>
  </p:normalViewPr>
  <p:slideViewPr>
    <p:cSldViewPr snapToGrid="0">
      <p:cViewPr varScale="1">
        <p:scale>
          <a:sx n="42" d="100"/>
          <a:sy n="42" d="100"/>
        </p:scale>
        <p:origin x="30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851" cy="512922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3625" y="1"/>
            <a:ext cx="3078851" cy="512922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7F776180-CACA-4AF3-9626-C32B7169303C}" type="datetimeFigureOut">
              <a:rPr lang="it-IT" smtClean="0"/>
              <a:t>16/09/2016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721691"/>
            <a:ext cx="3078851" cy="512922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3625" y="9721691"/>
            <a:ext cx="3078851" cy="512922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117D7367-7577-4632-8391-BC971E6E4A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3337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851" cy="512922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3625" y="1"/>
            <a:ext cx="3078851" cy="512922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0D181323-2C02-4E8E-8849-A79599F108B4}" type="datetimeFigureOut">
              <a:rPr lang="it-IT" smtClean="0"/>
              <a:t>16/09/2016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8" tIns="45729" rIns="91458" bIns="45729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772" y="4925953"/>
            <a:ext cx="5684521" cy="4028738"/>
          </a:xfrm>
          <a:prstGeom prst="rect">
            <a:avLst/>
          </a:prstGeom>
        </p:spPr>
        <p:txBody>
          <a:bodyPr vert="horz" lIns="91458" tIns="45729" rIns="91458" bIns="45729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721691"/>
            <a:ext cx="3078851" cy="512922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3625" y="9721691"/>
            <a:ext cx="3078851" cy="512922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A2955B1D-6645-423B-A91A-7F5A20B496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341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Le Capitali si dotano</a:t>
            </a:r>
            <a:r>
              <a:rPr lang="it-IT" baseline="0" dirty="0"/>
              <a:t> di banche e trasporti: così attirano i insediamenti produttivi i quali a loro volta attraggono forza lavoro (in Francia e GB).</a:t>
            </a:r>
          </a:p>
          <a:p>
            <a:r>
              <a:rPr lang="it-IT" baseline="0" dirty="0"/>
              <a:t>Diversa la situazione in Italia dove l’impulso parte dal triangolo Milano-Torino-Genova. Ancora diverso l’input in Germania e negli Stati Uniti (New York, New Orleans, Chicago (dal 1840 al 1890 passa da 5000 abitanti a 1 mln)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55B1D-6645-423B-A91A-7F5A20B4963E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110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1° differenza: la crescita urbana</a:t>
            </a:r>
            <a:r>
              <a:rPr lang="it-IT" baseline="0" dirty="0"/>
              <a:t> non è stata accompagnata da uno sviluppo economico e sociale.</a:t>
            </a:r>
          </a:p>
          <a:p>
            <a:r>
              <a:rPr lang="it-IT" baseline="0" dirty="0"/>
              <a:t>I Centri attraggono: contadini, braccianti, piccoli proprietari, profughi. Sono soprattutto giovani in cerca di un futuro migliore.</a:t>
            </a:r>
          </a:p>
          <a:p>
            <a:r>
              <a:rPr lang="it-IT" baseline="0" dirty="0"/>
              <a:t>Anche i piccoli e medi centri dei paesi avanzati sono toccati da questo incremento.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55B1D-6645-423B-A91A-7F5A20B4963E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2845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71599" y="1803405"/>
            <a:ext cx="10409583" cy="1825096"/>
          </a:xfrm>
        </p:spPr>
        <p:txBody>
          <a:bodyPr>
            <a:normAutofit fontScale="90000"/>
          </a:bodyPr>
          <a:lstStyle/>
          <a:p>
            <a:r>
              <a:rPr lang="it-IT" dirty="0"/>
              <a:t>GEOGRAFIA</a:t>
            </a:r>
            <a:br>
              <a:rPr lang="it-IT" dirty="0"/>
            </a:br>
            <a:r>
              <a:rPr lang="it-IT" sz="4400" dirty="0"/>
              <a:t>L6 – COM’È DISTRIBUITA LA POPOLAZIONE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Corso 1 anno scuola secondaria superiore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9223513" y="6342895"/>
            <a:ext cx="2690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Bradley Hand ITC" panose="03070402050302030203" pitchFamily="66" charset="0"/>
              </a:rPr>
              <a:t>www.jessicaCenciarelli.it</a:t>
            </a:r>
          </a:p>
        </p:txBody>
      </p:sp>
    </p:spTree>
    <p:extLst>
      <p:ext uri="{BB962C8B-B14F-4D97-AF65-F5344CB8AC3E}">
        <p14:creationId xmlns:p14="http://schemas.microsoft.com/office/powerpoint/2010/main" val="4125323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losione: 8 punte 4"/>
          <p:cNvSpPr/>
          <p:nvPr/>
        </p:nvSpPr>
        <p:spPr>
          <a:xfrm>
            <a:off x="2895600" y="1510453"/>
            <a:ext cx="3304872" cy="2883877"/>
          </a:xfrm>
          <a:prstGeom prst="irregularSeal1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1° esplosione</a:t>
            </a:r>
          </a:p>
          <a:p>
            <a:pPr algn="ctr"/>
            <a:r>
              <a:rPr lang="it-IT" sz="2400" dirty="0"/>
              <a:t>urbana</a:t>
            </a:r>
          </a:p>
        </p:txBody>
      </p:sp>
      <p:sp>
        <p:nvSpPr>
          <p:cNvPr id="2" name="Titolo 1"/>
          <p:cNvSpPr txBox="1">
            <a:spLocks/>
          </p:cNvSpPr>
          <p:nvPr/>
        </p:nvSpPr>
        <p:spPr>
          <a:xfrm>
            <a:off x="2895600" y="764373"/>
            <a:ext cx="8610600" cy="534340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dirty="0"/>
              <a:t>INDUSTRIALIZZAZIONE </a:t>
            </a:r>
            <a:br>
              <a:rPr lang="it-IT" sz="3200" dirty="0"/>
            </a:br>
            <a:r>
              <a:rPr lang="it-IT" sz="3200" dirty="0"/>
              <a:t>Ed espansione Urbana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03381" y="2203747"/>
            <a:ext cx="3004800" cy="92333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RIVOLUZIONE INDUSTRIALE</a:t>
            </a:r>
          </a:p>
          <a:p>
            <a:pPr algn="ctr"/>
            <a:r>
              <a:rPr lang="it-IT" b="1" dirty="0"/>
              <a:t>Europa, USA, Giappone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281354" y="4191261"/>
            <a:ext cx="37279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1800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 1900</a:t>
            </a:r>
          </a:p>
          <a:p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23 -&gt; 135 città (100.000 abitanti)</a:t>
            </a:r>
          </a:p>
        </p:txBody>
      </p:sp>
      <p:sp>
        <p:nvSpPr>
          <p:cNvPr id="20" name="Freccia in giù 19"/>
          <p:cNvSpPr/>
          <p:nvPr/>
        </p:nvSpPr>
        <p:spPr>
          <a:xfrm>
            <a:off x="915961" y="1390356"/>
            <a:ext cx="1979639" cy="846380"/>
          </a:xfrm>
          <a:prstGeom prst="downArrow">
            <a:avLst>
              <a:gd name="adj1" fmla="val 50000"/>
              <a:gd name="adj2" fmla="val 4658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XIX</a:t>
            </a:r>
          </a:p>
          <a:p>
            <a:pPr algn="ctr"/>
            <a:r>
              <a:rPr lang="it-IT" dirty="0">
                <a:solidFill>
                  <a:schemeClr val="tx1"/>
                </a:solidFill>
              </a:rPr>
              <a:t>secolo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0" y="21928"/>
            <a:ext cx="3114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Bradley Hand ITC" panose="03070402050302030203" pitchFamily="66" charset="0"/>
              </a:rPr>
              <a:t>www.jessicaCenciarelli.it</a:t>
            </a:r>
          </a:p>
        </p:txBody>
      </p:sp>
      <p:sp>
        <p:nvSpPr>
          <p:cNvPr id="6" name="Freccia a pentagono 5"/>
          <p:cNvSpPr/>
          <p:nvPr/>
        </p:nvSpPr>
        <p:spPr>
          <a:xfrm>
            <a:off x="600222" y="5008097"/>
            <a:ext cx="2295378" cy="1485251"/>
          </a:xfrm>
          <a:prstGeom prst="homePlate">
            <a:avLst>
              <a:gd name="adj" fmla="val 225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Capitali</a:t>
            </a:r>
          </a:p>
          <a:p>
            <a:pPr algn="ctr"/>
            <a:r>
              <a:rPr lang="it-IT" sz="1600" dirty="0"/>
              <a:t>(sedi decisionali politica-economia)</a:t>
            </a:r>
          </a:p>
        </p:txBody>
      </p:sp>
      <p:sp>
        <p:nvSpPr>
          <p:cNvPr id="7" name="Freccia a gallone 6"/>
          <p:cNvSpPr/>
          <p:nvPr/>
        </p:nvSpPr>
        <p:spPr>
          <a:xfrm>
            <a:off x="2895600" y="5008097"/>
            <a:ext cx="2295378" cy="1485251"/>
          </a:xfrm>
          <a:prstGeom prst="chevron">
            <a:avLst>
              <a:gd name="adj" fmla="val 16849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Banche e trasporti</a:t>
            </a:r>
          </a:p>
        </p:txBody>
      </p:sp>
      <p:sp>
        <p:nvSpPr>
          <p:cNvPr id="18" name="Freccia a gallone 17"/>
          <p:cNvSpPr/>
          <p:nvPr/>
        </p:nvSpPr>
        <p:spPr>
          <a:xfrm>
            <a:off x="5190978" y="5023136"/>
            <a:ext cx="2295378" cy="1485251"/>
          </a:xfrm>
          <a:prstGeom prst="chevron">
            <a:avLst>
              <a:gd name="adj" fmla="val 16849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Insediamenti</a:t>
            </a:r>
          </a:p>
          <a:p>
            <a:pPr algn="ctr"/>
            <a:r>
              <a:rPr lang="it-IT" dirty="0">
                <a:solidFill>
                  <a:schemeClr val="tx1"/>
                </a:solidFill>
              </a:rPr>
              <a:t>produttivi</a:t>
            </a:r>
          </a:p>
        </p:txBody>
      </p:sp>
      <p:sp>
        <p:nvSpPr>
          <p:cNvPr id="23" name="Freccia a gallone 22"/>
          <p:cNvSpPr/>
          <p:nvPr/>
        </p:nvSpPr>
        <p:spPr>
          <a:xfrm>
            <a:off x="7486356" y="5008096"/>
            <a:ext cx="2295378" cy="1485251"/>
          </a:xfrm>
          <a:prstGeom prst="chevron">
            <a:avLst>
              <a:gd name="adj" fmla="val 74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Forza lavoro dalle campagne</a:t>
            </a:r>
          </a:p>
        </p:txBody>
      </p:sp>
      <p:sp>
        <p:nvSpPr>
          <p:cNvPr id="24" name="Freccia a pentagono 23"/>
          <p:cNvSpPr/>
          <p:nvPr/>
        </p:nvSpPr>
        <p:spPr>
          <a:xfrm>
            <a:off x="7486356" y="1927519"/>
            <a:ext cx="2614246" cy="890752"/>
          </a:xfrm>
          <a:prstGeom prst="homePlate">
            <a:avLst>
              <a:gd name="adj" fmla="val 225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Triangolo industriale</a:t>
            </a:r>
            <a:endParaRPr lang="it-IT" sz="1600" dirty="0"/>
          </a:p>
        </p:txBody>
      </p:sp>
      <p:sp>
        <p:nvSpPr>
          <p:cNvPr id="8" name="Ovale 7"/>
          <p:cNvSpPr/>
          <p:nvPr/>
        </p:nvSpPr>
        <p:spPr>
          <a:xfrm>
            <a:off x="6780628" y="1927519"/>
            <a:ext cx="1026941" cy="89075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ITA</a:t>
            </a:r>
          </a:p>
        </p:txBody>
      </p:sp>
      <p:sp>
        <p:nvSpPr>
          <p:cNvPr id="25" name="Freccia a pentagono 24"/>
          <p:cNvSpPr/>
          <p:nvPr/>
        </p:nvSpPr>
        <p:spPr>
          <a:xfrm>
            <a:off x="7486355" y="2887238"/>
            <a:ext cx="3249607" cy="890752"/>
          </a:xfrm>
          <a:prstGeom prst="homePlate">
            <a:avLst>
              <a:gd name="adj" fmla="val 225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Bacino minerario Ruhr</a:t>
            </a:r>
            <a:endParaRPr lang="it-IT" sz="1600" dirty="0"/>
          </a:p>
        </p:txBody>
      </p:sp>
      <p:sp>
        <p:nvSpPr>
          <p:cNvPr id="26" name="Ovale 25"/>
          <p:cNvSpPr/>
          <p:nvPr/>
        </p:nvSpPr>
        <p:spPr>
          <a:xfrm>
            <a:off x="6780628" y="2887238"/>
            <a:ext cx="1026941" cy="89075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GER</a:t>
            </a:r>
          </a:p>
        </p:txBody>
      </p:sp>
      <p:sp>
        <p:nvSpPr>
          <p:cNvPr id="27" name="Freccia a pentagono 26"/>
          <p:cNvSpPr/>
          <p:nvPr/>
        </p:nvSpPr>
        <p:spPr>
          <a:xfrm>
            <a:off x="7486355" y="3846957"/>
            <a:ext cx="3249607" cy="890752"/>
          </a:xfrm>
          <a:prstGeom prst="homePlate">
            <a:avLst>
              <a:gd name="adj" fmla="val 225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Risorse minerarie</a:t>
            </a:r>
          </a:p>
          <a:p>
            <a:pPr algn="ctr"/>
            <a:r>
              <a:rPr lang="it-IT" sz="2000" dirty="0"/>
              <a:t>e/o posizione geografica (porti)</a:t>
            </a:r>
          </a:p>
        </p:txBody>
      </p:sp>
      <p:sp>
        <p:nvSpPr>
          <p:cNvPr id="28" name="Ovale 27"/>
          <p:cNvSpPr/>
          <p:nvPr/>
        </p:nvSpPr>
        <p:spPr>
          <a:xfrm>
            <a:off x="6780628" y="3846957"/>
            <a:ext cx="1026941" cy="89075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USA</a:t>
            </a:r>
          </a:p>
        </p:txBody>
      </p:sp>
      <p:sp>
        <p:nvSpPr>
          <p:cNvPr id="29" name="Ovale 28"/>
          <p:cNvSpPr/>
          <p:nvPr/>
        </p:nvSpPr>
        <p:spPr>
          <a:xfrm>
            <a:off x="0" y="5374639"/>
            <a:ext cx="861361" cy="752163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FRAGB</a:t>
            </a:r>
          </a:p>
        </p:txBody>
      </p:sp>
    </p:spTree>
    <p:extLst>
      <p:ext uri="{BB962C8B-B14F-4D97-AF65-F5344CB8AC3E}">
        <p14:creationId xmlns:p14="http://schemas.microsoft.com/office/powerpoint/2010/main" val="3973599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losione: 8 punte 4"/>
          <p:cNvSpPr/>
          <p:nvPr/>
        </p:nvSpPr>
        <p:spPr>
          <a:xfrm>
            <a:off x="3481679" y="1241259"/>
            <a:ext cx="3304872" cy="2721104"/>
          </a:xfrm>
          <a:prstGeom prst="irregularSeal1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2° esplosione</a:t>
            </a:r>
          </a:p>
          <a:p>
            <a:pPr algn="ctr"/>
            <a:r>
              <a:rPr lang="it-IT" sz="2400" dirty="0"/>
              <a:t>urbana</a:t>
            </a:r>
          </a:p>
        </p:txBody>
      </p:sp>
      <p:sp>
        <p:nvSpPr>
          <p:cNvPr id="2" name="Titolo 1"/>
          <p:cNvSpPr txBox="1">
            <a:spLocks/>
          </p:cNvSpPr>
          <p:nvPr/>
        </p:nvSpPr>
        <p:spPr>
          <a:xfrm>
            <a:off x="2895600" y="764373"/>
            <a:ext cx="8610600" cy="534340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dirty="0" err="1"/>
              <a:t>iL</a:t>
            </a:r>
            <a:r>
              <a:rPr lang="it-IT" sz="3200" dirty="0"/>
              <a:t> turno dei paesi in via di sviluppo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03381" y="2203747"/>
            <a:ext cx="2710880" cy="113877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Paesi </a:t>
            </a:r>
          </a:p>
          <a:p>
            <a:pPr algn="ctr"/>
            <a:r>
              <a:rPr lang="it-IT" b="1" dirty="0"/>
              <a:t>in via di sviluppo</a:t>
            </a:r>
          </a:p>
          <a:p>
            <a:pPr algn="ctr"/>
            <a:r>
              <a:rPr lang="it-IT" sz="1600" dirty="0"/>
              <a:t>Grandi città in transizione demografica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3229747" y="4237006"/>
            <a:ext cx="28254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200.000 migranti </a:t>
            </a:r>
          </a:p>
          <a:p>
            <a:pPr algn="ctr"/>
            <a:r>
              <a:rPr lang="it-IT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ogni giorno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(giovani)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Freccia in giù 19"/>
          <p:cNvSpPr/>
          <p:nvPr/>
        </p:nvSpPr>
        <p:spPr>
          <a:xfrm>
            <a:off x="915961" y="1139563"/>
            <a:ext cx="1979639" cy="1097173"/>
          </a:xfrm>
          <a:prstGeom prst="downArrow">
            <a:avLst>
              <a:gd name="adj1" fmla="val 50000"/>
              <a:gd name="adj2" fmla="val 4658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Dal 1950</a:t>
            </a:r>
          </a:p>
          <a:p>
            <a:pPr algn="ctr"/>
            <a:r>
              <a:rPr lang="it-IT" dirty="0">
                <a:solidFill>
                  <a:schemeClr val="tx1"/>
                </a:solidFill>
              </a:rPr>
              <a:t>a oggi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0" y="21928"/>
            <a:ext cx="3114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Bradley Hand ITC" panose="03070402050302030203" pitchFamily="66" charset="0"/>
              </a:rPr>
              <a:t>www.jessicaCenciarelli.it</a:t>
            </a:r>
          </a:p>
        </p:txBody>
      </p:sp>
      <p:sp>
        <p:nvSpPr>
          <p:cNvPr id="21" name="Onda 2 20"/>
          <p:cNvSpPr/>
          <p:nvPr/>
        </p:nvSpPr>
        <p:spPr>
          <a:xfrm>
            <a:off x="6174307" y="2526912"/>
            <a:ext cx="2825497" cy="1085268"/>
          </a:xfrm>
          <a:prstGeom prst="doubleWave">
            <a:avLst>
              <a:gd name="adj1" fmla="val 6250"/>
              <a:gd name="adj2" fmla="val 0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La crescita urbana</a:t>
            </a:r>
          </a:p>
        </p:txBody>
      </p:sp>
      <p:sp>
        <p:nvSpPr>
          <p:cNvPr id="30" name="Onda 2 29"/>
          <p:cNvSpPr/>
          <p:nvPr/>
        </p:nvSpPr>
        <p:spPr>
          <a:xfrm>
            <a:off x="9594165" y="1574869"/>
            <a:ext cx="2379787" cy="1026942"/>
          </a:xfrm>
          <a:prstGeom prst="doubleWave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Sviluppo economico-sociale</a:t>
            </a:r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8999804" y="1987672"/>
            <a:ext cx="594361" cy="337625"/>
          </a:xfrm>
          <a:prstGeom prst="line">
            <a:avLst/>
          </a:prstGeom>
          <a:ln w="508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/>
          <p:cNvCxnSpPr/>
          <p:nvPr/>
        </p:nvCxnSpPr>
        <p:spPr>
          <a:xfrm>
            <a:off x="8790548" y="2088340"/>
            <a:ext cx="311249" cy="4385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ttangolo 30"/>
          <p:cNvSpPr/>
          <p:nvPr/>
        </p:nvSpPr>
        <p:spPr>
          <a:xfrm>
            <a:off x="9706708" y="4842876"/>
            <a:ext cx="20649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Alto tasso di natalità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" name="Rettangolo 31"/>
          <p:cNvSpPr/>
          <p:nvPr/>
        </p:nvSpPr>
        <p:spPr>
          <a:xfrm rot="506224">
            <a:off x="6309847" y="4378879"/>
            <a:ext cx="19673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Comportamenti rurali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5" name="Connettore 2 34"/>
          <p:cNvCxnSpPr/>
          <p:nvPr/>
        </p:nvCxnSpPr>
        <p:spPr>
          <a:xfrm flipV="1">
            <a:off x="4434501" y="3597673"/>
            <a:ext cx="2078533" cy="688212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/>
          <p:nvPr/>
        </p:nvCxnSpPr>
        <p:spPr>
          <a:xfrm flipH="1" flipV="1">
            <a:off x="9098572" y="3432517"/>
            <a:ext cx="1474469" cy="1387041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/>
          <p:cNvCxnSpPr/>
          <p:nvPr/>
        </p:nvCxnSpPr>
        <p:spPr>
          <a:xfrm>
            <a:off x="5633390" y="4478047"/>
            <a:ext cx="4312468" cy="609577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asellaDiTesto 49"/>
          <p:cNvSpPr txBox="1"/>
          <p:nvPr/>
        </p:nvSpPr>
        <p:spPr>
          <a:xfrm>
            <a:off x="5976457" y="5549497"/>
            <a:ext cx="271088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Piccoli e medi centri dei paesi avanzati </a:t>
            </a:r>
            <a:r>
              <a:rPr lang="it-IT" dirty="0"/>
              <a:t>ben collegati con i centri maggiori</a:t>
            </a:r>
          </a:p>
        </p:txBody>
      </p:sp>
      <p:sp>
        <p:nvSpPr>
          <p:cNvPr id="51" name="Freccia a destra 50"/>
          <p:cNvSpPr/>
          <p:nvPr/>
        </p:nvSpPr>
        <p:spPr>
          <a:xfrm>
            <a:off x="2946505" y="5534428"/>
            <a:ext cx="2975993" cy="1115846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3"/>
                </a:solidFill>
              </a:rPr>
              <a:t>Buona qualità della vita a prezzi contenuti</a:t>
            </a:r>
          </a:p>
        </p:txBody>
      </p:sp>
      <p:sp>
        <p:nvSpPr>
          <p:cNvPr id="57" name="Freccia a destra 56"/>
          <p:cNvSpPr/>
          <p:nvPr/>
        </p:nvSpPr>
        <p:spPr>
          <a:xfrm>
            <a:off x="473032" y="3899367"/>
            <a:ext cx="2975993" cy="1115846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Elevatissima povertà rurale</a:t>
            </a:r>
          </a:p>
        </p:txBody>
      </p:sp>
    </p:spTree>
    <p:extLst>
      <p:ext uri="{BB962C8B-B14F-4D97-AF65-F5344CB8AC3E}">
        <p14:creationId xmlns:p14="http://schemas.microsoft.com/office/powerpoint/2010/main" val="2061219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GEOGRAFIA</a:t>
            </a:r>
            <a:br>
              <a:rPr lang="it-IT" dirty="0"/>
            </a:br>
            <a:r>
              <a:rPr lang="it-IT" sz="4400" dirty="0"/>
              <a:t>L6 – COM’È DISTRIBUITA LA POPOLAZIONE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Corso 1 anno scuola secondaria superiore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537252" y="4134678"/>
            <a:ext cx="7036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/>
              <a:t>Bibliografia</a:t>
            </a:r>
            <a:r>
              <a:rPr lang="it-IT" sz="1200" dirty="0"/>
              <a:t>: AA.VV., </a:t>
            </a:r>
            <a:r>
              <a:rPr lang="it-IT" sz="1200" b="1" dirty="0"/>
              <a:t>LIMES corso di storia e geografia</a:t>
            </a:r>
            <a:r>
              <a:rPr lang="it-IT" sz="1200" dirty="0"/>
              <a:t>, </a:t>
            </a:r>
            <a:r>
              <a:rPr lang="it-IT" sz="1200" dirty="0" err="1"/>
              <a:t>vol</a:t>
            </a:r>
            <a:r>
              <a:rPr lang="it-IT" sz="1200" dirty="0"/>
              <a:t> 1, </a:t>
            </a:r>
            <a:r>
              <a:rPr lang="it-IT" sz="1200" dirty="0" err="1"/>
              <a:t>Pearson</a:t>
            </a:r>
            <a:endParaRPr lang="it-IT" sz="12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263269" y="6488668"/>
            <a:ext cx="3114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Bradley Hand ITC" panose="03070402050302030203" pitchFamily="66" charset="0"/>
              </a:rPr>
              <a:t>www.jessicaCenciarelli.it</a:t>
            </a:r>
          </a:p>
        </p:txBody>
      </p:sp>
    </p:spTree>
    <p:extLst>
      <p:ext uri="{BB962C8B-B14F-4D97-AF65-F5344CB8AC3E}">
        <p14:creationId xmlns:p14="http://schemas.microsoft.com/office/powerpoint/2010/main" val="1608804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/>
            </a:gs>
            <a:gs pos="5200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09250" y="285750"/>
            <a:ext cx="5932693" cy="677702"/>
          </a:xfrm>
        </p:spPr>
        <p:txBody>
          <a:bodyPr/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DISTRIBUZIONE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8032" y="1113184"/>
            <a:ext cx="5535127" cy="2254499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just"/>
            <a:r>
              <a:rPr lang="it-IT" dirty="0">
                <a:solidFill>
                  <a:schemeClr val="accent4">
                    <a:lumMod val="50000"/>
                  </a:schemeClr>
                </a:solidFill>
              </a:rPr>
              <a:t>La distribuzione spaziale dei fenomeni naturali e dei fenomeni antropici (ovvero legati all’uomo) viene indagata nei suoi </a:t>
            </a:r>
            <a:r>
              <a:rPr lang="it-IT" u="sng" dirty="0">
                <a:solidFill>
                  <a:schemeClr val="accent4">
                    <a:lumMod val="50000"/>
                  </a:schemeClr>
                </a:solidFill>
              </a:rPr>
              <a:t>aspetti quantitativi e qualitativa</a:t>
            </a:r>
            <a:r>
              <a:rPr lang="it-IT" dirty="0">
                <a:solidFill>
                  <a:schemeClr val="accent4">
                    <a:lumMod val="50000"/>
                  </a:schemeClr>
                </a:solidFill>
              </a:rPr>
              <a:t> dalla geografia che ne registra le variazioni nel corso del tempo.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096" y="285750"/>
            <a:ext cx="5524500" cy="36766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2" name="CasellaDiTesto 11"/>
          <p:cNvSpPr txBox="1"/>
          <p:nvPr/>
        </p:nvSpPr>
        <p:spPr>
          <a:xfrm>
            <a:off x="92764" y="6528425"/>
            <a:ext cx="3114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Bradley Hand ITC" panose="03070402050302030203" pitchFamily="66" charset="0"/>
              </a:rPr>
              <a:t>www.jessicaCenciarelli.it</a:t>
            </a:r>
          </a:p>
        </p:txBody>
      </p:sp>
    </p:spTree>
    <p:extLst>
      <p:ext uri="{BB962C8B-B14F-4D97-AF65-F5344CB8AC3E}">
        <p14:creationId xmlns:p14="http://schemas.microsoft.com/office/powerpoint/2010/main" val="1641305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60014" y="1807535"/>
            <a:ext cx="10146186" cy="701950"/>
          </a:xfrm>
        </p:spPr>
        <p:txBody>
          <a:bodyPr/>
          <a:lstStyle/>
          <a:p>
            <a:pPr algn="ctr"/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Parole nuove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>
          <a:xfrm>
            <a:off x="1359986" y="2521264"/>
            <a:ext cx="10144654" cy="999885"/>
          </a:xfrm>
        </p:spPr>
        <p:txBody>
          <a:bodyPr>
            <a:normAutofit/>
          </a:bodyPr>
          <a:lstStyle/>
          <a:p>
            <a:pPr algn="ctr"/>
            <a:r>
              <a:rPr lang="it-IT" sz="4400" dirty="0">
                <a:latin typeface="Comic Sans MS" panose="030F0702030302020204" pitchFamily="66" charset="0"/>
              </a:rPr>
              <a:t>Indovina il significato!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23271383"/>
              </p:ext>
            </p:extLst>
          </p:nvPr>
        </p:nvGraphicFramePr>
        <p:xfrm>
          <a:off x="1024467" y="651364"/>
          <a:ext cx="10820400" cy="896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6800">
                  <a:extLst>
                    <a:ext uri="{9D8B030D-6E8A-4147-A177-3AD203B41FA5}">
                      <a16:colId xmlns:a16="http://schemas.microsoft.com/office/drawing/2014/main" val="3782996653"/>
                    </a:ext>
                  </a:extLst>
                </a:gridCol>
                <a:gridCol w="3606800">
                  <a:extLst>
                    <a:ext uri="{9D8B030D-6E8A-4147-A177-3AD203B41FA5}">
                      <a16:colId xmlns:a16="http://schemas.microsoft.com/office/drawing/2014/main" val="3070692474"/>
                    </a:ext>
                  </a:extLst>
                </a:gridCol>
                <a:gridCol w="3606800">
                  <a:extLst>
                    <a:ext uri="{9D8B030D-6E8A-4147-A177-3AD203B41FA5}">
                      <a16:colId xmlns:a16="http://schemas.microsoft.com/office/drawing/2014/main" val="1738124044"/>
                    </a:ext>
                  </a:extLst>
                </a:gridCol>
              </a:tblGrid>
              <a:tr h="448493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DENSITÀ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POPOLAZIONE URBANA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POPOLAZIONE RURALE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074595"/>
                  </a:ext>
                </a:extLst>
              </a:tr>
              <a:tr h="448493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gradFill>
                      <a:gsLst>
                        <a:gs pos="0">
                          <a:schemeClr val="accent6"/>
                        </a:gs>
                        <a:gs pos="5200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gradFill>
                      <a:gsLst>
                        <a:gs pos="0">
                          <a:schemeClr val="accent6"/>
                        </a:gs>
                        <a:gs pos="5200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gradFill>
                      <a:gsLst>
                        <a:gs pos="0">
                          <a:schemeClr val="accent6"/>
                        </a:gs>
                        <a:gs pos="5200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85662341"/>
                  </a:ext>
                </a:extLst>
              </a:tr>
            </a:tbl>
          </a:graphicData>
        </a:graphic>
      </p:graphicFrame>
      <p:graphicFrame>
        <p:nvGraphicFramePr>
          <p:cNvPr id="5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6442408"/>
              </p:ext>
            </p:extLst>
          </p:nvPr>
        </p:nvGraphicFramePr>
        <p:xfrm>
          <a:off x="1174898" y="3532928"/>
          <a:ext cx="108204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6800">
                  <a:extLst>
                    <a:ext uri="{9D8B030D-6E8A-4147-A177-3AD203B41FA5}">
                      <a16:colId xmlns:a16="http://schemas.microsoft.com/office/drawing/2014/main" val="3782996653"/>
                    </a:ext>
                  </a:extLst>
                </a:gridCol>
                <a:gridCol w="3606800">
                  <a:extLst>
                    <a:ext uri="{9D8B030D-6E8A-4147-A177-3AD203B41FA5}">
                      <a16:colId xmlns:a16="http://schemas.microsoft.com/office/drawing/2014/main" val="3070692474"/>
                    </a:ext>
                  </a:extLst>
                </a:gridCol>
                <a:gridCol w="3606800">
                  <a:extLst>
                    <a:ext uri="{9D8B030D-6E8A-4147-A177-3AD203B41FA5}">
                      <a16:colId xmlns:a16="http://schemas.microsoft.com/office/drawing/2014/main" val="17381240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TASSO DI URBANIZZAZIONE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PRIMA ESPLOSIONE URBANA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SECONDA ESPLOSIONE URBANA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074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gradFill>
                      <a:gsLst>
                        <a:gs pos="0">
                          <a:schemeClr val="accent6"/>
                        </a:gs>
                        <a:gs pos="5200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gradFill>
                      <a:gsLst>
                        <a:gs pos="0">
                          <a:schemeClr val="accent6"/>
                        </a:gs>
                        <a:gs pos="5200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gradFill>
                      <a:gsLst>
                        <a:gs pos="0">
                          <a:schemeClr val="accent6"/>
                        </a:gs>
                        <a:gs pos="5200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85662341"/>
                  </a:ext>
                </a:extLst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92764" y="6528425"/>
            <a:ext cx="3114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Bradley Hand ITC" panose="03070402050302030203" pitchFamily="66" charset="0"/>
              </a:rPr>
              <a:t>www.jessicaCenciarelli.it</a:t>
            </a:r>
          </a:p>
        </p:txBody>
      </p:sp>
    </p:spTree>
    <p:extLst>
      <p:ext uri="{BB962C8B-B14F-4D97-AF65-F5344CB8AC3E}">
        <p14:creationId xmlns:p14="http://schemas.microsoft.com/office/powerpoint/2010/main" val="475613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/>
          <a:lstStyle/>
          <a:p>
            <a:pPr algn="ctr"/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Parole nuove</a:t>
            </a:r>
            <a:br>
              <a:rPr lang="it-IT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soluzioni</a:t>
            </a:r>
          </a:p>
        </p:txBody>
      </p:sp>
      <p:sp>
        <p:nvSpPr>
          <p:cNvPr id="3" name="Freccia a destra 2"/>
          <p:cNvSpPr/>
          <p:nvPr/>
        </p:nvSpPr>
        <p:spPr>
          <a:xfrm>
            <a:off x="10228521" y="5762847"/>
            <a:ext cx="1277679" cy="6804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…segue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0" y="0"/>
            <a:ext cx="3114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Bradley Hand ITC" panose="03070402050302030203" pitchFamily="66" charset="0"/>
              </a:rPr>
              <a:t>www.jessicaCenciarelli.it</a:t>
            </a:r>
          </a:p>
        </p:txBody>
      </p:sp>
      <p:graphicFrame>
        <p:nvGraphicFramePr>
          <p:cNvPr id="7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6870069"/>
              </p:ext>
            </p:extLst>
          </p:nvPr>
        </p:nvGraphicFramePr>
        <p:xfrm>
          <a:off x="661086" y="2057401"/>
          <a:ext cx="10820400" cy="3705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6800">
                  <a:extLst>
                    <a:ext uri="{9D8B030D-6E8A-4147-A177-3AD203B41FA5}">
                      <a16:colId xmlns:a16="http://schemas.microsoft.com/office/drawing/2014/main" val="3782996653"/>
                    </a:ext>
                  </a:extLst>
                </a:gridCol>
                <a:gridCol w="3606800">
                  <a:extLst>
                    <a:ext uri="{9D8B030D-6E8A-4147-A177-3AD203B41FA5}">
                      <a16:colId xmlns:a16="http://schemas.microsoft.com/office/drawing/2014/main" val="3070692474"/>
                    </a:ext>
                  </a:extLst>
                </a:gridCol>
                <a:gridCol w="3606800">
                  <a:extLst>
                    <a:ext uri="{9D8B030D-6E8A-4147-A177-3AD203B41FA5}">
                      <a16:colId xmlns:a16="http://schemas.microsoft.com/office/drawing/2014/main" val="1738124044"/>
                    </a:ext>
                  </a:extLst>
                </a:gridCol>
              </a:tblGrid>
              <a:tr h="472165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DENSITÀ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POPOLAZIONE URBANA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POPOLAZIONE RURALE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074595"/>
                  </a:ext>
                </a:extLst>
              </a:tr>
              <a:tr h="3233281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In demografia misura</a:t>
                      </a:r>
                      <a:r>
                        <a:rPr lang="it-IT" baseline="0" dirty="0"/>
                        <a:t> il rapporto fra la popolazione totale presente in un territorio e la superficie del territorio stesso e si esprime in un numero di abitanti per km</a:t>
                      </a:r>
                      <a:r>
                        <a:rPr lang="it-IT" baseline="30000" dirty="0"/>
                        <a:t>2</a:t>
                      </a:r>
                      <a:r>
                        <a:rPr lang="it-IT" baseline="0" dirty="0"/>
                        <a:t>. </a:t>
                      </a:r>
                    </a:p>
                    <a:p>
                      <a:pPr algn="ctr"/>
                      <a:r>
                        <a:rPr lang="it-IT" baseline="0" dirty="0"/>
                        <a:t>Si tratta di una misura puramente teorica, in quanto presuppone la distribuzione omogenea della popolazione</a:t>
                      </a:r>
                      <a:endParaRPr lang="it-IT" dirty="0"/>
                    </a:p>
                  </a:txBody>
                  <a:tcPr anchor="ctr">
                    <a:gradFill>
                      <a:gsLst>
                        <a:gs pos="0">
                          <a:schemeClr val="accent6"/>
                        </a:gs>
                        <a:gs pos="5200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L’insieme degli abitanti che risiedono nelle città e sono occupati in larga prevalenza in attività industriali, artigianali e nei servizi.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6"/>
                        </a:gs>
                        <a:gs pos="5200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Le persone</a:t>
                      </a:r>
                      <a:r>
                        <a:rPr lang="it-IT" baseline="0" dirty="0"/>
                        <a:t> che vivono in territori in cui le attività economiche prevalenti sono l’agricoltura e l’allevamento.</a:t>
                      </a:r>
                      <a:endParaRPr lang="it-IT" dirty="0"/>
                    </a:p>
                  </a:txBody>
                  <a:tcPr anchor="ctr">
                    <a:gradFill>
                      <a:gsLst>
                        <a:gs pos="0">
                          <a:schemeClr val="accent6"/>
                        </a:gs>
                        <a:gs pos="5200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85662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2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/>
          <a:lstStyle/>
          <a:p>
            <a:pPr algn="ctr"/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Parole nuove</a:t>
            </a:r>
            <a:br>
              <a:rPr lang="it-IT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soluzioni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0" y="0"/>
            <a:ext cx="3114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Bradley Hand ITC" panose="03070402050302030203" pitchFamily="66" charset="0"/>
              </a:rPr>
              <a:t>www.jessicaCenciarelli.it</a:t>
            </a:r>
          </a:p>
        </p:txBody>
      </p:sp>
      <p:graphicFrame>
        <p:nvGraphicFramePr>
          <p:cNvPr id="7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1075575"/>
              </p:ext>
            </p:extLst>
          </p:nvPr>
        </p:nvGraphicFramePr>
        <p:xfrm>
          <a:off x="685800" y="2057401"/>
          <a:ext cx="10820400" cy="2672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6800">
                  <a:extLst>
                    <a:ext uri="{9D8B030D-6E8A-4147-A177-3AD203B41FA5}">
                      <a16:colId xmlns:a16="http://schemas.microsoft.com/office/drawing/2014/main" val="3782996653"/>
                    </a:ext>
                  </a:extLst>
                </a:gridCol>
                <a:gridCol w="3606800">
                  <a:extLst>
                    <a:ext uri="{9D8B030D-6E8A-4147-A177-3AD203B41FA5}">
                      <a16:colId xmlns:a16="http://schemas.microsoft.com/office/drawing/2014/main" val="3070692474"/>
                    </a:ext>
                  </a:extLst>
                </a:gridCol>
                <a:gridCol w="3606800">
                  <a:extLst>
                    <a:ext uri="{9D8B030D-6E8A-4147-A177-3AD203B41FA5}">
                      <a16:colId xmlns:a16="http://schemas.microsoft.com/office/drawing/2014/main" val="1738124044"/>
                    </a:ext>
                  </a:extLst>
                </a:gridCol>
              </a:tblGrid>
              <a:tr h="661085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TASSO DI URBANIZZAZIONE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PRIMA ESPLOSIONE URBANA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SECONDA ESPLOSIONE URBANA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074595"/>
                  </a:ext>
                </a:extLst>
              </a:tr>
              <a:tr h="713928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La percentuale di popolazione che risiede nelle città sul totale degli abitanti (di una regione, di uno stato, del mondo intero)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6"/>
                        </a:gs>
                        <a:gs pos="5200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Indica l’intensa crescita (e</a:t>
                      </a:r>
                      <a:r>
                        <a:rPr lang="it-IT" baseline="0" dirty="0"/>
                        <a:t> la conseguente espansione nel territorio circostante) delle città europee, nordamericane e giapponesi interessate dalla rivoluzione industriale a partire dal XIX secolo.</a:t>
                      </a:r>
                      <a:endParaRPr lang="it-IT" dirty="0"/>
                    </a:p>
                  </a:txBody>
                  <a:tcPr anchor="ctr">
                    <a:gradFill>
                      <a:gsLst>
                        <a:gs pos="0">
                          <a:schemeClr val="accent6"/>
                        </a:gs>
                        <a:gs pos="5200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Identifica la forte crescita delle città dei paesi in via di sviluppo, cominciata dalla metà del XX secolo e tuttora</a:t>
                      </a:r>
                      <a:r>
                        <a:rPr lang="it-IT" baseline="0" dirty="0"/>
                        <a:t> in corso</a:t>
                      </a:r>
                      <a:endParaRPr lang="it-IT" dirty="0"/>
                    </a:p>
                  </a:txBody>
                  <a:tcPr anchor="ctr">
                    <a:gradFill>
                      <a:gsLst>
                        <a:gs pos="0">
                          <a:schemeClr val="accent6"/>
                        </a:gs>
                        <a:gs pos="5200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85662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122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L’AMBIENTE, PRIMO FATTORE DI DISTRUBUZIONE DELLA POPOLAZIONE</a:t>
            </a:r>
          </a:p>
        </p:txBody>
      </p:sp>
      <p:sp>
        <p:nvSpPr>
          <p:cNvPr id="3" name="Freccia a destra 2"/>
          <p:cNvSpPr/>
          <p:nvPr/>
        </p:nvSpPr>
        <p:spPr>
          <a:xfrm rot="877437">
            <a:off x="834303" y="1973022"/>
            <a:ext cx="3372456" cy="1642729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CONDIZIONI </a:t>
            </a:r>
          </a:p>
          <a:p>
            <a:pPr algn="ctr"/>
            <a:r>
              <a:rPr lang="it-IT" dirty="0"/>
              <a:t>FISICO-AMBIENTALI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0" y="38849"/>
            <a:ext cx="3114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Bradley Hand ITC" panose="03070402050302030203" pitchFamily="66" charset="0"/>
              </a:rPr>
              <a:t>www.jessicaCenciarelli.it</a:t>
            </a:r>
          </a:p>
        </p:txBody>
      </p:sp>
      <p:sp>
        <p:nvSpPr>
          <p:cNvPr id="6" name="Ovale 5"/>
          <p:cNvSpPr/>
          <p:nvPr/>
        </p:nvSpPr>
        <p:spPr>
          <a:xfrm>
            <a:off x="4491111" y="2682611"/>
            <a:ext cx="3458817" cy="154392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DISTRIBUZIONE</a:t>
            </a:r>
          </a:p>
          <a:p>
            <a:pPr algn="ctr"/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della popolazione mondiale</a:t>
            </a:r>
          </a:p>
        </p:txBody>
      </p:sp>
      <p:sp>
        <p:nvSpPr>
          <p:cNvPr id="16" name="Freccia a destra 15"/>
          <p:cNvSpPr/>
          <p:nvPr/>
        </p:nvSpPr>
        <p:spPr>
          <a:xfrm rot="20565875" flipH="1">
            <a:off x="7948691" y="2034732"/>
            <a:ext cx="3949101" cy="1642729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FATTORI UMANI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8271803" y="4227442"/>
            <a:ext cx="3713871" cy="17543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/>
              <a:t>Sviluppo economico e tecnologico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/>
              <a:t>Facilità degli scambi e delle comunicazioni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309490" y="3970277"/>
            <a:ext cx="3502856" cy="25853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/>
              <a:t>Territori pianeggianti e collinari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/>
              <a:t>Disponibilità di acqua dolce (fiumi, mari)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/>
              <a:t>Vicinanza al mare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/>
              <a:t>Clima favorevole</a:t>
            </a:r>
          </a:p>
        </p:txBody>
      </p:sp>
      <p:sp>
        <p:nvSpPr>
          <p:cNvPr id="19" name="Sole 18"/>
          <p:cNvSpPr/>
          <p:nvPr/>
        </p:nvSpPr>
        <p:spPr>
          <a:xfrm>
            <a:off x="3812345" y="4225635"/>
            <a:ext cx="4459458" cy="2632365"/>
          </a:xfrm>
          <a:prstGeom prst="sun">
            <a:avLst>
              <a:gd name="adj" fmla="val 183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latin typeface="Berlin Sans FB" panose="020E0602020502020306" pitchFamily="34" charset="0"/>
                <a:ea typeface="Adobe Fan Heiti Std B" panose="020B0700000000000000" pitchFamily="34" charset="-128"/>
              </a:rPr>
              <a:t>Regioni più favorevoli allo sviluppo della società</a:t>
            </a:r>
          </a:p>
        </p:txBody>
      </p:sp>
    </p:spTree>
    <p:extLst>
      <p:ext uri="{BB962C8B-B14F-4D97-AF65-F5344CB8AC3E}">
        <p14:creationId xmlns:p14="http://schemas.microsoft.com/office/powerpoint/2010/main" val="162192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/>
          <a:srcRect t="28718" b="14666"/>
          <a:stretch/>
        </p:blipFill>
        <p:spPr>
          <a:xfrm>
            <a:off x="1524000" y="2555237"/>
            <a:ext cx="9144000" cy="3882684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4903235" y="27790"/>
            <a:ext cx="721543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Distribuzione </a:t>
            </a:r>
          </a:p>
          <a:p>
            <a:pPr algn="ctr"/>
            <a:r>
              <a:rPr lang="it-IT" sz="4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della popolazione mondiale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0" y="38849"/>
            <a:ext cx="3114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Bradley Hand ITC" panose="03070402050302030203" pitchFamily="66" charset="0"/>
              </a:rPr>
              <a:t>www.jessicaCenciarelli.it</a:t>
            </a:r>
          </a:p>
        </p:txBody>
      </p:sp>
      <p:sp>
        <p:nvSpPr>
          <p:cNvPr id="5" name="Callout: linea 4"/>
          <p:cNvSpPr/>
          <p:nvPr/>
        </p:nvSpPr>
        <p:spPr>
          <a:xfrm>
            <a:off x="9703718" y="2011680"/>
            <a:ext cx="2368062" cy="1055077"/>
          </a:xfrm>
          <a:prstGeom prst="borderCallout1">
            <a:avLst>
              <a:gd name="adj1" fmla="val 18750"/>
              <a:gd name="adj2" fmla="val -8333"/>
              <a:gd name="adj3" fmla="val 202177"/>
              <a:gd name="adj4" fmla="val -66848"/>
            </a:avLst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Regione sino-giapponese incuse le Filippine</a:t>
            </a:r>
          </a:p>
        </p:txBody>
      </p:sp>
      <p:sp>
        <p:nvSpPr>
          <p:cNvPr id="6" name="Callout: linea 5"/>
          <p:cNvSpPr/>
          <p:nvPr/>
        </p:nvSpPr>
        <p:spPr>
          <a:xfrm>
            <a:off x="9750610" y="3852203"/>
            <a:ext cx="2368062" cy="1055077"/>
          </a:xfrm>
          <a:prstGeom prst="borderCallout1">
            <a:avLst>
              <a:gd name="adj1" fmla="val 18750"/>
              <a:gd name="adj2" fmla="val -8333"/>
              <a:gd name="adj3" fmla="val 67510"/>
              <a:gd name="adj4" fmla="val -105462"/>
            </a:avLst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Regione indiana, dal Pakistan al Bangladesh</a:t>
            </a:r>
          </a:p>
        </p:txBody>
      </p:sp>
      <p:sp>
        <p:nvSpPr>
          <p:cNvPr id="7" name="Callout: linea 6"/>
          <p:cNvSpPr/>
          <p:nvPr/>
        </p:nvSpPr>
        <p:spPr>
          <a:xfrm>
            <a:off x="9750610" y="5382844"/>
            <a:ext cx="2368062" cy="1055077"/>
          </a:xfrm>
          <a:prstGeom prst="borderCallout1">
            <a:avLst>
              <a:gd name="adj1" fmla="val 18750"/>
              <a:gd name="adj2" fmla="val -8333"/>
              <a:gd name="adj3" fmla="val -107157"/>
              <a:gd name="adj4" fmla="val -152987"/>
            </a:avLst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Regione mediorientale: </a:t>
            </a:r>
            <a:r>
              <a:rPr lang="it-IT" sz="1200" dirty="0">
                <a:solidFill>
                  <a:schemeClr val="tx1"/>
                </a:solidFill>
              </a:rPr>
              <a:t>dalla Sira all’Egitto lungo il corso del basso Nilo</a:t>
            </a:r>
          </a:p>
        </p:txBody>
      </p:sp>
      <p:sp>
        <p:nvSpPr>
          <p:cNvPr id="8" name="Callout: linea 7"/>
          <p:cNvSpPr/>
          <p:nvPr/>
        </p:nvSpPr>
        <p:spPr>
          <a:xfrm>
            <a:off x="5162198" y="6286693"/>
            <a:ext cx="2368062" cy="302455"/>
          </a:xfrm>
          <a:prstGeom prst="borderCallout1">
            <a:avLst>
              <a:gd name="adj1" fmla="val 18750"/>
              <a:gd name="adj2" fmla="val -8333"/>
              <a:gd name="adj3" fmla="val -497855"/>
              <a:gd name="adj4" fmla="val 12162"/>
            </a:avLst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Golfo di Guinea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10" name="Callout: linea 9"/>
          <p:cNvSpPr/>
          <p:nvPr/>
        </p:nvSpPr>
        <p:spPr>
          <a:xfrm>
            <a:off x="120219" y="2011680"/>
            <a:ext cx="2220995" cy="1477108"/>
          </a:xfrm>
          <a:prstGeom prst="borderCallout1">
            <a:avLst>
              <a:gd name="adj1" fmla="val 118081"/>
              <a:gd name="adj2" fmla="val 123191"/>
              <a:gd name="adj3" fmla="val 46231"/>
              <a:gd name="adj4" fmla="val 100234"/>
            </a:avLst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</a:rPr>
              <a:t>Nord-est degli Stati Uniti (include la zona canadese dei Grandi Laghi)</a:t>
            </a:r>
          </a:p>
        </p:txBody>
      </p:sp>
      <p:sp>
        <p:nvSpPr>
          <p:cNvPr id="11" name="Callout: linea 10"/>
          <p:cNvSpPr/>
          <p:nvPr/>
        </p:nvSpPr>
        <p:spPr>
          <a:xfrm>
            <a:off x="4903235" y="1358310"/>
            <a:ext cx="2220995" cy="1029287"/>
          </a:xfrm>
          <a:prstGeom prst="borderCallout1">
            <a:avLst>
              <a:gd name="adj1" fmla="val 221355"/>
              <a:gd name="adj2" fmla="val 30082"/>
              <a:gd name="adj3" fmla="val 99534"/>
              <a:gd name="adj4" fmla="val 48929"/>
            </a:avLst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</a:rPr>
              <a:t>Regione nord-occidentale e centrale dell’Europa (Italia inclusa)</a:t>
            </a:r>
          </a:p>
        </p:txBody>
      </p:sp>
      <p:sp>
        <p:nvSpPr>
          <p:cNvPr id="12" name="Callout: linea 11"/>
          <p:cNvSpPr/>
          <p:nvPr/>
        </p:nvSpPr>
        <p:spPr>
          <a:xfrm>
            <a:off x="120217" y="4132913"/>
            <a:ext cx="2220995" cy="559971"/>
          </a:xfrm>
          <a:prstGeom prst="borderCallout1">
            <a:avLst>
              <a:gd name="adj1" fmla="val 36732"/>
              <a:gd name="adj2" fmla="val 125091"/>
              <a:gd name="adj3" fmla="val 46231"/>
              <a:gd name="adj4" fmla="val 100234"/>
            </a:avLst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</a:rPr>
              <a:t>Altopiano del Messico centrale</a:t>
            </a:r>
          </a:p>
        </p:txBody>
      </p:sp>
      <p:sp>
        <p:nvSpPr>
          <p:cNvPr id="13" name="Callout: linea 12"/>
          <p:cNvSpPr/>
          <p:nvPr/>
        </p:nvSpPr>
        <p:spPr>
          <a:xfrm>
            <a:off x="120218" y="5630179"/>
            <a:ext cx="2220995" cy="1238629"/>
          </a:xfrm>
          <a:prstGeom prst="borderCallout1">
            <a:avLst>
              <a:gd name="adj1" fmla="val -39387"/>
              <a:gd name="adj2" fmla="val 179563"/>
              <a:gd name="adj3" fmla="val 46231"/>
              <a:gd name="adj4" fmla="val 100234"/>
            </a:avLst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</a:rPr>
              <a:t>Sud-est del Brasile con una propaggine che include l’estuario del Rio de la Plata</a:t>
            </a:r>
          </a:p>
        </p:txBody>
      </p:sp>
    </p:spTree>
    <p:extLst>
      <p:ext uri="{BB962C8B-B14F-4D97-AF65-F5344CB8AC3E}">
        <p14:creationId xmlns:p14="http://schemas.microsoft.com/office/powerpoint/2010/main" val="1997059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2895600" y="764373"/>
            <a:ext cx="8610600" cy="534340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dirty="0"/>
              <a:t>UNA SVOLTA EPOCALE</a:t>
            </a:r>
          </a:p>
        </p:txBody>
      </p:sp>
      <p:sp>
        <p:nvSpPr>
          <p:cNvPr id="6" name="Freccia a destra 5"/>
          <p:cNvSpPr/>
          <p:nvPr/>
        </p:nvSpPr>
        <p:spPr>
          <a:xfrm>
            <a:off x="323557" y="2898478"/>
            <a:ext cx="2572043" cy="1073426"/>
          </a:xfrm>
          <a:prstGeom prst="rightArrow">
            <a:avLst>
              <a:gd name="adj1" fmla="val 50000"/>
              <a:gd name="adj2" fmla="val 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Popolazione rurale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-229913" y="4890052"/>
            <a:ext cx="37597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In Francia e Italia il tasso di urbanizzazione tende leggermente a diminuire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7721047" y="2309180"/>
            <a:ext cx="3785153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Trasformazione dello stile di vita: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Strutture produttive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Lavoro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Qualità dell’ambiente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Sicurezza sociale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4668715" y="1905287"/>
            <a:ext cx="2294793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206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Implicazioni</a:t>
            </a:r>
            <a:r>
              <a:rPr lang="it-IT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Sociali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Politiche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Economiche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Ambientali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0" y="0"/>
            <a:ext cx="3114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Bradley Hand ITC" panose="03070402050302030203" pitchFamily="66" charset="0"/>
              </a:rPr>
              <a:t>www.jessicaCenciarelli.it</a:t>
            </a:r>
          </a:p>
        </p:txBody>
      </p:sp>
      <p:sp>
        <p:nvSpPr>
          <p:cNvPr id="3" name="Stella a 32 punte 2"/>
          <p:cNvSpPr/>
          <p:nvPr/>
        </p:nvSpPr>
        <p:spPr>
          <a:xfrm>
            <a:off x="4477221" y="252751"/>
            <a:ext cx="2486287" cy="1625532"/>
          </a:xfrm>
          <a:prstGeom prst="star32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dirty="0"/>
              <a:t>2007</a:t>
            </a:r>
          </a:p>
        </p:txBody>
      </p:sp>
      <p:sp>
        <p:nvSpPr>
          <p:cNvPr id="4" name="Freccia a destra 3"/>
          <p:cNvSpPr/>
          <p:nvPr/>
        </p:nvSpPr>
        <p:spPr>
          <a:xfrm>
            <a:off x="323556" y="2095633"/>
            <a:ext cx="3784209" cy="1073426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Popolazione urbana</a:t>
            </a:r>
          </a:p>
        </p:txBody>
      </p:sp>
      <p:cxnSp>
        <p:nvCxnSpPr>
          <p:cNvPr id="9" name="Connettore 2 8"/>
          <p:cNvCxnSpPr/>
          <p:nvPr/>
        </p:nvCxnSpPr>
        <p:spPr>
          <a:xfrm>
            <a:off x="3613638" y="3216766"/>
            <a:ext cx="1055077" cy="1139483"/>
          </a:xfrm>
          <a:prstGeom prst="straightConnector1">
            <a:avLst/>
          </a:prstGeom>
          <a:ln w="22225" cap="rnd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 flipH="1">
            <a:off x="3114261" y="3369166"/>
            <a:ext cx="651777" cy="1520886"/>
          </a:xfrm>
          <a:prstGeom prst="straightConnector1">
            <a:avLst/>
          </a:prstGeom>
          <a:ln w="22225" cap="rnd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3440149" y="4363252"/>
            <a:ext cx="37597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In Cina e in alcuni stati africani l’inurbamento è così poderoso da superare le pianificazioni delle amministrazioni pubbliche 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7721046" y="4363252"/>
            <a:ext cx="3898867" cy="4337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Tokyo: 					40 mln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7721047" y="4963416"/>
            <a:ext cx="2520234" cy="600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dirty="0"/>
              <a:t>Città del Messico, Seul, New York: </a:t>
            </a:r>
            <a:r>
              <a:rPr lang="it-IT" dirty="0"/>
              <a:t>		23 mln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7721046" y="5730022"/>
            <a:ext cx="1844985" cy="4337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/>
              <a:t>Il Cairo, Lagos: </a:t>
            </a:r>
            <a:r>
              <a:rPr lang="it-IT" dirty="0"/>
              <a:t>		15 mln</a:t>
            </a:r>
          </a:p>
        </p:txBody>
      </p:sp>
      <p:sp>
        <p:nvSpPr>
          <p:cNvPr id="21" name="Rettangolo 20"/>
          <p:cNvSpPr/>
          <p:nvPr/>
        </p:nvSpPr>
        <p:spPr>
          <a:xfrm>
            <a:off x="7721045" y="6330186"/>
            <a:ext cx="1507361" cy="4223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/>
              <a:t>Parigi, Londra</a:t>
            </a:r>
            <a:br>
              <a:rPr lang="it-IT" sz="1400" dirty="0"/>
            </a:br>
            <a:r>
              <a:rPr lang="it-IT" dirty="0"/>
              <a:t>	12 mln</a:t>
            </a:r>
          </a:p>
        </p:txBody>
      </p:sp>
    </p:spTree>
    <p:extLst>
      <p:ext uri="{BB962C8B-B14F-4D97-AF65-F5344CB8AC3E}">
        <p14:creationId xmlns:p14="http://schemas.microsoft.com/office/powerpoint/2010/main" val="1817741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2895600" y="764373"/>
            <a:ext cx="8610600" cy="534340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dirty="0"/>
              <a:t>INDUSTRIALIZZAZIONE </a:t>
            </a:r>
            <a:br>
              <a:rPr lang="it-IT" sz="3200" dirty="0"/>
            </a:br>
            <a:r>
              <a:rPr lang="it-IT" sz="3200" dirty="0"/>
              <a:t>Ed espansione Urbana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0" y="21928"/>
            <a:ext cx="3114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Bradley Hand ITC" panose="03070402050302030203" pitchFamily="66" charset="0"/>
              </a:rPr>
              <a:t>www.jessicaCenciarelli.it</a:t>
            </a:r>
          </a:p>
        </p:txBody>
      </p:sp>
      <p:sp>
        <p:nvSpPr>
          <p:cNvPr id="4" name="Onda 2 3"/>
          <p:cNvSpPr/>
          <p:nvPr/>
        </p:nvSpPr>
        <p:spPr>
          <a:xfrm>
            <a:off x="2715065" y="900332"/>
            <a:ext cx="3485407" cy="759656"/>
          </a:xfrm>
          <a:prstGeom prst="doubleWav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Tempi e modi differenti</a:t>
            </a:r>
          </a:p>
          <a:p>
            <a:pPr algn="ctr"/>
            <a:r>
              <a:rPr lang="it-IT" dirty="0"/>
              <a:t>nella varie aree del mondo</a:t>
            </a:r>
          </a:p>
        </p:txBody>
      </p:sp>
      <p:sp>
        <p:nvSpPr>
          <p:cNvPr id="5" name="Esplosione: 8 punte 4"/>
          <p:cNvSpPr/>
          <p:nvPr/>
        </p:nvSpPr>
        <p:spPr>
          <a:xfrm>
            <a:off x="538997" y="1971156"/>
            <a:ext cx="5661475" cy="3796598"/>
          </a:xfrm>
          <a:prstGeom prst="irregularSeal1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/>
              <a:t>1°esplosione</a:t>
            </a:r>
          </a:p>
          <a:p>
            <a:pPr algn="ctr"/>
            <a:r>
              <a:rPr lang="it-IT" sz="3200" dirty="0"/>
              <a:t>urbana</a:t>
            </a:r>
          </a:p>
          <a:p>
            <a:pPr algn="ctr"/>
            <a:r>
              <a:rPr lang="it-IT" sz="3200" dirty="0"/>
              <a:t>XIX</a:t>
            </a:r>
          </a:p>
        </p:txBody>
      </p:sp>
      <p:sp>
        <p:nvSpPr>
          <p:cNvPr id="21" name="Esplosione: 8 punte 20"/>
          <p:cNvSpPr/>
          <p:nvPr/>
        </p:nvSpPr>
        <p:spPr>
          <a:xfrm>
            <a:off x="6832209" y="2962928"/>
            <a:ext cx="5331654" cy="3895072"/>
          </a:xfrm>
          <a:prstGeom prst="irregularSeal1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/>
              <a:t>2° esplosione</a:t>
            </a:r>
          </a:p>
          <a:p>
            <a:pPr algn="ctr"/>
            <a:r>
              <a:rPr lang="it-IT" sz="3200" dirty="0"/>
              <a:t>urbana</a:t>
            </a:r>
          </a:p>
          <a:p>
            <a:pPr algn="ctr"/>
            <a:r>
              <a:rPr lang="it-IT" sz="2400" dirty="0"/>
              <a:t>1950 a oggi</a:t>
            </a:r>
          </a:p>
        </p:txBody>
      </p:sp>
    </p:spTree>
    <p:extLst>
      <p:ext uri="{BB962C8B-B14F-4D97-AF65-F5344CB8AC3E}">
        <p14:creationId xmlns:p14="http://schemas.microsoft.com/office/powerpoint/2010/main" val="1975551073"/>
      </p:ext>
    </p:extLst>
  </p:cSld>
  <p:clrMapOvr>
    <a:masterClrMapping/>
  </p:clrMapOvr>
</p:sld>
</file>

<file path=ppt/theme/theme1.xml><?xml version="1.0" encoding="utf-8"?>
<a:theme xmlns:a="http://schemas.openxmlformats.org/drawingml/2006/main" name="Scia di vapore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TM04033937[[fn=Scia di vapore]]</Template>
  <TotalTime>353</TotalTime>
  <Words>749</Words>
  <Application>Microsoft Office PowerPoint</Application>
  <PresentationFormat>Widescreen</PresentationFormat>
  <Paragraphs>142</Paragraphs>
  <Slides>12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1" baseType="lpstr">
      <vt:lpstr>Adobe Fan Heiti Std B</vt:lpstr>
      <vt:lpstr>Arial</vt:lpstr>
      <vt:lpstr>Berlin Sans FB</vt:lpstr>
      <vt:lpstr>Bradley Hand ITC</vt:lpstr>
      <vt:lpstr>Calibri</vt:lpstr>
      <vt:lpstr>Century Gothic</vt:lpstr>
      <vt:lpstr>Comic Sans MS</vt:lpstr>
      <vt:lpstr>Wingdings</vt:lpstr>
      <vt:lpstr>Scia di vapore</vt:lpstr>
      <vt:lpstr>GEOGRAFIA L6 – COM’È DISTRIBUITA LA POPOLAZIONE</vt:lpstr>
      <vt:lpstr>DISTRIBUZIONE</vt:lpstr>
      <vt:lpstr>Parole nuove</vt:lpstr>
      <vt:lpstr>Parole nuove soluzioni</vt:lpstr>
      <vt:lpstr>Parole nuove soluzioni</vt:lpstr>
      <vt:lpstr>L’AMBIENTE, PRIMO FATTORE DI DISTRUBUZIONE DELLA POPOLAZIONE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GEOGRAFIA L6 – COM’È DISTRIBUITA LA POPOLAZIONE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GEOGRAFIA L5 – UN PIANETA TROPPO AFFOLLATO</dc:title>
  <dc:creator>Jessica Cenciarelli</dc:creator>
  <cp:lastModifiedBy>Jessica Cenciarelli</cp:lastModifiedBy>
  <cp:revision>20</cp:revision>
  <dcterms:created xsi:type="dcterms:W3CDTF">2016-09-01T14:45:10Z</dcterms:created>
  <dcterms:modified xsi:type="dcterms:W3CDTF">2016-09-16T16:53:52Z</dcterms:modified>
</cp:coreProperties>
</file>