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70" r:id="rId4"/>
    <p:sldId id="271" r:id="rId5"/>
    <p:sldId id="272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85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189" autoAdjust="0"/>
  </p:normalViewPr>
  <p:slideViewPr>
    <p:cSldViewPr snapToGrid="0">
      <p:cViewPr varScale="1">
        <p:scale>
          <a:sx n="59" d="100"/>
          <a:sy n="59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C097E2-C1A8-45B5-8DD2-EA6696F7EE1C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C49DA-EF53-46E1-8D2F-E5AD170D68F7}" type="datetime1">
              <a:rPr lang="it-IT" smtClean="0"/>
              <a:pPr/>
              <a:t>17/01/2018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9744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2"/>
                </a:solidFill>
              </a:rPr>
              <a:t>Al vertice della gerarchia mondiale: LONDRA – NEW YORK – TOKYO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2"/>
                </a:solidFill>
              </a:rPr>
              <a:t>Altre metropoli appena sotto questo livello: SHANGHAI, HONG KONG, SINGAPORE, PARIGI, CHICAGO, DUBAI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2"/>
                </a:solidFill>
              </a:rPr>
              <a:t>In Europa: LONDRA – PARIGI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chemeClr val="tx2"/>
                </a:solidFill>
              </a:rPr>
              <a:t>FRANCOFORTE – ZURIGO - BERLINO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4291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Le funzioni urbane si distinguono per tipo di beni e di servizi che una città fornisce. La distinzione tuttavia non è sempre netta.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79186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Le funzioni urbane si distinguono per tipo di beni e di servizi che una città fornisce.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5025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Le funzioni urbane si distinguono per tipo di beni e di servizi che una città fornisce.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63966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Le funzioni urbane si distinguono per tipo di beni e di servizi che una città fornisce.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38013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686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URBANESIMO </a:t>
            </a:r>
            <a:r>
              <a:rPr lang="it-IT" b="0" dirty="0"/>
              <a:t>Fenomeno che indica q</a:t>
            </a:r>
            <a:r>
              <a:rPr lang="it-IT" dirty="0"/>
              <a:t>uanto più è intensa la vitalità di un’area urbana, tanto più forte è la sua capacità di attrarre nuovi abitanti.</a:t>
            </a:r>
          </a:p>
          <a:p>
            <a:r>
              <a:rPr lang="it-IT" dirty="0"/>
              <a:t>Nelle città dei paesi in via di sviluppo si dirigono i più consistenti flussi migratori dalle campagne: difficilmente gli immigrati tornano ai luoghi di origine.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677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AREA METROPOLITANA: Vasto territorio urbanizzato che gravita attorno al centro principale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991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tx2"/>
                </a:solidFill>
              </a:rPr>
              <a:t>Fidenza, Pavia, Novara, Sondrio, Brescia: hanno una propria economia, offrono occupazione e servizi, ma di rango inferiore rispetto a quelli di Milano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249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(«</a:t>
            </a:r>
            <a:r>
              <a:rPr lang="it-IT" dirty="0" err="1"/>
              <a:t>Metropolis</a:t>
            </a:r>
            <a:r>
              <a:rPr lang="it-IT" dirty="0"/>
              <a:t>» vol. 1 p.286)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6259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CONURBAZIONE</a:t>
            </a:r>
            <a:r>
              <a:rPr lang="it-IT" dirty="0"/>
              <a:t>: Città dinamiche e di pari importanza, ubicate a distanza relativamente breve, stabiliscono tra loro intensi legami, tendono a costituire uno spazio integrato ma policentrico, in cui ogni città conserva la propria individualità.</a:t>
            </a:r>
          </a:p>
          <a:p>
            <a:pPr marL="0" indent="0">
              <a:buNone/>
            </a:pPr>
            <a:r>
              <a:rPr lang="it-IT" dirty="0"/>
              <a:t>ESEMPI: </a:t>
            </a:r>
            <a:r>
              <a:rPr lang="it-IT" dirty="0" err="1"/>
              <a:t>Randstad-Holland</a:t>
            </a:r>
            <a:r>
              <a:rPr lang="it-IT" dirty="0"/>
              <a:t> (Amsterdam, Utrecht e </a:t>
            </a:r>
            <a:r>
              <a:rPr lang="it-IT" dirty="0" err="1"/>
              <a:t>Rotterddam</a:t>
            </a:r>
            <a:r>
              <a:rPr lang="it-IT" dirty="0"/>
              <a:t>); </a:t>
            </a:r>
            <a:r>
              <a:rPr lang="it-IT" dirty="0" err="1"/>
              <a:t>Beijing</a:t>
            </a:r>
            <a:r>
              <a:rPr lang="it-IT" dirty="0"/>
              <a:t> (Pechino)-Tianjin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9233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MEGALOPOLI ATLANTICA</a:t>
            </a:r>
            <a:r>
              <a:rPr lang="it-IT" dirty="0"/>
              <a:t>: </a:t>
            </a:r>
            <a:r>
              <a:rPr lang="it-IT" b="1" dirty="0"/>
              <a:t>Washington</a:t>
            </a:r>
            <a:r>
              <a:rPr lang="it-IT" dirty="0"/>
              <a:t> (centro politico) – </a:t>
            </a:r>
            <a:r>
              <a:rPr lang="it-IT" b="1" dirty="0"/>
              <a:t>New York </a:t>
            </a:r>
            <a:r>
              <a:rPr lang="it-IT" dirty="0"/>
              <a:t>(centro finanziario e culturale) – </a:t>
            </a:r>
            <a:r>
              <a:rPr lang="it-IT" b="1" dirty="0"/>
              <a:t>Chicago e Detroit </a:t>
            </a:r>
            <a:r>
              <a:rPr lang="it-IT" dirty="0"/>
              <a:t>(centri industriali)</a:t>
            </a:r>
          </a:p>
          <a:p>
            <a:pPr marL="0" indent="0">
              <a:buNone/>
            </a:pPr>
            <a:r>
              <a:rPr lang="it-IT" b="1" dirty="0"/>
              <a:t>Sono AGGLOMERATI</a:t>
            </a:r>
            <a:r>
              <a:rPr lang="it-IT" dirty="0"/>
              <a:t> e non MEGALOPOLI: le metropoli con un eguale n° di abitanti (rispetto alle megalopoli), ma un numero troppo limitato di funzioni (come ad es. Città del Capo in Sudafrica o Karachi in Pakistan)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2990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planisfero mostra come le megalopoli siano una modalità urbana tipica dei paesi avanzati. Nei paesi in via di sviluppo ci sono importanti aree metropolitane, sorte intorno alle capitali o ad alcune metropoli che, seppure in rapida crescita non hanno ancora raggiunto il rango di megalopoli. («</a:t>
            </a:r>
            <a:r>
              <a:rPr lang="it-IT" dirty="0" err="1"/>
              <a:t>Metropolis</a:t>
            </a:r>
            <a:r>
              <a:rPr lang="it-IT" dirty="0"/>
              <a:t>» vol. 1 p.287)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8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4121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NODI</a:t>
            </a:r>
            <a:r>
              <a:rPr lang="it-IT" dirty="0"/>
              <a:t>: centri urbani (nodi piccoli= città minori) nodi grandi (metropoli)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0997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4973A7A-4209-43E9-99B3-6B59C9756F91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8B0084-E10E-4817-BDAE-932E8737945B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2D37122F-874F-48B2-ACE2-0E33110ED286}" type="datetime1">
              <a:rPr lang="it-IT" smtClean="0"/>
              <a:pPr/>
              <a:t>17/01/2018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AF0824-C3FA-4EB7-BB72-C75DA1716884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0464D3B-8E25-4DB1-84E0-219829AEE0E1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E296F-8CE9-430C-9F53-13A1C8C5EC41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99F434-6DF7-466A-AAC9-9DD2C29A434C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5B652D-F48B-4BAB-8291-7C3A3D6531D8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91292-BC42-4503-BCF0-54DC7A09D527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59007C-71C1-45B6-9C08-D6C2086C0629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604D06-2BD0-44B1-AD13-FD755D153433}" type="datetime1">
              <a:rPr lang="it-IT" smtClean="0"/>
              <a:t>17/01/2018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  <a:p>
            <a:pPr lvl="5" rtl="0"/>
            <a:r>
              <a:rPr lang="it-IT" noProof="0" dirty="0"/>
              <a:t>Sesto</a:t>
            </a:r>
          </a:p>
          <a:p>
            <a:pPr lvl="6" rtl="0"/>
            <a:r>
              <a:rPr lang="it-IT" noProof="0" dirty="0"/>
              <a:t>Settimo</a:t>
            </a:r>
          </a:p>
          <a:p>
            <a:pPr lvl="7" rtl="0"/>
            <a:r>
              <a:rPr lang="it-IT" noProof="0" dirty="0"/>
              <a:t>Ottavo</a:t>
            </a:r>
          </a:p>
          <a:p>
            <a:pPr lvl="8" rtl="0"/>
            <a:r>
              <a:rPr lang="it-IT" noProof="0" dirty="0"/>
              <a:t>Nono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50F62044-751B-41C8-9D85-1AB1BCC2C196}" type="datetime1">
              <a:rPr lang="it-IT" smtClean="0"/>
              <a:pPr/>
              <a:t>17/01/2018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Geografia antropica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it-IT" dirty="0"/>
              <a:t>LEZIONE 2 – Un mondo di città</a:t>
            </a:r>
          </a:p>
          <a:p>
            <a:pPr algn="ctr" rtl="0"/>
            <a:r>
              <a:rPr lang="it-IT" b="1" dirty="0"/>
              <a:t>CITTÀ, METROPOLI E MEGALOPOLI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9110A598-3C7A-4420-84BE-12D64596222E}"/>
              </a:ext>
            </a:extLst>
          </p:cNvPr>
          <p:cNvSpPr txBox="1">
            <a:spLocks/>
          </p:cNvSpPr>
          <p:nvPr/>
        </p:nvSpPr>
        <p:spPr>
          <a:xfrm>
            <a:off x="3062556" y="5499441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geostoria – 1° anno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4C49A-F318-41DF-99BE-087A05B2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66343"/>
            <a:ext cx="10571181" cy="1362113"/>
          </a:xfrm>
        </p:spPr>
        <p:txBody>
          <a:bodyPr>
            <a:noAutofit/>
          </a:bodyPr>
          <a:lstStyle/>
          <a:p>
            <a:r>
              <a:rPr lang="it-IT" sz="5400" dirty="0"/>
              <a:t>Gerarchia</a:t>
            </a:r>
          </a:p>
        </p:txBody>
      </p:sp>
      <p:sp>
        <p:nvSpPr>
          <p:cNvPr id="10" name="Trapezio 9">
            <a:extLst>
              <a:ext uri="{FF2B5EF4-FFF2-40B4-BE49-F238E27FC236}">
                <a16:creationId xmlns:a16="http://schemas.microsoft.com/office/drawing/2014/main" id="{C0081B12-B009-4349-9AE5-587EC4787969}"/>
              </a:ext>
            </a:extLst>
          </p:cNvPr>
          <p:cNvSpPr/>
          <p:nvPr/>
        </p:nvSpPr>
        <p:spPr>
          <a:xfrm>
            <a:off x="8155660" y="637882"/>
            <a:ext cx="2020408" cy="1002427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F34AF03-9E83-4E9B-9087-6BDE99449850}"/>
              </a:ext>
            </a:extLst>
          </p:cNvPr>
          <p:cNvSpPr/>
          <p:nvPr/>
        </p:nvSpPr>
        <p:spPr>
          <a:xfrm>
            <a:off x="807432" y="3193519"/>
            <a:ext cx="28322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</a:rPr>
              <a:t>Rete urbana</a:t>
            </a:r>
          </a:p>
        </p:txBody>
      </p:sp>
      <p:sp>
        <p:nvSpPr>
          <p:cNvPr id="18" name="Trapezio 17">
            <a:extLst>
              <a:ext uri="{FF2B5EF4-FFF2-40B4-BE49-F238E27FC236}">
                <a16:creationId xmlns:a16="http://schemas.microsoft.com/office/drawing/2014/main" id="{F5D5629F-12DB-4FAA-B9B5-3628CA70F071}"/>
              </a:ext>
            </a:extLst>
          </p:cNvPr>
          <p:cNvSpPr/>
          <p:nvPr/>
        </p:nvSpPr>
        <p:spPr>
          <a:xfrm>
            <a:off x="10176068" y="1503771"/>
            <a:ext cx="1690082" cy="616153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sp>
        <p:nvSpPr>
          <p:cNvPr id="33" name="Callout: freccia in giù 32">
            <a:extLst>
              <a:ext uri="{FF2B5EF4-FFF2-40B4-BE49-F238E27FC236}">
                <a16:creationId xmlns:a16="http://schemas.microsoft.com/office/drawing/2014/main" id="{EE7F6496-C1CE-4D65-ABCF-811D766A0CF0}"/>
              </a:ext>
            </a:extLst>
          </p:cNvPr>
          <p:cNvSpPr/>
          <p:nvPr/>
        </p:nvSpPr>
        <p:spPr>
          <a:xfrm>
            <a:off x="768381" y="2223514"/>
            <a:ext cx="2832238" cy="1002427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2"/>
                </a:solidFill>
              </a:rPr>
              <a:t>Relazioni e </a:t>
            </a: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scambi tra città</a:t>
            </a:r>
            <a:endParaRPr lang="it-IT" sz="1600" dirty="0">
              <a:solidFill>
                <a:schemeClr val="tx2"/>
              </a:solidFill>
            </a:endParaRPr>
          </a:p>
        </p:txBody>
      </p: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E05C7323-92C5-4DEF-836D-F376730E79AF}"/>
              </a:ext>
            </a:extLst>
          </p:cNvPr>
          <p:cNvCxnSpPr>
            <a:cxnSpLocks/>
            <a:stCxn id="10" idx="3"/>
            <a:endCxn id="18" idx="0"/>
          </p:cNvCxnSpPr>
          <p:nvPr/>
        </p:nvCxnSpPr>
        <p:spPr>
          <a:xfrm>
            <a:off x="10050765" y="1139096"/>
            <a:ext cx="970344" cy="364675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llout: freccia in su 2">
            <a:extLst>
              <a:ext uri="{FF2B5EF4-FFF2-40B4-BE49-F238E27FC236}">
                <a16:creationId xmlns:a16="http://schemas.microsoft.com/office/drawing/2014/main" id="{CE03EC81-D94C-482E-BFB5-A2D7C8DBDDF5}"/>
              </a:ext>
            </a:extLst>
          </p:cNvPr>
          <p:cNvSpPr/>
          <p:nvPr/>
        </p:nvSpPr>
        <p:spPr>
          <a:xfrm>
            <a:off x="960182" y="3785816"/>
            <a:ext cx="2448636" cy="1801855"/>
          </a:xfrm>
          <a:prstGeom prst="upArrowCallout">
            <a:avLst>
              <a:gd name="adj1" fmla="val 17040"/>
              <a:gd name="adj2" fmla="val 25000"/>
              <a:gd name="adj3" fmla="val 20025"/>
              <a:gd name="adj4" fmla="val 7492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Differenziazione</a:t>
            </a:r>
            <a:endParaRPr lang="it-IT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per ragioni politiche, economiche e culturali</a:t>
            </a:r>
          </a:p>
        </p:txBody>
      </p:sp>
      <p:sp>
        <p:nvSpPr>
          <p:cNvPr id="66" name="Callout: linea 65">
            <a:extLst>
              <a:ext uri="{FF2B5EF4-FFF2-40B4-BE49-F238E27FC236}">
                <a16:creationId xmlns:a16="http://schemas.microsoft.com/office/drawing/2014/main" id="{91B09F6F-7B8C-4AE4-8C02-F079E2787555}"/>
              </a:ext>
            </a:extLst>
          </p:cNvPr>
          <p:cNvSpPr/>
          <p:nvPr/>
        </p:nvSpPr>
        <p:spPr>
          <a:xfrm>
            <a:off x="3990731" y="4724410"/>
            <a:ext cx="2550213" cy="863261"/>
          </a:xfrm>
          <a:prstGeom prst="borderCallout1">
            <a:avLst>
              <a:gd name="adj1" fmla="val 27056"/>
              <a:gd name="adj2" fmla="val -24503"/>
              <a:gd name="adj3" fmla="val 54346"/>
              <a:gd name="adj4" fmla="val 314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Maggiore capacità di produrre ricchezza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AD682AE0-C088-49F9-A3E8-DA8D734125E7}"/>
              </a:ext>
            </a:extLst>
          </p:cNvPr>
          <p:cNvSpPr/>
          <p:nvPr/>
        </p:nvSpPr>
        <p:spPr>
          <a:xfrm>
            <a:off x="7176394" y="6138511"/>
            <a:ext cx="4848575" cy="5062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it-IT" sz="2000" dirty="0">
                <a:solidFill>
                  <a:schemeClr val="tx2"/>
                </a:solidFill>
              </a:rPr>
              <a:t>4. Presenza di organismi internazionali</a:t>
            </a:r>
          </a:p>
        </p:txBody>
      </p:sp>
      <p:sp>
        <p:nvSpPr>
          <p:cNvPr id="73" name="Freccia in su 72">
            <a:extLst>
              <a:ext uri="{FF2B5EF4-FFF2-40B4-BE49-F238E27FC236}">
                <a16:creationId xmlns:a16="http://schemas.microsoft.com/office/drawing/2014/main" id="{410F54CE-C332-4F55-908E-7A50DEA78DB7}"/>
              </a:ext>
            </a:extLst>
          </p:cNvPr>
          <p:cNvSpPr/>
          <p:nvPr/>
        </p:nvSpPr>
        <p:spPr>
          <a:xfrm>
            <a:off x="7864166" y="3102992"/>
            <a:ext cx="993422" cy="704273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con angoli arrotondati 74">
            <a:extLst>
              <a:ext uri="{FF2B5EF4-FFF2-40B4-BE49-F238E27FC236}">
                <a16:creationId xmlns:a16="http://schemas.microsoft.com/office/drawing/2014/main" id="{4FCD958B-0DC6-405C-9086-BC2A34BD67CF}"/>
              </a:ext>
            </a:extLst>
          </p:cNvPr>
          <p:cNvSpPr/>
          <p:nvPr/>
        </p:nvSpPr>
        <p:spPr>
          <a:xfrm>
            <a:off x="7121073" y="2282381"/>
            <a:ext cx="2479608" cy="8121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2"/>
                </a:solidFill>
              </a:rPr>
              <a:t>GERARCHIA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CC54DAFF-E4A8-4E03-BCC7-6DFD2E033886}"/>
              </a:ext>
            </a:extLst>
          </p:cNvPr>
          <p:cNvSpPr/>
          <p:nvPr/>
        </p:nvSpPr>
        <p:spPr>
          <a:xfrm>
            <a:off x="7176393" y="3849604"/>
            <a:ext cx="4848575" cy="5062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buFontTx/>
              <a:buAutoNum type="arabicPeriod"/>
              <a:defRPr/>
            </a:pPr>
            <a:r>
              <a:rPr lang="it-IT" sz="2000" dirty="0">
                <a:solidFill>
                  <a:schemeClr val="tx2"/>
                </a:solidFill>
              </a:rPr>
              <a:t>Vitalità delle industrie</a:t>
            </a:r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D3BFF94B-83F6-46B2-B269-9EE25106BE1A}"/>
              </a:ext>
            </a:extLst>
          </p:cNvPr>
          <p:cNvSpPr/>
          <p:nvPr/>
        </p:nvSpPr>
        <p:spPr>
          <a:xfrm>
            <a:off x="7176394" y="4438911"/>
            <a:ext cx="484857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it-IT" sz="2000" dirty="0">
                <a:solidFill>
                  <a:schemeClr val="tx2"/>
                </a:solidFill>
              </a:rPr>
              <a:t>2. Importanza delle banche e della Borsa, imprese multinazionali che vi hanno sede</a:t>
            </a:r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C71CB6D5-CBD5-42EF-BB8B-62F1444CC327}"/>
              </a:ext>
            </a:extLst>
          </p:cNvPr>
          <p:cNvSpPr/>
          <p:nvPr/>
        </p:nvSpPr>
        <p:spPr>
          <a:xfrm>
            <a:off x="7176394" y="5549824"/>
            <a:ext cx="4848575" cy="5062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it-IT" sz="2000" dirty="0">
                <a:solidFill>
                  <a:schemeClr val="tx2"/>
                </a:solidFill>
              </a:rPr>
              <a:t>3. Controllo delle reti di informazione</a:t>
            </a:r>
          </a:p>
        </p:txBody>
      </p:sp>
      <p:sp>
        <p:nvSpPr>
          <p:cNvPr id="79" name="Parentesi graffa aperta 78">
            <a:extLst>
              <a:ext uri="{FF2B5EF4-FFF2-40B4-BE49-F238E27FC236}">
                <a16:creationId xmlns:a16="http://schemas.microsoft.com/office/drawing/2014/main" id="{2B636DDF-2639-487F-96B3-E3CCEF708A91}"/>
              </a:ext>
            </a:extLst>
          </p:cNvPr>
          <p:cNvSpPr/>
          <p:nvPr/>
        </p:nvSpPr>
        <p:spPr>
          <a:xfrm>
            <a:off x="6540944" y="3785816"/>
            <a:ext cx="774256" cy="2858987"/>
          </a:xfrm>
          <a:prstGeom prst="lef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4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66" grpId="0" animBg="1"/>
      <p:bldP spid="72" grpId="0" animBg="1"/>
      <p:bldP spid="73" grpId="0" animBg="1"/>
      <p:bldP spid="75" grpId="0" animBg="1"/>
      <p:bldP spid="84" grpId="0" animBg="1"/>
      <p:bldP spid="87" grpId="0" animBg="1"/>
      <p:bldP spid="88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4C49A-F318-41DF-99BE-087A05B2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2" y="425846"/>
            <a:ext cx="10571181" cy="1362113"/>
          </a:xfrm>
        </p:spPr>
        <p:txBody>
          <a:bodyPr>
            <a:noAutofit/>
          </a:bodyPr>
          <a:lstStyle/>
          <a:p>
            <a:r>
              <a:rPr lang="it-IT" sz="4800" dirty="0"/>
              <a:t>Città, centro organizzatore del territorio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F34AF03-9E83-4E9B-9087-6BDE99449850}"/>
              </a:ext>
            </a:extLst>
          </p:cNvPr>
          <p:cNvSpPr/>
          <p:nvPr/>
        </p:nvSpPr>
        <p:spPr>
          <a:xfrm>
            <a:off x="816397" y="4177490"/>
            <a:ext cx="283223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</a:rPr>
              <a:t>di arricchimento</a:t>
            </a:r>
          </a:p>
          <a:p>
            <a:pPr algn="ctr"/>
            <a:r>
              <a:rPr lang="it-IT" sz="2400" dirty="0">
                <a:solidFill>
                  <a:schemeClr val="tx2"/>
                </a:solidFill>
              </a:rPr>
              <a:t>o produttive</a:t>
            </a:r>
          </a:p>
        </p:txBody>
      </p:sp>
      <p:sp>
        <p:nvSpPr>
          <p:cNvPr id="33" name="Callout: freccia in giù 32">
            <a:extLst>
              <a:ext uri="{FF2B5EF4-FFF2-40B4-BE49-F238E27FC236}">
                <a16:creationId xmlns:a16="http://schemas.microsoft.com/office/drawing/2014/main" id="{EE7F6496-C1CE-4D65-ABCF-811D766A0CF0}"/>
              </a:ext>
            </a:extLst>
          </p:cNvPr>
          <p:cNvSpPr/>
          <p:nvPr/>
        </p:nvSpPr>
        <p:spPr>
          <a:xfrm>
            <a:off x="367553" y="3171661"/>
            <a:ext cx="11456894" cy="1005829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URBANE</a:t>
            </a:r>
            <a:endParaRPr lang="it-I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DCC3F40-98ED-4DC6-8B11-AF67157496D1}"/>
              </a:ext>
            </a:extLst>
          </p:cNvPr>
          <p:cNvSpPr/>
          <p:nvPr/>
        </p:nvSpPr>
        <p:spPr>
          <a:xfrm>
            <a:off x="4688847" y="4177490"/>
            <a:ext cx="283223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</a:rPr>
              <a:t>di responsabilità</a:t>
            </a:r>
          </a:p>
          <a:p>
            <a:pPr algn="ctr"/>
            <a:r>
              <a:rPr lang="it-IT" sz="2400" dirty="0">
                <a:solidFill>
                  <a:schemeClr val="tx2"/>
                </a:solidFill>
              </a:rPr>
              <a:t>o direttive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898E6BE-1532-4EDE-A95D-EACD723EAD94}"/>
              </a:ext>
            </a:extLst>
          </p:cNvPr>
          <p:cNvSpPr/>
          <p:nvPr/>
        </p:nvSpPr>
        <p:spPr>
          <a:xfrm>
            <a:off x="8507291" y="4177490"/>
            <a:ext cx="283223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</a:rPr>
              <a:t>di trasmissione</a:t>
            </a:r>
          </a:p>
          <a:p>
            <a:pPr algn="ctr"/>
            <a:r>
              <a:rPr lang="it-IT" sz="2400" dirty="0">
                <a:solidFill>
                  <a:schemeClr val="tx2"/>
                </a:solidFill>
              </a:rPr>
              <a:t>o distributive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E22A8F90-3315-4AE6-9745-0A687EF3D303}"/>
              </a:ext>
            </a:extLst>
          </p:cNvPr>
          <p:cNvSpPr/>
          <p:nvPr/>
        </p:nvSpPr>
        <p:spPr>
          <a:xfrm>
            <a:off x="1927412" y="3816819"/>
            <a:ext cx="627529" cy="3606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2A702D48-8068-4461-BAB4-A2E926F1E49F}"/>
              </a:ext>
            </a:extLst>
          </p:cNvPr>
          <p:cNvSpPr/>
          <p:nvPr/>
        </p:nvSpPr>
        <p:spPr>
          <a:xfrm>
            <a:off x="9609646" y="3816818"/>
            <a:ext cx="627529" cy="3606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F9B2BA4-3B89-426B-8FE2-5217EB05DD93}"/>
              </a:ext>
            </a:extLst>
          </p:cNvPr>
          <p:cNvSpPr/>
          <p:nvPr/>
        </p:nvSpPr>
        <p:spPr>
          <a:xfrm>
            <a:off x="481691" y="2018145"/>
            <a:ext cx="11342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Le città si distinguono</a:t>
            </a:r>
            <a:r>
              <a:rPr lang="it-IT" sz="2400" dirty="0">
                <a:solidFill>
                  <a:schemeClr val="tx2"/>
                </a:solidFill>
              </a:rPr>
              <a:t> sia per l’aspetto urbanistico sia, soprattutto, </a:t>
            </a:r>
            <a:r>
              <a:rPr lang="it-IT" sz="2400" b="1" dirty="0">
                <a:solidFill>
                  <a:schemeClr val="tx2"/>
                </a:solidFill>
              </a:rPr>
              <a:t>per</a:t>
            </a:r>
            <a:r>
              <a:rPr lang="it-IT" sz="2400" dirty="0">
                <a:solidFill>
                  <a:schemeClr val="tx2"/>
                </a:solidFill>
              </a:rPr>
              <a:t> le loro </a:t>
            </a:r>
            <a:r>
              <a:rPr lang="it-IT" sz="2400" b="1" dirty="0">
                <a:solidFill>
                  <a:schemeClr val="tx2"/>
                </a:solidFill>
              </a:rPr>
              <a:t>funzioni</a:t>
            </a:r>
            <a:r>
              <a:rPr lang="it-IT" sz="2400" dirty="0">
                <a:solidFill>
                  <a:schemeClr val="tx2"/>
                </a:solidFill>
              </a:rPr>
              <a:t>, ovvero </a:t>
            </a:r>
            <a:r>
              <a:rPr lang="it-IT" sz="2400" u="sng" dirty="0">
                <a:solidFill>
                  <a:schemeClr val="tx2"/>
                </a:solidFill>
              </a:rPr>
              <a:t>per le attività e i servizi che svolgono per sé e per il territorio che le circonda</a:t>
            </a:r>
            <a:r>
              <a:rPr lang="it-IT" sz="2400" dirty="0">
                <a:solidFill>
                  <a:schemeClr val="tx2"/>
                </a:solidFill>
              </a:rPr>
              <a:t>.</a:t>
            </a:r>
            <a:endParaRPr lang="it-IT" sz="2400" dirty="0"/>
          </a:p>
        </p:txBody>
      </p:sp>
      <p:sp>
        <p:nvSpPr>
          <p:cNvPr id="8" name="Pentagono 7">
            <a:extLst>
              <a:ext uri="{FF2B5EF4-FFF2-40B4-BE49-F238E27FC236}">
                <a16:creationId xmlns:a16="http://schemas.microsoft.com/office/drawing/2014/main" id="{42573544-6F8F-4339-A29B-7AA1538BB3A6}"/>
              </a:ext>
            </a:extLst>
          </p:cNvPr>
          <p:cNvSpPr/>
          <p:nvPr/>
        </p:nvSpPr>
        <p:spPr>
          <a:xfrm>
            <a:off x="6740854" y="5860601"/>
            <a:ext cx="1434353" cy="725615"/>
          </a:xfrm>
          <a:prstGeom prst="pentagon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museo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40CD55A-0BB3-409A-930F-96E6DE3054D8}"/>
              </a:ext>
            </a:extLst>
          </p:cNvPr>
          <p:cNvCxnSpPr>
            <a:stCxn id="19" idx="2"/>
            <a:endCxn id="8" idx="5"/>
          </p:cNvCxnSpPr>
          <p:nvPr/>
        </p:nvCxnSpPr>
        <p:spPr>
          <a:xfrm flipH="1">
            <a:off x="8175205" y="5070042"/>
            <a:ext cx="1748205" cy="106771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3D852DEF-BEBD-4C89-A130-339E4760BF7B}"/>
              </a:ext>
            </a:extLst>
          </p:cNvPr>
          <p:cNvSpPr/>
          <p:nvPr/>
        </p:nvSpPr>
        <p:spPr>
          <a:xfrm>
            <a:off x="9407895" y="5528286"/>
            <a:ext cx="2265620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Trasmissione culturale</a:t>
            </a:r>
            <a:endParaRPr lang="it-IT" dirty="0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1FFA504B-C90D-40FE-9218-3665AE890C9A}"/>
              </a:ext>
            </a:extLst>
          </p:cNvPr>
          <p:cNvCxnSpPr>
            <a:cxnSpLocks/>
            <a:stCxn id="27" idx="3"/>
            <a:endCxn id="8" idx="1"/>
          </p:cNvCxnSpPr>
          <p:nvPr/>
        </p:nvCxnSpPr>
        <p:spPr>
          <a:xfrm>
            <a:off x="3648635" y="4623766"/>
            <a:ext cx="3092221" cy="151399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9118EAB0-C278-4146-82F2-2F37B07D790D}"/>
              </a:ext>
            </a:extLst>
          </p:cNvPr>
          <p:cNvSpPr/>
          <p:nvPr/>
        </p:nvSpPr>
        <p:spPr>
          <a:xfrm>
            <a:off x="3794628" y="5537269"/>
            <a:ext cx="1788438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Posti di 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turismo</a:t>
            </a:r>
            <a:endParaRPr lang="it-IT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4442363D-0787-42BB-8474-644BB3F71C99}"/>
              </a:ext>
            </a:extLst>
          </p:cNvPr>
          <p:cNvSpPr/>
          <p:nvPr/>
        </p:nvSpPr>
        <p:spPr>
          <a:xfrm>
            <a:off x="23867" y="5047756"/>
            <a:ext cx="2142684" cy="162535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>
                <a:solidFill>
                  <a:schemeClr val="tx2"/>
                </a:solidFill>
              </a:rPr>
              <a:t>La distinzione tuttavia non è sempre netta.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17" grpId="0" animBg="1"/>
      <p:bldP spid="19" grpId="0" animBg="1"/>
      <p:bldP spid="5" grpId="0" animBg="1"/>
      <p:bldP spid="21" grpId="0" animBg="1"/>
      <p:bldP spid="6" grpId="0"/>
      <p:bldP spid="8" grpId="0" animBg="1"/>
      <p:bldP spid="12" grpId="0" animBg="1"/>
      <p:bldP spid="3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D5D48F2E-27AD-41AD-971F-AF03E65DF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2" y="3680908"/>
            <a:ext cx="4516426" cy="301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314C49A-F318-41DF-99BE-087A05B2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2" y="425846"/>
            <a:ext cx="10571181" cy="1362113"/>
          </a:xfrm>
        </p:spPr>
        <p:txBody>
          <a:bodyPr>
            <a:noAutofit/>
          </a:bodyPr>
          <a:lstStyle/>
          <a:p>
            <a:r>
              <a:rPr lang="it-IT" sz="4800" dirty="0"/>
              <a:t>Funzioni di arricchimento o produttive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F34AF03-9E83-4E9B-9087-6BDE99449850}"/>
              </a:ext>
            </a:extLst>
          </p:cNvPr>
          <p:cNvSpPr/>
          <p:nvPr/>
        </p:nvSpPr>
        <p:spPr>
          <a:xfrm>
            <a:off x="580912" y="3044559"/>
            <a:ext cx="283223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</a:rPr>
              <a:t>di arricchimento</a:t>
            </a:r>
          </a:p>
          <a:p>
            <a:pPr algn="ctr"/>
            <a:r>
              <a:rPr lang="it-IT" sz="2400" dirty="0">
                <a:solidFill>
                  <a:schemeClr val="tx2"/>
                </a:solidFill>
              </a:rPr>
              <a:t>o produttive</a:t>
            </a:r>
          </a:p>
        </p:txBody>
      </p:sp>
      <p:sp>
        <p:nvSpPr>
          <p:cNvPr id="33" name="Callout: freccia in giù 32">
            <a:extLst>
              <a:ext uri="{FF2B5EF4-FFF2-40B4-BE49-F238E27FC236}">
                <a16:creationId xmlns:a16="http://schemas.microsoft.com/office/drawing/2014/main" id="{EE7F6496-C1CE-4D65-ABCF-811D766A0CF0}"/>
              </a:ext>
            </a:extLst>
          </p:cNvPr>
          <p:cNvSpPr/>
          <p:nvPr/>
        </p:nvSpPr>
        <p:spPr>
          <a:xfrm>
            <a:off x="580912" y="2021114"/>
            <a:ext cx="11456894" cy="1005829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URBANE</a:t>
            </a:r>
            <a:endParaRPr lang="it-I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D852DEF-BEBD-4C89-A130-339E4760BF7B}"/>
              </a:ext>
            </a:extLst>
          </p:cNvPr>
          <p:cNvSpPr/>
          <p:nvPr/>
        </p:nvSpPr>
        <p:spPr>
          <a:xfrm>
            <a:off x="5126932" y="3104549"/>
            <a:ext cx="2905539" cy="22510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INDUSTRIA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COMMERCIO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TURISMO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SERVIZI FINANZIARI</a:t>
            </a:r>
            <a:endParaRPr lang="it-IT" sz="2400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9118EAB0-C278-4146-82F2-2F37B07D790D}"/>
              </a:ext>
            </a:extLst>
          </p:cNvPr>
          <p:cNvSpPr/>
          <p:nvPr/>
        </p:nvSpPr>
        <p:spPr>
          <a:xfrm>
            <a:off x="8778852" y="3068810"/>
            <a:ext cx="2546082" cy="92333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Wolfsburg (Germania)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Detroit (USA)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Torino (Italia)</a:t>
            </a:r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5A91429A-82B5-4828-B51E-59E640E4798F}"/>
              </a:ext>
            </a:extLst>
          </p:cNvPr>
          <p:cNvSpPr/>
          <p:nvPr/>
        </p:nvSpPr>
        <p:spPr>
          <a:xfrm>
            <a:off x="3338494" y="3144674"/>
            <a:ext cx="1788438" cy="100582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Generano ricchezza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14126395-3336-4E71-A4B6-8E2D2A71B3FC}"/>
              </a:ext>
            </a:extLst>
          </p:cNvPr>
          <p:cNvSpPr/>
          <p:nvPr/>
        </p:nvSpPr>
        <p:spPr>
          <a:xfrm>
            <a:off x="1683266" y="2675079"/>
            <a:ext cx="627529" cy="3606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09FF301-BC49-45E9-9156-AC19DDC12E4C}"/>
              </a:ext>
            </a:extLst>
          </p:cNvPr>
          <p:cNvSpPr/>
          <p:nvPr/>
        </p:nvSpPr>
        <p:spPr>
          <a:xfrm>
            <a:off x="5326776" y="5552896"/>
            <a:ext cx="2505849" cy="120032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Hong Kong (Cina)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Tokyo (Giappone)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New York (USA)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Londra (UK)</a:t>
            </a:r>
            <a:endParaRPr lang="it-IT" dirty="0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422F4B13-D025-407D-A9AF-BE8346B2A067}"/>
              </a:ext>
            </a:extLst>
          </p:cNvPr>
          <p:cNvSpPr/>
          <p:nvPr/>
        </p:nvSpPr>
        <p:spPr>
          <a:xfrm>
            <a:off x="8032471" y="3197893"/>
            <a:ext cx="686507" cy="462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22803E72-584E-466B-917B-FB8176360602}"/>
              </a:ext>
            </a:extLst>
          </p:cNvPr>
          <p:cNvSpPr/>
          <p:nvPr/>
        </p:nvSpPr>
        <p:spPr>
          <a:xfrm rot="5578740">
            <a:off x="7252312" y="5420296"/>
            <a:ext cx="686507" cy="462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Goccia 14">
            <a:extLst>
              <a:ext uri="{FF2B5EF4-FFF2-40B4-BE49-F238E27FC236}">
                <a16:creationId xmlns:a16="http://schemas.microsoft.com/office/drawing/2014/main" id="{FA0F154C-2324-4987-AE6F-497C6C7DFA4C}"/>
              </a:ext>
            </a:extLst>
          </p:cNvPr>
          <p:cNvSpPr/>
          <p:nvPr/>
        </p:nvSpPr>
        <p:spPr>
          <a:xfrm flipH="1">
            <a:off x="8154147" y="4294890"/>
            <a:ext cx="3170786" cy="1711313"/>
          </a:xfrm>
          <a:prstGeom prst="teardrop">
            <a:avLst>
              <a:gd name="adj" fmla="val 14205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GLOBALIZZAZIONE</a:t>
            </a:r>
          </a:p>
          <a:p>
            <a:pPr algn="ctr"/>
            <a:r>
              <a:rPr lang="it-IT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ricchezza</a:t>
            </a:r>
          </a:p>
        </p:txBody>
      </p:sp>
    </p:spTree>
    <p:extLst>
      <p:ext uri="{BB962C8B-B14F-4D97-AF65-F5344CB8AC3E}">
        <p14:creationId xmlns:p14="http://schemas.microsoft.com/office/powerpoint/2010/main" val="9823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31" grpId="0" animBg="1"/>
      <p:bldP spid="9" grpId="0" animBg="1"/>
      <p:bldP spid="20" grpId="0" animBg="1"/>
      <p:bldP spid="22" grpId="0" animBg="1"/>
      <p:bldP spid="10" grpId="0" animBg="1"/>
      <p:bldP spid="2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D97A776-85FA-4CFF-8AD9-1E7DD517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9" y="2705681"/>
            <a:ext cx="5590935" cy="372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314C49A-F318-41DF-99BE-087A05B2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2" y="425846"/>
            <a:ext cx="10571181" cy="1362113"/>
          </a:xfrm>
        </p:spPr>
        <p:txBody>
          <a:bodyPr>
            <a:noAutofit/>
          </a:bodyPr>
          <a:lstStyle/>
          <a:p>
            <a:r>
              <a:rPr lang="it-IT" sz="4800" dirty="0"/>
              <a:t>Funzioni di responsabilità o direttive</a:t>
            </a:r>
          </a:p>
        </p:txBody>
      </p:sp>
      <p:sp>
        <p:nvSpPr>
          <p:cNvPr id="33" name="Callout: freccia in giù 32">
            <a:extLst>
              <a:ext uri="{FF2B5EF4-FFF2-40B4-BE49-F238E27FC236}">
                <a16:creationId xmlns:a16="http://schemas.microsoft.com/office/drawing/2014/main" id="{EE7F6496-C1CE-4D65-ABCF-811D766A0CF0}"/>
              </a:ext>
            </a:extLst>
          </p:cNvPr>
          <p:cNvSpPr/>
          <p:nvPr/>
        </p:nvSpPr>
        <p:spPr>
          <a:xfrm>
            <a:off x="580912" y="2021114"/>
            <a:ext cx="11456894" cy="1005829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URBANE</a:t>
            </a:r>
            <a:endParaRPr lang="it-I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D852DEF-BEBD-4C89-A130-339E4760BF7B}"/>
              </a:ext>
            </a:extLst>
          </p:cNvPr>
          <p:cNvSpPr/>
          <p:nvPr/>
        </p:nvSpPr>
        <p:spPr>
          <a:xfrm>
            <a:off x="521037" y="2862753"/>
            <a:ext cx="4246612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Amministrazione del territorio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Erogazione di servizi: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/>
                </a:solidFill>
              </a:rPr>
              <a:t>Istruzione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/>
                </a:solidFill>
              </a:rPr>
              <a:t>Sanità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/>
                </a:solidFill>
              </a:rPr>
              <a:t>Giustizia…</a:t>
            </a:r>
            <a:endParaRPr lang="it-IT" sz="2400" dirty="0"/>
          </a:p>
        </p:txBody>
      </p:sp>
      <p:sp>
        <p:nvSpPr>
          <p:cNvPr id="15" name="Goccia 14">
            <a:extLst>
              <a:ext uri="{FF2B5EF4-FFF2-40B4-BE49-F238E27FC236}">
                <a16:creationId xmlns:a16="http://schemas.microsoft.com/office/drawing/2014/main" id="{FA0F154C-2324-4987-AE6F-497C6C7DFA4C}"/>
              </a:ext>
            </a:extLst>
          </p:cNvPr>
          <p:cNvSpPr/>
          <p:nvPr/>
        </p:nvSpPr>
        <p:spPr>
          <a:xfrm flipH="1">
            <a:off x="3797300" y="4720841"/>
            <a:ext cx="3170786" cy="1711313"/>
          </a:xfrm>
          <a:prstGeom prst="teardrop">
            <a:avLst>
              <a:gd name="adj" fmla="val 14205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ASSICURATI DALLO STATO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1112924-2224-4B91-B593-950DB7F9A660}"/>
              </a:ext>
            </a:extLst>
          </p:cNvPr>
          <p:cNvSpPr/>
          <p:nvPr/>
        </p:nvSpPr>
        <p:spPr>
          <a:xfrm>
            <a:off x="5000387" y="3067068"/>
            <a:ext cx="283223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</a:rPr>
              <a:t>di responsabilità</a:t>
            </a:r>
          </a:p>
          <a:p>
            <a:pPr algn="ctr"/>
            <a:r>
              <a:rPr lang="it-IT" sz="2400" dirty="0">
                <a:solidFill>
                  <a:schemeClr val="tx2"/>
                </a:solidFill>
              </a:rPr>
              <a:t>o direttive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40DDB7E4-AA90-47F8-88E4-54899D5B3B83}"/>
              </a:ext>
            </a:extLst>
          </p:cNvPr>
          <p:cNvSpPr/>
          <p:nvPr/>
        </p:nvSpPr>
        <p:spPr>
          <a:xfrm>
            <a:off x="7832625" y="3051789"/>
            <a:ext cx="1788438" cy="1193640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Non generano ricchezza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9BA8AFDC-45C6-4085-92D2-EA2192553F4B}"/>
              </a:ext>
            </a:extLst>
          </p:cNvPr>
          <p:cNvSpPr/>
          <p:nvPr/>
        </p:nvSpPr>
        <p:spPr>
          <a:xfrm>
            <a:off x="6541403" y="4697893"/>
            <a:ext cx="2261329" cy="89255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2"/>
                </a:solidFill>
              </a:rPr>
              <a:t>Qualità della vita</a:t>
            </a:r>
          </a:p>
        </p:txBody>
      </p:sp>
      <p:sp>
        <p:nvSpPr>
          <p:cNvPr id="5" name="Freccia circolare in su 4">
            <a:extLst>
              <a:ext uri="{FF2B5EF4-FFF2-40B4-BE49-F238E27FC236}">
                <a16:creationId xmlns:a16="http://schemas.microsoft.com/office/drawing/2014/main" id="{7DE7F5B9-D037-4C52-8796-A82E70752004}"/>
              </a:ext>
            </a:extLst>
          </p:cNvPr>
          <p:cNvSpPr/>
          <p:nvPr/>
        </p:nvSpPr>
        <p:spPr>
          <a:xfrm flipH="1">
            <a:off x="5751894" y="5613394"/>
            <a:ext cx="3934990" cy="945241"/>
          </a:xfrm>
          <a:prstGeom prst="curvedUpArrow">
            <a:avLst>
              <a:gd name="adj1" fmla="val 25000"/>
              <a:gd name="adj2" fmla="val 99353"/>
              <a:gd name="adj3" fmla="val 5724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E5EE8BC-BE55-49CB-A479-23193D406C5C}"/>
              </a:ext>
            </a:extLst>
          </p:cNvPr>
          <p:cNvSpPr/>
          <p:nvPr/>
        </p:nvSpPr>
        <p:spPr>
          <a:xfrm>
            <a:off x="7073106" y="6108988"/>
            <a:ext cx="200336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Imposte sul reddito</a:t>
            </a:r>
          </a:p>
          <a:p>
            <a:pPr algn="ctr"/>
            <a:r>
              <a:rPr lang="it-IT" dirty="0">
                <a:solidFill>
                  <a:schemeClr val="tx2"/>
                </a:solidFill>
              </a:rPr>
              <a:t>e tasse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F01C5309-741E-41AD-829A-251F0F2480F2}"/>
              </a:ext>
            </a:extLst>
          </p:cNvPr>
          <p:cNvSpPr/>
          <p:nvPr/>
        </p:nvSpPr>
        <p:spPr>
          <a:xfrm>
            <a:off x="8802732" y="4748555"/>
            <a:ext cx="2349361" cy="9556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CITTADINI</a:t>
            </a:r>
            <a:endParaRPr lang="it-IT" sz="2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5" grpId="0" animBg="1"/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D556C38C-660D-4802-A1CB-B678432D1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0" y="2889533"/>
            <a:ext cx="5852910" cy="3878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68AE9E8-067B-4BC9-8575-7E74EA3CFC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9"/>
          <a:stretch/>
        </p:blipFill>
        <p:spPr>
          <a:xfrm>
            <a:off x="7783442" y="3260098"/>
            <a:ext cx="4005161" cy="331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3B4D2935-38BD-4980-A9AA-A3F39CA88212}"/>
              </a:ext>
            </a:extLst>
          </p:cNvPr>
          <p:cNvSpPr/>
          <p:nvPr/>
        </p:nvSpPr>
        <p:spPr>
          <a:xfrm>
            <a:off x="5753686" y="4235107"/>
            <a:ext cx="1917512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Cultura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Informazione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Ricerca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Nuove ide…</a:t>
            </a:r>
            <a:endParaRPr lang="it-IT" sz="20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14C49A-F318-41DF-99BE-087A05B2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12" y="425846"/>
            <a:ext cx="10571181" cy="1362113"/>
          </a:xfrm>
        </p:spPr>
        <p:txBody>
          <a:bodyPr>
            <a:noAutofit/>
          </a:bodyPr>
          <a:lstStyle/>
          <a:p>
            <a:r>
              <a:rPr lang="it-IT" sz="4800" dirty="0"/>
              <a:t>Funzioni di trasmissione</a:t>
            </a:r>
          </a:p>
        </p:txBody>
      </p:sp>
      <p:sp>
        <p:nvSpPr>
          <p:cNvPr id="33" name="Callout: freccia in giù 32">
            <a:extLst>
              <a:ext uri="{FF2B5EF4-FFF2-40B4-BE49-F238E27FC236}">
                <a16:creationId xmlns:a16="http://schemas.microsoft.com/office/drawing/2014/main" id="{EE7F6496-C1CE-4D65-ABCF-811D766A0CF0}"/>
              </a:ext>
            </a:extLst>
          </p:cNvPr>
          <p:cNvSpPr/>
          <p:nvPr/>
        </p:nvSpPr>
        <p:spPr>
          <a:xfrm>
            <a:off x="580912" y="2021114"/>
            <a:ext cx="11456894" cy="1005829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FUNZIONI URBANE</a:t>
            </a:r>
            <a:endParaRPr lang="it-IT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D852DEF-BEBD-4C89-A130-339E4760BF7B}"/>
              </a:ext>
            </a:extLst>
          </p:cNvPr>
          <p:cNvSpPr/>
          <p:nvPr/>
        </p:nvSpPr>
        <p:spPr>
          <a:xfrm>
            <a:off x="829994" y="3264596"/>
            <a:ext cx="386917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Rete vie comunicazione</a:t>
            </a:r>
            <a:endParaRPr lang="it-IT" sz="240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1112924-2224-4B91-B593-950DB7F9A660}"/>
              </a:ext>
            </a:extLst>
          </p:cNvPr>
          <p:cNvSpPr/>
          <p:nvPr/>
        </p:nvSpPr>
        <p:spPr>
          <a:xfrm>
            <a:off x="5066882" y="3260098"/>
            <a:ext cx="28322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Ruolo centrale nei flussi commerciali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5" name="Freccia circolare in su 4">
            <a:extLst>
              <a:ext uri="{FF2B5EF4-FFF2-40B4-BE49-F238E27FC236}">
                <a16:creationId xmlns:a16="http://schemas.microsoft.com/office/drawing/2014/main" id="{7DE7F5B9-D037-4C52-8796-A82E70752004}"/>
              </a:ext>
            </a:extLst>
          </p:cNvPr>
          <p:cNvSpPr/>
          <p:nvPr/>
        </p:nvSpPr>
        <p:spPr>
          <a:xfrm rot="19709585" flipH="1">
            <a:off x="7127992" y="4348570"/>
            <a:ext cx="2720824" cy="1311326"/>
          </a:xfrm>
          <a:prstGeom prst="curvedUpArrow">
            <a:avLst>
              <a:gd name="adj1" fmla="val 20885"/>
              <a:gd name="adj2" fmla="val 99353"/>
              <a:gd name="adj3" fmla="val 4031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D4B9D74-9588-4A28-83D2-67A95595186C}"/>
              </a:ext>
            </a:extLst>
          </p:cNvPr>
          <p:cNvSpPr/>
          <p:nvPr/>
        </p:nvSpPr>
        <p:spPr>
          <a:xfrm>
            <a:off x="8683668" y="3049891"/>
            <a:ext cx="283223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</a:rPr>
              <a:t>di trasmissione</a:t>
            </a:r>
          </a:p>
          <a:p>
            <a:pPr algn="ctr"/>
            <a:r>
              <a:rPr lang="it-IT" sz="2400" dirty="0">
                <a:solidFill>
                  <a:schemeClr val="tx2"/>
                </a:solidFill>
              </a:rPr>
              <a:t>o distributive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9B095343-E17D-47D0-865A-7C6796871472}"/>
              </a:ext>
            </a:extLst>
          </p:cNvPr>
          <p:cNvSpPr/>
          <p:nvPr/>
        </p:nvSpPr>
        <p:spPr>
          <a:xfrm>
            <a:off x="9786023" y="2689219"/>
            <a:ext cx="627529" cy="3606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800">
              <a:solidFill>
                <a:schemeClr val="tx2"/>
              </a:solidFill>
            </a:endParaRPr>
          </a:p>
        </p:txBody>
      </p:sp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017742A9-CA27-4117-8A9A-9570D3C31CBD}"/>
              </a:ext>
            </a:extLst>
          </p:cNvPr>
          <p:cNvSpPr/>
          <p:nvPr/>
        </p:nvSpPr>
        <p:spPr>
          <a:xfrm>
            <a:off x="7948246" y="3260098"/>
            <a:ext cx="854486" cy="583056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tx2"/>
                </a:solidFill>
              </a:rPr>
              <a:t>città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BEDF089-50CB-4333-A58C-E30E23956498}"/>
              </a:ext>
            </a:extLst>
          </p:cNvPr>
          <p:cNvSpPr/>
          <p:nvPr/>
        </p:nvSpPr>
        <p:spPr>
          <a:xfrm>
            <a:off x="7948246" y="4253065"/>
            <a:ext cx="283223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Beni immateriali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B8E7E6B8-547E-48BF-A833-FD89A54B9965}"/>
              </a:ext>
            </a:extLst>
          </p:cNvPr>
          <p:cNvSpPr/>
          <p:nvPr/>
        </p:nvSpPr>
        <p:spPr>
          <a:xfrm>
            <a:off x="4272723" y="3429000"/>
            <a:ext cx="899895" cy="40205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6" grpId="0" animBg="1"/>
      <p:bldP spid="5" grpId="0" animBg="1"/>
      <p:bldP spid="13" grpId="0" animBg="1"/>
      <p:bldP spid="14" grpId="0" animBg="1"/>
      <p:bldP spid="3" grpId="0" animBg="1"/>
      <p:bldP spid="2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Geografia antropica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it-IT" dirty="0"/>
              <a:t>LEZIONE 2 – Un mondo di città</a:t>
            </a:r>
          </a:p>
          <a:p>
            <a:pPr algn="ctr" rtl="0"/>
            <a:r>
              <a:rPr lang="it-IT" b="1" dirty="0"/>
              <a:t>CITTÀ, METROPOLI E MEGALOPOLI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9110A598-3C7A-4420-84BE-12D64596222E}"/>
              </a:ext>
            </a:extLst>
          </p:cNvPr>
          <p:cNvSpPr txBox="1">
            <a:spLocks/>
          </p:cNvSpPr>
          <p:nvPr/>
        </p:nvSpPr>
        <p:spPr>
          <a:xfrm>
            <a:off x="3062556" y="5499441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geostoria – 1° anno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BD3791C-A228-4257-8A33-BAF5DA0069B2}"/>
              </a:ext>
            </a:extLst>
          </p:cNvPr>
          <p:cNvSpPr/>
          <p:nvPr/>
        </p:nvSpPr>
        <p:spPr>
          <a:xfrm>
            <a:off x="9771530" y="3747247"/>
            <a:ext cx="2241176" cy="116541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FINE</a:t>
            </a:r>
            <a:endParaRPr lang="it-IT" dirty="0">
              <a:solidFill>
                <a:schemeClr val="tx2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8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10911840" cy="1362113"/>
          </a:xfrm>
        </p:spPr>
        <p:txBody>
          <a:bodyPr rtlCol="0">
            <a:noAutofit/>
          </a:bodyPr>
          <a:lstStyle/>
          <a:p>
            <a:pPr rtl="0"/>
            <a:r>
              <a:rPr lang="it-IT" sz="4400" dirty="0"/>
              <a:t>Città: attrazione irresistibile</a:t>
            </a: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2DB133F4-57E9-4BDB-A394-7C3C119D4DF8}"/>
              </a:ext>
            </a:extLst>
          </p:cNvPr>
          <p:cNvSpPr/>
          <p:nvPr/>
        </p:nvSpPr>
        <p:spPr>
          <a:xfrm>
            <a:off x="7769782" y="2059488"/>
            <a:ext cx="703385" cy="2986713"/>
          </a:xfrm>
          <a:prstGeom prst="rightBrace">
            <a:avLst>
              <a:gd name="adj1" fmla="val 14373"/>
              <a:gd name="adj2" fmla="val 47836"/>
            </a:avLst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ATTRAZIONE</a:t>
            </a:r>
          </a:p>
        </p:txBody>
      </p:sp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85400ADE-4B58-4EA1-8D47-950BF8E51CE1}"/>
              </a:ext>
            </a:extLst>
          </p:cNvPr>
          <p:cNvSpPr/>
          <p:nvPr/>
        </p:nvSpPr>
        <p:spPr>
          <a:xfrm>
            <a:off x="8735891" y="2096506"/>
            <a:ext cx="2761130" cy="27079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popolazione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rapezio 8">
            <a:extLst>
              <a:ext uri="{FF2B5EF4-FFF2-40B4-BE49-F238E27FC236}">
                <a16:creationId xmlns:a16="http://schemas.microsoft.com/office/drawing/2014/main" id="{5B2B3287-3FCE-4BED-9C02-5AFE734A22A9}"/>
              </a:ext>
            </a:extLst>
          </p:cNvPr>
          <p:cNvSpPr/>
          <p:nvPr/>
        </p:nvSpPr>
        <p:spPr>
          <a:xfrm>
            <a:off x="4675168" y="3175484"/>
            <a:ext cx="2635623" cy="1628936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  <a:endParaRPr lang="it-IT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BB7DAA83-1BE0-4217-B56B-180E239EC9E6}"/>
              </a:ext>
            </a:extLst>
          </p:cNvPr>
          <p:cNvSpPr/>
          <p:nvPr/>
        </p:nvSpPr>
        <p:spPr>
          <a:xfrm flipH="1">
            <a:off x="1280160" y="2301483"/>
            <a:ext cx="3465768" cy="66902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storici</a:t>
            </a:r>
          </a:p>
        </p:txBody>
      </p:sp>
      <p:sp>
        <p:nvSpPr>
          <p:cNvPr id="20" name="Freccia a sinistra 19">
            <a:extLst>
              <a:ext uri="{FF2B5EF4-FFF2-40B4-BE49-F238E27FC236}">
                <a16:creationId xmlns:a16="http://schemas.microsoft.com/office/drawing/2014/main" id="{5FD0E14A-4A63-487E-93D9-DE38EA8440A8}"/>
              </a:ext>
            </a:extLst>
          </p:cNvPr>
          <p:cNvSpPr/>
          <p:nvPr/>
        </p:nvSpPr>
        <p:spPr>
          <a:xfrm flipH="1">
            <a:off x="1280160" y="2906394"/>
            <a:ext cx="3465768" cy="66902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politici</a:t>
            </a:r>
          </a:p>
        </p:txBody>
      </p:sp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B9293103-8ACA-4D1A-9F6D-BFFA3C5340D4}"/>
              </a:ext>
            </a:extLst>
          </p:cNvPr>
          <p:cNvSpPr/>
          <p:nvPr/>
        </p:nvSpPr>
        <p:spPr>
          <a:xfrm flipH="1">
            <a:off x="1280160" y="3511305"/>
            <a:ext cx="3465768" cy="66902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socioeconomici</a:t>
            </a:r>
          </a:p>
        </p:txBody>
      </p:sp>
      <p:sp>
        <p:nvSpPr>
          <p:cNvPr id="22" name="Freccia a sinistra 21">
            <a:extLst>
              <a:ext uri="{FF2B5EF4-FFF2-40B4-BE49-F238E27FC236}">
                <a16:creationId xmlns:a16="http://schemas.microsoft.com/office/drawing/2014/main" id="{742F7995-42B8-4B7A-A137-CF64A978E76C}"/>
              </a:ext>
            </a:extLst>
          </p:cNvPr>
          <p:cNvSpPr/>
          <p:nvPr/>
        </p:nvSpPr>
        <p:spPr>
          <a:xfrm flipH="1">
            <a:off x="1258355" y="4084036"/>
            <a:ext cx="3465768" cy="66902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2"/>
                </a:solidFill>
              </a:rPr>
              <a:t>culturali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045A3FF-3DBD-4D24-B69F-B3FBD5633DB4}"/>
              </a:ext>
            </a:extLst>
          </p:cNvPr>
          <p:cNvSpPr/>
          <p:nvPr/>
        </p:nvSpPr>
        <p:spPr>
          <a:xfrm flipH="1">
            <a:off x="1934506" y="1947541"/>
            <a:ext cx="1971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</a:t>
            </a:r>
            <a:endParaRPr lang="it-IT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D5A6C4B-C03E-4A01-ABB5-21F9ADF7ECA6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992980" y="4804420"/>
            <a:ext cx="1134542" cy="96237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rda 25">
            <a:extLst>
              <a:ext uri="{FF2B5EF4-FFF2-40B4-BE49-F238E27FC236}">
                <a16:creationId xmlns:a16="http://schemas.microsoft.com/office/drawing/2014/main" id="{598AD742-5791-4A12-9161-D11D2BF645C2}"/>
              </a:ext>
            </a:extLst>
          </p:cNvPr>
          <p:cNvSpPr/>
          <p:nvPr/>
        </p:nvSpPr>
        <p:spPr>
          <a:xfrm>
            <a:off x="107989" y="5038764"/>
            <a:ext cx="3465768" cy="1655649"/>
          </a:xfrm>
          <a:prstGeom prst="chord">
            <a:avLst>
              <a:gd name="adj1" fmla="val 2700000"/>
              <a:gd name="adj2" fmla="val 20043054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baraccopoli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0F81684-08E4-46F6-8E85-BD9F0FB8FA93}"/>
              </a:ext>
            </a:extLst>
          </p:cNvPr>
          <p:cNvSpPr/>
          <p:nvPr/>
        </p:nvSpPr>
        <p:spPr>
          <a:xfrm>
            <a:off x="4289249" y="5715438"/>
            <a:ext cx="2575549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</a:rPr>
              <a:t>possibilità occupazionali restano al di sotto delle aspettative degli immigrati</a:t>
            </a:r>
          </a:p>
        </p:txBody>
      </p:sp>
      <p:sp>
        <p:nvSpPr>
          <p:cNvPr id="32" name="Rettangolo con angoli in alto arrotondati 31">
            <a:extLst>
              <a:ext uri="{FF2B5EF4-FFF2-40B4-BE49-F238E27FC236}">
                <a16:creationId xmlns:a16="http://schemas.microsoft.com/office/drawing/2014/main" id="{735C6F95-AD50-4F0D-B8DA-4532FC530FE1}"/>
              </a:ext>
            </a:extLst>
          </p:cNvPr>
          <p:cNvSpPr/>
          <p:nvPr/>
        </p:nvSpPr>
        <p:spPr>
          <a:xfrm>
            <a:off x="7046499" y="5753242"/>
            <a:ext cx="4009292" cy="755387"/>
          </a:xfrm>
          <a:prstGeom prst="round2SameRect">
            <a:avLst/>
          </a:prstGeom>
          <a:solidFill>
            <a:schemeClr val="bg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2"/>
                </a:solidFill>
              </a:rPr>
              <a:t>In città è più marcato il </a:t>
            </a:r>
            <a:r>
              <a:rPr lang="it-IT" b="1">
                <a:solidFill>
                  <a:schemeClr val="tx2"/>
                </a:solidFill>
              </a:rPr>
              <a:t>divario socioeconomico e culturale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25" name="Freccia a sinistra 24">
            <a:extLst>
              <a:ext uri="{FF2B5EF4-FFF2-40B4-BE49-F238E27FC236}">
                <a16:creationId xmlns:a16="http://schemas.microsoft.com/office/drawing/2014/main" id="{27A19AB4-C363-4343-95A0-9811A3BE9A03}"/>
              </a:ext>
            </a:extLst>
          </p:cNvPr>
          <p:cNvSpPr/>
          <p:nvPr/>
        </p:nvSpPr>
        <p:spPr>
          <a:xfrm>
            <a:off x="2646103" y="5024232"/>
            <a:ext cx="1613109" cy="1118412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Povertà e indigenza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9" grpId="0" animBg="1"/>
      <p:bldP spid="20" grpId="0" animBg="1"/>
      <p:bldP spid="21" grpId="0" animBg="1"/>
      <p:bldP spid="22" grpId="0" animBg="1"/>
      <p:bldP spid="23" grpId="0"/>
      <p:bldP spid="26" grpId="0" animBg="1"/>
      <p:bldP spid="28" grpId="0" animBg="1"/>
      <p:bldP spid="3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4C49A-F318-41DF-99BE-087A05B2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66343"/>
            <a:ext cx="10571181" cy="1362113"/>
          </a:xfrm>
        </p:spPr>
        <p:txBody>
          <a:bodyPr>
            <a:noAutofit/>
          </a:bodyPr>
          <a:lstStyle/>
          <a:p>
            <a:r>
              <a:rPr lang="it-IT" sz="5400" dirty="0"/>
              <a:t>Crescita urbana e territorio</a:t>
            </a:r>
          </a:p>
        </p:txBody>
      </p:sp>
      <p:sp>
        <p:nvSpPr>
          <p:cNvPr id="10" name="Trapezio 9">
            <a:extLst>
              <a:ext uri="{FF2B5EF4-FFF2-40B4-BE49-F238E27FC236}">
                <a16:creationId xmlns:a16="http://schemas.microsoft.com/office/drawing/2014/main" id="{C0081B12-B009-4349-9AE5-587EC4787969}"/>
              </a:ext>
            </a:extLst>
          </p:cNvPr>
          <p:cNvSpPr/>
          <p:nvPr/>
        </p:nvSpPr>
        <p:spPr>
          <a:xfrm>
            <a:off x="342039" y="1916122"/>
            <a:ext cx="2635623" cy="1628936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  <a:p>
            <a:pPr algn="ctr"/>
            <a:r>
              <a:rPr lang="it-IT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«più dinamiche»</a:t>
            </a:r>
            <a:endParaRPr lang="it-IT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2D9A421D-2017-4AF6-849F-49FC28B2F2E6}"/>
              </a:ext>
            </a:extLst>
          </p:cNvPr>
          <p:cNvSpPr/>
          <p:nvPr/>
        </p:nvSpPr>
        <p:spPr>
          <a:xfrm>
            <a:off x="263838" y="3545058"/>
            <a:ext cx="2792023" cy="1809758"/>
          </a:xfrm>
          <a:prstGeom prst="down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inglobano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24165F4-B8A2-4C9E-9481-589579CC3A95}"/>
              </a:ext>
            </a:extLst>
          </p:cNvPr>
          <p:cNvSpPr/>
          <p:nvPr/>
        </p:nvSpPr>
        <p:spPr>
          <a:xfrm>
            <a:off x="773435" y="4393904"/>
            <a:ext cx="1719295" cy="5447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Le località più piccole</a:t>
            </a:r>
          </a:p>
        </p:txBody>
      </p:sp>
      <p:sp>
        <p:nvSpPr>
          <p:cNvPr id="14" name="Pentagono 13">
            <a:extLst>
              <a:ext uri="{FF2B5EF4-FFF2-40B4-BE49-F238E27FC236}">
                <a16:creationId xmlns:a16="http://schemas.microsoft.com/office/drawing/2014/main" id="{9420B68E-A18A-46EC-B689-61B12D992E33}"/>
              </a:ext>
            </a:extLst>
          </p:cNvPr>
          <p:cNvSpPr/>
          <p:nvPr/>
        </p:nvSpPr>
        <p:spPr>
          <a:xfrm>
            <a:off x="8579230" y="4156921"/>
            <a:ext cx="2456329" cy="2066848"/>
          </a:xfrm>
          <a:prstGeom prst="pentag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  <a:p>
            <a:pPr algn="ctr"/>
            <a:r>
              <a:rPr lang="it-IT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Paesi industrializzati</a:t>
            </a:r>
          </a:p>
        </p:txBody>
      </p:sp>
      <p:sp>
        <p:nvSpPr>
          <p:cNvPr id="15" name="Freccia in su 14">
            <a:extLst>
              <a:ext uri="{FF2B5EF4-FFF2-40B4-BE49-F238E27FC236}">
                <a16:creationId xmlns:a16="http://schemas.microsoft.com/office/drawing/2014/main" id="{17952841-768C-4ABD-9F37-7AC8659E5869}"/>
              </a:ext>
            </a:extLst>
          </p:cNvPr>
          <p:cNvSpPr/>
          <p:nvPr/>
        </p:nvSpPr>
        <p:spPr>
          <a:xfrm>
            <a:off x="7866211" y="2615603"/>
            <a:ext cx="3847777" cy="1818062"/>
          </a:xfrm>
          <a:prstGeom prst="upArrow">
            <a:avLst>
              <a:gd name="adj1" fmla="val 54660"/>
              <a:gd name="adj2" fmla="val 7929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4278BC5-E67A-4895-A7FF-0D1226C52DBD}"/>
              </a:ext>
            </a:extLst>
          </p:cNvPr>
          <p:cNvSpPr/>
          <p:nvPr/>
        </p:nvSpPr>
        <p:spPr>
          <a:xfrm>
            <a:off x="8672309" y="3833756"/>
            <a:ext cx="2270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Estendono influenza </a:t>
            </a:r>
          </a:p>
          <a:p>
            <a:pPr algn="ctr"/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l’agglomerazione</a:t>
            </a:r>
            <a:endParaRPr lang="it-IT" dirty="0"/>
          </a:p>
        </p:txBody>
      </p:sp>
      <p:sp>
        <p:nvSpPr>
          <p:cNvPr id="17" name="Parentesi quadra aperta 16">
            <a:extLst>
              <a:ext uri="{FF2B5EF4-FFF2-40B4-BE49-F238E27FC236}">
                <a16:creationId xmlns:a16="http://schemas.microsoft.com/office/drawing/2014/main" id="{FF7E6BEB-F88B-4F7B-A9C2-44D6CFB893F4}"/>
              </a:ext>
            </a:extLst>
          </p:cNvPr>
          <p:cNvSpPr/>
          <p:nvPr/>
        </p:nvSpPr>
        <p:spPr>
          <a:xfrm>
            <a:off x="7720850" y="3429000"/>
            <a:ext cx="648225" cy="3236081"/>
          </a:xfrm>
          <a:prstGeom prst="leftBracke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EA336B3-682B-42F7-9BC1-FB8C09B39F6A}"/>
              </a:ext>
            </a:extLst>
          </p:cNvPr>
          <p:cNvSpPr/>
          <p:nvPr/>
        </p:nvSpPr>
        <p:spPr>
          <a:xfrm>
            <a:off x="4990166" y="4666285"/>
            <a:ext cx="27306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</a:p>
          <a:p>
            <a:pPr algn="ctr"/>
            <a:r>
              <a:rPr lang="it-IT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METROPOLITANA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86A70A6-F067-4580-B27A-B5F3E0C7D2FE}"/>
              </a:ext>
            </a:extLst>
          </p:cNvPr>
          <p:cNvSpPr/>
          <p:nvPr/>
        </p:nvSpPr>
        <p:spPr>
          <a:xfrm>
            <a:off x="4056099" y="1982874"/>
            <a:ext cx="567136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Le città non crescono tutte allo stesso modo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1C4F1B1-7AAF-4691-91B2-2C6A966F4BF4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 flipH="1">
            <a:off x="4930665" y="2444539"/>
            <a:ext cx="1961115" cy="57199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1DF65B3A-0450-45C4-9A7F-282C457E1C2E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 flipH="1">
            <a:off x="6355508" y="2444539"/>
            <a:ext cx="536272" cy="222174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entesi quadra aperta 25">
            <a:extLst>
              <a:ext uri="{FF2B5EF4-FFF2-40B4-BE49-F238E27FC236}">
                <a16:creationId xmlns:a16="http://schemas.microsoft.com/office/drawing/2014/main" id="{DEB38FDE-7686-41FA-B6B8-EE389E9B09EF}"/>
              </a:ext>
            </a:extLst>
          </p:cNvPr>
          <p:cNvSpPr/>
          <p:nvPr/>
        </p:nvSpPr>
        <p:spPr>
          <a:xfrm flipH="1">
            <a:off x="2554878" y="1896916"/>
            <a:ext cx="959822" cy="3750849"/>
          </a:xfrm>
          <a:prstGeom prst="leftBracket">
            <a:avLst>
              <a:gd name="adj" fmla="val 21409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F34AF03-9E83-4E9B-9087-6BDE99449850}"/>
              </a:ext>
            </a:extLst>
          </p:cNvPr>
          <p:cNvSpPr/>
          <p:nvPr/>
        </p:nvSpPr>
        <p:spPr>
          <a:xfrm>
            <a:off x="3630117" y="3016538"/>
            <a:ext cx="2601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AGGLOMERAZIONE</a:t>
            </a:r>
            <a:endParaRPr lang="it-IT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gnaposto immagine 19">
            <a:extLst>
              <a:ext uri="{FF2B5EF4-FFF2-40B4-BE49-F238E27FC236}">
                <a16:creationId xmlns:a16="http://schemas.microsoft.com/office/drawing/2014/main" id="{76B5C1B6-C36A-46D8-AE22-4BA5D5EE22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1" r="19851"/>
          <a:stretch>
            <a:fillRect/>
          </a:stretch>
        </p:blipFill>
        <p:spPr>
          <a:xfrm>
            <a:off x="6992166" y="1926510"/>
            <a:ext cx="5069339" cy="473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1A4C7A9A-6EF5-425A-8DF6-F5FC1ECD0690}"/>
              </a:ext>
            </a:extLst>
          </p:cNvPr>
          <p:cNvSpPr/>
          <p:nvPr/>
        </p:nvSpPr>
        <p:spPr>
          <a:xfrm>
            <a:off x="3299012" y="2651727"/>
            <a:ext cx="591670" cy="299989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C577AC-F35C-4306-8495-2ED18121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caso di Milano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9AFF617-5578-4DEF-9812-FFD4A0ADEA46}"/>
              </a:ext>
            </a:extLst>
          </p:cNvPr>
          <p:cNvSpPr/>
          <p:nvPr/>
        </p:nvSpPr>
        <p:spPr>
          <a:xfrm>
            <a:off x="1864659" y="1890830"/>
            <a:ext cx="3576765" cy="7627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 a formare una</a:t>
            </a:r>
          </a:p>
          <a:p>
            <a:pPr algn="ctr"/>
            <a:r>
              <a:rPr lang="it-IT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agglomerazione</a:t>
            </a:r>
            <a:endParaRPr lang="it-IT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54F4926-9D5B-4C9C-8D18-06CA880242F5}"/>
              </a:ext>
            </a:extLst>
          </p:cNvPr>
          <p:cNvSpPr/>
          <p:nvPr/>
        </p:nvSpPr>
        <p:spPr>
          <a:xfrm>
            <a:off x="637241" y="211926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Fine XIX sec</a:t>
            </a:r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050A87D4-64D2-45C2-8A12-FB8A92D5BFD4}"/>
              </a:ext>
            </a:extLst>
          </p:cNvPr>
          <p:cNvSpPr/>
          <p:nvPr/>
        </p:nvSpPr>
        <p:spPr>
          <a:xfrm>
            <a:off x="5441424" y="1783804"/>
            <a:ext cx="1999282" cy="104025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 industriale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CD71C1A-8D76-4D57-BFA9-19822CE96EE3}"/>
              </a:ext>
            </a:extLst>
          </p:cNvPr>
          <p:cNvSpPr/>
          <p:nvPr/>
        </p:nvSpPr>
        <p:spPr>
          <a:xfrm>
            <a:off x="1832033" y="2899708"/>
            <a:ext cx="3576765" cy="9371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Supera i confini comunali: </a:t>
            </a:r>
            <a:r>
              <a:rPr lang="it-IT" dirty="0">
                <a:solidFill>
                  <a:schemeClr val="tx2"/>
                </a:solidFill>
              </a:rPr>
              <a:t>comprende ad es. i comuni di Sesto San Giovanni e Melegnano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53E0DA1-ED0B-4866-8D84-A63AAFD62C4F}"/>
              </a:ext>
            </a:extLst>
          </p:cNvPr>
          <p:cNvSpPr/>
          <p:nvPr/>
        </p:nvSpPr>
        <p:spPr>
          <a:xfrm>
            <a:off x="1832032" y="4202574"/>
            <a:ext cx="3576765" cy="6992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METROPOLI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0EE11F4-07B9-45FD-9C98-C72087A4B1CC}"/>
              </a:ext>
            </a:extLst>
          </p:cNvPr>
          <p:cNvSpPr/>
          <p:nvPr/>
        </p:nvSpPr>
        <p:spPr>
          <a:xfrm>
            <a:off x="234703" y="3064666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Dopo la 2° G.M.</a:t>
            </a:r>
          </a:p>
        </p:txBody>
      </p:sp>
      <p:sp>
        <p:nvSpPr>
          <p:cNvPr id="13" name="Freccia a sinistra 12">
            <a:extLst>
              <a:ext uri="{FF2B5EF4-FFF2-40B4-BE49-F238E27FC236}">
                <a16:creationId xmlns:a16="http://schemas.microsoft.com/office/drawing/2014/main" id="{7AA37A8B-0BD6-41AC-ACC3-76D823C8712C}"/>
              </a:ext>
            </a:extLst>
          </p:cNvPr>
          <p:cNvSpPr/>
          <p:nvPr/>
        </p:nvSpPr>
        <p:spPr>
          <a:xfrm>
            <a:off x="5408797" y="3708492"/>
            <a:ext cx="1999282" cy="168741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Importanza economico-culturale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C5B1C3-0C5A-467D-A28E-E5FF7A04518B}"/>
              </a:ext>
            </a:extLst>
          </p:cNvPr>
          <p:cNvSpPr txBox="1"/>
          <p:nvPr/>
        </p:nvSpPr>
        <p:spPr>
          <a:xfrm>
            <a:off x="1173049" y="5651617"/>
            <a:ext cx="523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chemeClr val="tx2"/>
                </a:solidFill>
              </a:rPr>
              <a:t>Estende la sua influenza alle città di</a:t>
            </a:r>
            <a:endParaRPr lang="it-IT" sz="2400" i="1" dirty="0"/>
          </a:p>
          <a:p>
            <a:r>
              <a:rPr lang="it-IT" sz="2400" dirty="0">
                <a:solidFill>
                  <a:schemeClr val="tx2"/>
                </a:solidFill>
              </a:rPr>
              <a:t>Fidenza, Pavia, Novara, Sondrio, Brescia</a:t>
            </a:r>
          </a:p>
        </p:txBody>
      </p:sp>
    </p:spTree>
    <p:extLst>
      <p:ext uri="{BB962C8B-B14F-4D97-AF65-F5344CB8AC3E}">
        <p14:creationId xmlns:p14="http://schemas.microsoft.com/office/powerpoint/2010/main" val="15601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B7DE4-F45D-48DB-867F-BE276221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878363"/>
          </a:xfrm>
        </p:spPr>
        <p:txBody>
          <a:bodyPr>
            <a:normAutofit/>
          </a:bodyPr>
          <a:lstStyle/>
          <a:p>
            <a:r>
              <a:rPr lang="it-IT" sz="5400" dirty="0"/>
              <a:t>Una metropoli canadese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DF520C-ED5E-4F38-8586-61D3460E4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6619" t="26394" r="63234" b="25478"/>
          <a:stretch/>
        </p:blipFill>
        <p:spPr>
          <a:xfrm>
            <a:off x="6094476" y="1344706"/>
            <a:ext cx="5898775" cy="5294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258365-CF37-4A65-B5D9-187FBDE61CAB}"/>
              </a:ext>
            </a:extLst>
          </p:cNvPr>
          <p:cNvSpPr txBox="1"/>
          <p:nvPr/>
        </p:nvSpPr>
        <p:spPr>
          <a:xfrm>
            <a:off x="340659" y="1972235"/>
            <a:ext cx="51278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2">
                    <a:lumMod val="95000"/>
                  </a:schemeClr>
                </a:solidFill>
              </a:rPr>
              <a:t>Toronto</a:t>
            </a:r>
            <a:r>
              <a:rPr lang="it-IT" sz="2400" dirty="0">
                <a:solidFill>
                  <a:schemeClr val="bg2">
                    <a:lumMod val="95000"/>
                  </a:schemeClr>
                </a:solidFill>
              </a:rPr>
              <a:t>, la più popolosa metropoli canadese, è un interessante esempio di come cresca e si sviluppi una metropoli: 2,6 milioni di persone vivono nella città e nell’agglomerazione e 3,5 milioni nell’area metropolitana, la </a:t>
            </a:r>
            <a:r>
              <a:rPr lang="it-IT" sz="2400" b="1" dirty="0">
                <a:solidFill>
                  <a:schemeClr val="bg2">
                    <a:lumMod val="95000"/>
                  </a:schemeClr>
                </a:solidFill>
              </a:rPr>
              <a:t>Greater Toronto</a:t>
            </a:r>
            <a:r>
              <a:rPr lang="it-IT" sz="2400" dirty="0">
                <a:solidFill>
                  <a:schemeClr val="bg2">
                    <a:lumMod val="95000"/>
                  </a:schemeClr>
                </a:solidFill>
              </a:rPr>
              <a:t>, che occupa una superficie di 849 km</a:t>
            </a:r>
            <a:r>
              <a:rPr lang="it-IT" sz="2400" baseline="30000" dirty="0">
                <a:solidFill>
                  <a:schemeClr val="bg2">
                    <a:lumMod val="95000"/>
                  </a:schemeClr>
                </a:solidFill>
              </a:rPr>
              <a:t>2</a:t>
            </a:r>
            <a:r>
              <a:rPr lang="it-IT" sz="2400" dirty="0">
                <a:solidFill>
                  <a:schemeClr val="bg2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6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4C49A-F318-41DF-99BE-087A05B2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66343"/>
            <a:ext cx="10571181" cy="1362113"/>
          </a:xfrm>
        </p:spPr>
        <p:txBody>
          <a:bodyPr>
            <a:noAutofit/>
          </a:bodyPr>
          <a:lstStyle/>
          <a:p>
            <a:r>
              <a:rPr lang="it-IT" sz="5400" dirty="0"/>
              <a:t>Crescita urbana e territorio</a:t>
            </a:r>
          </a:p>
        </p:txBody>
      </p:sp>
      <p:sp>
        <p:nvSpPr>
          <p:cNvPr id="10" name="Trapezio 9">
            <a:extLst>
              <a:ext uri="{FF2B5EF4-FFF2-40B4-BE49-F238E27FC236}">
                <a16:creationId xmlns:a16="http://schemas.microsoft.com/office/drawing/2014/main" id="{C0081B12-B009-4349-9AE5-587EC4787969}"/>
              </a:ext>
            </a:extLst>
          </p:cNvPr>
          <p:cNvSpPr/>
          <p:nvPr/>
        </p:nvSpPr>
        <p:spPr>
          <a:xfrm>
            <a:off x="338436" y="2014111"/>
            <a:ext cx="2020408" cy="1002427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1C4F1B1-7AAF-4691-91B2-2C6A966F4BF4}"/>
              </a:ext>
            </a:extLst>
          </p:cNvPr>
          <p:cNvCxnSpPr>
            <a:cxnSpLocks/>
            <a:stCxn id="49" idx="3"/>
            <a:endCxn id="27" idx="0"/>
          </p:cNvCxnSpPr>
          <p:nvPr/>
        </p:nvCxnSpPr>
        <p:spPr>
          <a:xfrm>
            <a:off x="10273150" y="1799966"/>
            <a:ext cx="542279" cy="222889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entesi quadra aperta 25">
            <a:extLst>
              <a:ext uri="{FF2B5EF4-FFF2-40B4-BE49-F238E27FC236}">
                <a16:creationId xmlns:a16="http://schemas.microsoft.com/office/drawing/2014/main" id="{DEB38FDE-7686-41FA-B6B8-EE389E9B09EF}"/>
              </a:ext>
            </a:extLst>
          </p:cNvPr>
          <p:cNvSpPr/>
          <p:nvPr/>
        </p:nvSpPr>
        <p:spPr>
          <a:xfrm flipH="1">
            <a:off x="8521573" y="2366681"/>
            <a:ext cx="959822" cy="4159625"/>
          </a:xfrm>
          <a:prstGeom prst="leftBracket">
            <a:avLst>
              <a:gd name="adj" fmla="val 21409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F34AF03-9E83-4E9B-9087-6BDE99449850}"/>
              </a:ext>
            </a:extLst>
          </p:cNvPr>
          <p:cNvSpPr/>
          <p:nvPr/>
        </p:nvSpPr>
        <p:spPr>
          <a:xfrm>
            <a:off x="9481395" y="4028861"/>
            <a:ext cx="2668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CONURBAZIONE</a:t>
            </a:r>
            <a:endParaRPr lang="it-IT" sz="16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rapezio 19">
            <a:extLst>
              <a:ext uri="{FF2B5EF4-FFF2-40B4-BE49-F238E27FC236}">
                <a16:creationId xmlns:a16="http://schemas.microsoft.com/office/drawing/2014/main" id="{CFFF7AFC-F986-4409-891B-779704FB16C9}"/>
              </a:ext>
            </a:extLst>
          </p:cNvPr>
          <p:cNvSpPr/>
          <p:nvPr/>
        </p:nvSpPr>
        <p:spPr>
          <a:xfrm>
            <a:off x="7075680" y="3780623"/>
            <a:ext cx="2216442" cy="1002427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sp>
        <p:nvSpPr>
          <p:cNvPr id="23" name="Trapezio 22">
            <a:extLst>
              <a:ext uri="{FF2B5EF4-FFF2-40B4-BE49-F238E27FC236}">
                <a16:creationId xmlns:a16="http://schemas.microsoft.com/office/drawing/2014/main" id="{5AA5CB51-8A0A-46D1-8E25-BB5D15D9F5E2}"/>
              </a:ext>
            </a:extLst>
          </p:cNvPr>
          <p:cNvSpPr/>
          <p:nvPr/>
        </p:nvSpPr>
        <p:spPr>
          <a:xfrm>
            <a:off x="2728567" y="5704576"/>
            <a:ext cx="2251302" cy="1002427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A54AD34-AD33-4153-9C44-50A3B7C98082}"/>
              </a:ext>
            </a:extLst>
          </p:cNvPr>
          <p:cNvCxnSpPr>
            <a:cxnSpLocks/>
            <a:stCxn id="10" idx="3"/>
            <a:endCxn id="20" idx="0"/>
          </p:cNvCxnSpPr>
          <p:nvPr/>
        </p:nvCxnSpPr>
        <p:spPr>
          <a:xfrm>
            <a:off x="2233541" y="2515325"/>
            <a:ext cx="5950360" cy="126529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39A73467-58BE-4629-B01C-D7CE43ADCA86}"/>
              </a:ext>
            </a:extLst>
          </p:cNvPr>
          <p:cNvCxnSpPr>
            <a:cxnSpLocks/>
            <a:stCxn id="23" idx="3"/>
            <a:endCxn id="20" idx="2"/>
          </p:cNvCxnSpPr>
          <p:nvPr/>
        </p:nvCxnSpPr>
        <p:spPr>
          <a:xfrm flipV="1">
            <a:off x="4854566" y="4783050"/>
            <a:ext cx="3329335" cy="14227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2B8C99A1-A713-4E74-9C88-CB860F422167}"/>
              </a:ext>
            </a:extLst>
          </p:cNvPr>
          <p:cNvCxnSpPr>
            <a:cxnSpLocks/>
            <a:stCxn id="23" idx="0"/>
            <a:endCxn id="10" idx="2"/>
          </p:cNvCxnSpPr>
          <p:nvPr/>
        </p:nvCxnSpPr>
        <p:spPr>
          <a:xfrm flipH="1" flipV="1">
            <a:off x="1348640" y="3016538"/>
            <a:ext cx="2505578" cy="268803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id="{D1C1B41C-8403-4068-A486-DBAE910BD6D9}"/>
              </a:ext>
            </a:extLst>
          </p:cNvPr>
          <p:cNvSpPr/>
          <p:nvPr/>
        </p:nvSpPr>
        <p:spPr>
          <a:xfrm>
            <a:off x="2683820" y="3870588"/>
            <a:ext cx="3055708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distanza relativamente breve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22DC0F4-AA59-4F03-8619-9294F1DD5DCF}"/>
              </a:ext>
            </a:extLst>
          </p:cNvPr>
          <p:cNvSpPr/>
          <p:nvPr/>
        </p:nvSpPr>
        <p:spPr>
          <a:xfrm>
            <a:off x="2683820" y="4398193"/>
            <a:ext cx="3055708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Stabiliscono intensi legami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26FB6C4-9517-4FFC-87C0-B99D8A2DDC49}"/>
              </a:ext>
            </a:extLst>
          </p:cNvPr>
          <p:cNvSpPr/>
          <p:nvPr/>
        </p:nvSpPr>
        <p:spPr>
          <a:xfrm>
            <a:off x="2683820" y="3359668"/>
            <a:ext cx="341218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«dinamiche» e di pari importanza</a:t>
            </a:r>
            <a:endParaRPr lang="it-IT" sz="9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66618660-4A80-49AD-90FF-18A51F8C7047}"/>
              </a:ext>
            </a:extLst>
          </p:cNvPr>
          <p:cNvSpPr/>
          <p:nvPr/>
        </p:nvSpPr>
        <p:spPr>
          <a:xfrm>
            <a:off x="2685749" y="4948970"/>
            <a:ext cx="32944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Spazio integrato ma policentrico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10F4AA37-77DC-4D78-9FB5-05737826444B}"/>
              </a:ext>
            </a:extLst>
          </p:cNvPr>
          <p:cNvSpPr/>
          <p:nvPr/>
        </p:nvSpPr>
        <p:spPr>
          <a:xfrm>
            <a:off x="4601789" y="1569133"/>
            <a:ext cx="567136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Le città non crescono tutte allo stesso modo</a:t>
            </a:r>
          </a:p>
        </p:txBody>
      </p:sp>
    </p:spTree>
    <p:extLst>
      <p:ext uri="{BB962C8B-B14F-4D97-AF65-F5344CB8AC3E}">
        <p14:creationId xmlns:p14="http://schemas.microsoft.com/office/powerpoint/2010/main" val="126372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/>
      <p:bldP spid="20" grpId="0" animBg="1"/>
      <p:bldP spid="23" grpId="0" animBg="1"/>
      <p:bldP spid="38" grpId="0" animBg="1"/>
      <p:bldP spid="39" grpId="0" animBg="1"/>
      <p:bldP spid="40" grpId="0" animBg="1"/>
      <p:bldP spid="44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4C49A-F318-41DF-99BE-087A05B2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66343"/>
            <a:ext cx="10571181" cy="1362113"/>
          </a:xfrm>
        </p:spPr>
        <p:txBody>
          <a:bodyPr>
            <a:noAutofit/>
          </a:bodyPr>
          <a:lstStyle/>
          <a:p>
            <a:r>
              <a:rPr lang="it-IT" sz="5400" dirty="0"/>
              <a:t>Crescita urbana e territorio</a:t>
            </a:r>
          </a:p>
        </p:txBody>
      </p:sp>
      <p:sp>
        <p:nvSpPr>
          <p:cNvPr id="10" name="Trapezio 9">
            <a:extLst>
              <a:ext uri="{FF2B5EF4-FFF2-40B4-BE49-F238E27FC236}">
                <a16:creationId xmlns:a16="http://schemas.microsoft.com/office/drawing/2014/main" id="{C0081B12-B009-4349-9AE5-587EC4787969}"/>
              </a:ext>
            </a:extLst>
          </p:cNvPr>
          <p:cNvSpPr/>
          <p:nvPr/>
        </p:nvSpPr>
        <p:spPr>
          <a:xfrm>
            <a:off x="338435" y="2014111"/>
            <a:ext cx="4641433" cy="2047371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Spazi URBANIZZATI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1C4F1B1-7AAF-4691-91B2-2C6A966F4BF4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6915878" y="1998757"/>
            <a:ext cx="2848317" cy="193414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rentesi quadra aperta 25">
            <a:extLst>
              <a:ext uri="{FF2B5EF4-FFF2-40B4-BE49-F238E27FC236}">
                <a16:creationId xmlns:a16="http://schemas.microsoft.com/office/drawing/2014/main" id="{DEB38FDE-7686-41FA-B6B8-EE389E9B09EF}"/>
              </a:ext>
            </a:extLst>
          </p:cNvPr>
          <p:cNvSpPr/>
          <p:nvPr/>
        </p:nvSpPr>
        <p:spPr>
          <a:xfrm flipH="1">
            <a:off x="4713586" y="1949048"/>
            <a:ext cx="959822" cy="4789465"/>
          </a:xfrm>
          <a:prstGeom prst="leftBracket">
            <a:avLst>
              <a:gd name="adj" fmla="val 21409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F34AF03-9E83-4E9B-9087-6BDE99449850}"/>
              </a:ext>
            </a:extLst>
          </p:cNvPr>
          <p:cNvSpPr/>
          <p:nvPr/>
        </p:nvSpPr>
        <p:spPr>
          <a:xfrm>
            <a:off x="5581844" y="3932903"/>
            <a:ext cx="2668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MEGALOPOLI</a:t>
            </a:r>
            <a:endParaRPr lang="it-IT" sz="16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llout: linea 5">
            <a:extLst>
              <a:ext uri="{FF2B5EF4-FFF2-40B4-BE49-F238E27FC236}">
                <a16:creationId xmlns:a16="http://schemas.microsoft.com/office/drawing/2014/main" id="{BC93A57B-CACB-406B-A3F5-862E1198EB36}"/>
              </a:ext>
            </a:extLst>
          </p:cNvPr>
          <p:cNvSpPr/>
          <p:nvPr/>
        </p:nvSpPr>
        <p:spPr>
          <a:xfrm>
            <a:off x="2659151" y="4113360"/>
            <a:ext cx="1613647" cy="523220"/>
          </a:xfrm>
          <a:prstGeom prst="borderCallout1">
            <a:avLst>
              <a:gd name="adj1" fmla="val 46164"/>
              <a:gd name="adj2" fmla="val -1666"/>
              <a:gd name="adj3" fmla="val 23405"/>
              <a:gd name="adj4" fmla="val -41666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estensione</a:t>
            </a:r>
          </a:p>
        </p:txBody>
      </p:sp>
      <p:sp>
        <p:nvSpPr>
          <p:cNvPr id="22" name="Callout: linea 21">
            <a:extLst>
              <a:ext uri="{FF2B5EF4-FFF2-40B4-BE49-F238E27FC236}">
                <a16:creationId xmlns:a16="http://schemas.microsoft.com/office/drawing/2014/main" id="{3BA8A59F-89C6-43B0-9FD4-5774C608251E}"/>
              </a:ext>
            </a:extLst>
          </p:cNvPr>
          <p:cNvSpPr/>
          <p:nvPr/>
        </p:nvSpPr>
        <p:spPr>
          <a:xfrm>
            <a:off x="259692" y="5211679"/>
            <a:ext cx="1613647" cy="523220"/>
          </a:xfrm>
          <a:prstGeom prst="borderCallout1">
            <a:avLst>
              <a:gd name="adj1" fmla="val 8470"/>
              <a:gd name="adj2" fmla="val 51667"/>
              <a:gd name="adj3" fmla="val -117092"/>
              <a:gd name="adj4" fmla="val 59445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N° abitanti</a:t>
            </a:r>
          </a:p>
        </p:txBody>
      </p:sp>
      <p:sp>
        <p:nvSpPr>
          <p:cNvPr id="25" name="Callout: linea 24">
            <a:extLst>
              <a:ext uri="{FF2B5EF4-FFF2-40B4-BE49-F238E27FC236}">
                <a16:creationId xmlns:a16="http://schemas.microsoft.com/office/drawing/2014/main" id="{65811D6A-8326-42DF-846E-3296D55D6A2A}"/>
              </a:ext>
            </a:extLst>
          </p:cNvPr>
          <p:cNvSpPr/>
          <p:nvPr/>
        </p:nvSpPr>
        <p:spPr>
          <a:xfrm>
            <a:off x="2400550" y="4898191"/>
            <a:ext cx="1613647" cy="523220"/>
          </a:xfrm>
          <a:prstGeom prst="borderCallout1">
            <a:avLst>
              <a:gd name="adj1" fmla="val 59872"/>
              <a:gd name="adj2" fmla="val 2779"/>
              <a:gd name="adj3" fmla="val -65691"/>
              <a:gd name="adj4" fmla="val -55000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N° centri decisionali</a:t>
            </a:r>
          </a:p>
        </p:txBody>
      </p:sp>
      <p:sp>
        <p:nvSpPr>
          <p:cNvPr id="29" name="Callout: linea 28">
            <a:extLst>
              <a:ext uri="{FF2B5EF4-FFF2-40B4-BE49-F238E27FC236}">
                <a16:creationId xmlns:a16="http://schemas.microsoft.com/office/drawing/2014/main" id="{17B09CEA-9B87-4E89-8686-E22C155A329D}"/>
              </a:ext>
            </a:extLst>
          </p:cNvPr>
          <p:cNvSpPr/>
          <p:nvPr/>
        </p:nvSpPr>
        <p:spPr>
          <a:xfrm>
            <a:off x="2710605" y="5608792"/>
            <a:ext cx="1613647" cy="1129721"/>
          </a:xfrm>
          <a:prstGeom prst="borderCallout1">
            <a:avLst>
              <a:gd name="adj1" fmla="val 52918"/>
              <a:gd name="adj2" fmla="val -555"/>
              <a:gd name="adj3" fmla="val -21037"/>
              <a:gd name="adj4" fmla="val -1055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u="sng" dirty="0">
                <a:solidFill>
                  <a:schemeClr val="tx2"/>
                </a:solidFill>
              </a:rPr>
              <a:t>POTERE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politico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economico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culturale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EAC2639-7891-4FD3-854A-2DFF17C49DE9}"/>
              </a:ext>
            </a:extLst>
          </p:cNvPr>
          <p:cNvSpPr/>
          <p:nvPr/>
        </p:nvSpPr>
        <p:spPr>
          <a:xfrm>
            <a:off x="158808" y="3690088"/>
            <a:ext cx="2020432" cy="1107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DIMENSIONI PIÙ VASTE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282457F0-02C8-4B75-8DDD-7A3092CE6FB0}"/>
              </a:ext>
            </a:extLst>
          </p:cNvPr>
          <p:cNvSpPr/>
          <p:nvPr/>
        </p:nvSpPr>
        <p:spPr>
          <a:xfrm>
            <a:off x="8342469" y="3320756"/>
            <a:ext cx="341218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Minimo 8 Mln abitanti</a:t>
            </a:r>
            <a:endParaRPr lang="it-IT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72F585F-32D2-4386-B3F5-07983DF4616C}"/>
              </a:ext>
            </a:extLst>
          </p:cNvPr>
          <p:cNvSpPr/>
          <p:nvPr/>
        </p:nvSpPr>
        <p:spPr>
          <a:xfrm>
            <a:off x="8340036" y="3863407"/>
            <a:ext cx="341218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una sola metropoli</a:t>
            </a:r>
            <a:endParaRPr lang="it-IT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2E48A1C9-443E-4748-BBAA-2A3A412E6506}"/>
              </a:ext>
            </a:extLst>
          </p:cNvPr>
          <p:cNvSpPr/>
          <p:nvPr/>
        </p:nvSpPr>
        <p:spPr>
          <a:xfrm>
            <a:off x="8513655" y="4388953"/>
            <a:ext cx="341218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grandi città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legate da scambi intensi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Ciascuna con una </a:t>
            </a:r>
            <a:r>
              <a:rPr lang="it-IT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funzione</a:t>
            </a:r>
            <a:r>
              <a:rPr lang="it-IT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specifica</a:t>
            </a:r>
            <a:endParaRPr lang="it-IT" sz="1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BBFE9C76-8E0C-4330-9C5E-304E2C2DBC56}"/>
              </a:ext>
            </a:extLst>
          </p:cNvPr>
          <p:cNvSpPr/>
          <p:nvPr/>
        </p:nvSpPr>
        <p:spPr>
          <a:xfrm>
            <a:off x="6437354" y="1628400"/>
            <a:ext cx="567136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</a:rPr>
              <a:t>Le città non crescono tutte allo stesso modo</a:t>
            </a:r>
          </a:p>
        </p:txBody>
      </p:sp>
    </p:spTree>
    <p:extLst>
      <p:ext uri="{BB962C8B-B14F-4D97-AF65-F5344CB8AC3E}">
        <p14:creationId xmlns:p14="http://schemas.microsoft.com/office/powerpoint/2010/main" val="42493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/>
      <p:bldP spid="6" grpId="0" animBg="1"/>
      <p:bldP spid="22" grpId="0" animBg="1"/>
      <p:bldP spid="25" grpId="0" animBg="1"/>
      <p:bldP spid="29" grpId="0" animBg="1"/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B7DE4-F45D-48DB-867F-BE276221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878363"/>
          </a:xfrm>
        </p:spPr>
        <p:txBody>
          <a:bodyPr>
            <a:normAutofit/>
          </a:bodyPr>
          <a:lstStyle/>
          <a:p>
            <a:r>
              <a:rPr lang="it-IT" sz="5400" dirty="0"/>
              <a:t>Le più grandi megalopoli mondiali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D1A15C-421B-4768-9ED4-C1F6F88A9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5441" t="26651" r="51324" b="27383"/>
          <a:stretch/>
        </p:blipFill>
        <p:spPr>
          <a:xfrm>
            <a:off x="1665911" y="1344706"/>
            <a:ext cx="8857129" cy="529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4C49A-F318-41DF-99BE-087A05B2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66343"/>
            <a:ext cx="10571181" cy="1362113"/>
          </a:xfrm>
        </p:spPr>
        <p:txBody>
          <a:bodyPr>
            <a:noAutofit/>
          </a:bodyPr>
          <a:lstStyle/>
          <a:p>
            <a:r>
              <a:rPr lang="it-IT" sz="5400" dirty="0"/>
              <a:t>Rete urbana</a:t>
            </a:r>
          </a:p>
        </p:txBody>
      </p:sp>
      <p:sp>
        <p:nvSpPr>
          <p:cNvPr id="10" name="Trapezio 9">
            <a:extLst>
              <a:ext uri="{FF2B5EF4-FFF2-40B4-BE49-F238E27FC236}">
                <a16:creationId xmlns:a16="http://schemas.microsoft.com/office/drawing/2014/main" id="{C0081B12-B009-4349-9AE5-587EC4787969}"/>
              </a:ext>
            </a:extLst>
          </p:cNvPr>
          <p:cNvSpPr/>
          <p:nvPr/>
        </p:nvSpPr>
        <p:spPr>
          <a:xfrm>
            <a:off x="338436" y="2014111"/>
            <a:ext cx="2020408" cy="1002427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F34AF03-9E83-4E9B-9087-6BDE99449850}"/>
              </a:ext>
            </a:extLst>
          </p:cNvPr>
          <p:cNvSpPr/>
          <p:nvPr/>
        </p:nvSpPr>
        <p:spPr>
          <a:xfrm>
            <a:off x="9247701" y="2253715"/>
            <a:ext cx="270734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</a:rPr>
              <a:t>Rete urbana</a:t>
            </a:r>
          </a:p>
        </p:txBody>
      </p:sp>
      <p:sp>
        <p:nvSpPr>
          <p:cNvPr id="20" name="Trapezio 19">
            <a:extLst>
              <a:ext uri="{FF2B5EF4-FFF2-40B4-BE49-F238E27FC236}">
                <a16:creationId xmlns:a16="http://schemas.microsoft.com/office/drawing/2014/main" id="{CFFF7AFC-F986-4409-891B-779704FB16C9}"/>
              </a:ext>
            </a:extLst>
          </p:cNvPr>
          <p:cNvSpPr/>
          <p:nvPr/>
        </p:nvSpPr>
        <p:spPr>
          <a:xfrm>
            <a:off x="7075680" y="3780623"/>
            <a:ext cx="2216442" cy="1002427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sp>
        <p:nvSpPr>
          <p:cNvPr id="23" name="Trapezio 22">
            <a:extLst>
              <a:ext uri="{FF2B5EF4-FFF2-40B4-BE49-F238E27FC236}">
                <a16:creationId xmlns:a16="http://schemas.microsoft.com/office/drawing/2014/main" id="{5AA5CB51-8A0A-46D1-8E25-BB5D15D9F5E2}"/>
              </a:ext>
            </a:extLst>
          </p:cNvPr>
          <p:cNvSpPr/>
          <p:nvPr/>
        </p:nvSpPr>
        <p:spPr>
          <a:xfrm>
            <a:off x="2728567" y="5704576"/>
            <a:ext cx="2251302" cy="1002427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A54AD34-AD33-4153-9C44-50A3B7C9808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>
            <a:off x="7239615" y="3278097"/>
            <a:ext cx="944286" cy="50252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39A73467-58BE-4629-B01C-D7CE43ADCA86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7455019" y="4783050"/>
            <a:ext cx="728882" cy="110586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2B8C99A1-A713-4E74-9C88-CB860F422167}"/>
              </a:ext>
            </a:extLst>
          </p:cNvPr>
          <p:cNvCxnSpPr>
            <a:cxnSpLocks/>
            <a:stCxn id="22" idx="0"/>
            <a:endCxn id="10" idx="2"/>
          </p:cNvCxnSpPr>
          <p:nvPr/>
        </p:nvCxnSpPr>
        <p:spPr>
          <a:xfrm flipV="1">
            <a:off x="1253765" y="3016538"/>
            <a:ext cx="94875" cy="96585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id="{D1C1B41C-8403-4068-A486-DBAE910BD6D9}"/>
              </a:ext>
            </a:extLst>
          </p:cNvPr>
          <p:cNvSpPr/>
          <p:nvPr/>
        </p:nvSpPr>
        <p:spPr>
          <a:xfrm>
            <a:off x="9370930" y="3093968"/>
            <a:ext cx="2549544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Nodi grandi = città grandi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A26FB6C4-9517-4FFC-87C0-B99D8A2DDC49}"/>
              </a:ext>
            </a:extLst>
          </p:cNvPr>
          <p:cNvSpPr/>
          <p:nvPr/>
        </p:nvSpPr>
        <p:spPr>
          <a:xfrm>
            <a:off x="9213134" y="5292209"/>
            <a:ext cx="26457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Nodi piccoli = città piccole</a:t>
            </a:r>
          </a:p>
        </p:txBody>
      </p:sp>
      <p:sp>
        <p:nvSpPr>
          <p:cNvPr id="18" name="Trapezio 17">
            <a:extLst>
              <a:ext uri="{FF2B5EF4-FFF2-40B4-BE49-F238E27FC236}">
                <a16:creationId xmlns:a16="http://schemas.microsoft.com/office/drawing/2014/main" id="{F5D5629F-12DB-4FAA-B9B5-3628CA70F071}"/>
              </a:ext>
            </a:extLst>
          </p:cNvPr>
          <p:cNvSpPr/>
          <p:nvPr/>
        </p:nvSpPr>
        <p:spPr>
          <a:xfrm>
            <a:off x="6394574" y="2661944"/>
            <a:ext cx="1690082" cy="616153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sp>
        <p:nvSpPr>
          <p:cNvPr id="22" name="Trapezio 21">
            <a:extLst>
              <a:ext uri="{FF2B5EF4-FFF2-40B4-BE49-F238E27FC236}">
                <a16:creationId xmlns:a16="http://schemas.microsoft.com/office/drawing/2014/main" id="{EBC5A2BD-3692-4576-8B38-D026291A34F3}"/>
              </a:ext>
            </a:extLst>
          </p:cNvPr>
          <p:cNvSpPr/>
          <p:nvPr/>
        </p:nvSpPr>
        <p:spPr>
          <a:xfrm>
            <a:off x="408724" y="3982394"/>
            <a:ext cx="1690082" cy="616153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643C2011-DD85-4B8D-9F82-0EDED3812036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2233541" y="2515325"/>
            <a:ext cx="1453978" cy="89203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22D2063-B5C4-4EF8-B7BC-D8A8394D76C7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5223563" y="2970021"/>
            <a:ext cx="1248030" cy="43733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7EA5FD23-3775-497B-B6FD-8E96A80BB0CC}"/>
              </a:ext>
            </a:extLst>
          </p:cNvPr>
          <p:cNvCxnSpPr>
            <a:cxnSpLocks/>
            <a:stCxn id="23" idx="1"/>
            <a:endCxn id="22" idx="2"/>
          </p:cNvCxnSpPr>
          <p:nvPr/>
        </p:nvCxnSpPr>
        <p:spPr>
          <a:xfrm flipH="1" flipV="1">
            <a:off x="1253765" y="4598547"/>
            <a:ext cx="1600105" cy="160724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rapezio 31">
            <a:extLst>
              <a:ext uri="{FF2B5EF4-FFF2-40B4-BE49-F238E27FC236}">
                <a16:creationId xmlns:a16="http://schemas.microsoft.com/office/drawing/2014/main" id="{E3659285-6C5A-4570-8F93-DF4C47EBE7B4}"/>
              </a:ext>
            </a:extLst>
          </p:cNvPr>
          <p:cNvSpPr/>
          <p:nvPr/>
        </p:nvSpPr>
        <p:spPr>
          <a:xfrm>
            <a:off x="6866717" y="5346601"/>
            <a:ext cx="1690082" cy="616153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4DB1A6E5-7436-4201-94E1-A54B0F2A5B52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 flipV="1">
            <a:off x="4854566" y="5654678"/>
            <a:ext cx="2089170" cy="55111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llout: freccia in giù 32">
            <a:extLst>
              <a:ext uri="{FF2B5EF4-FFF2-40B4-BE49-F238E27FC236}">
                <a16:creationId xmlns:a16="http://schemas.microsoft.com/office/drawing/2014/main" id="{EE7F6496-C1CE-4D65-ABCF-811D766A0CF0}"/>
              </a:ext>
            </a:extLst>
          </p:cNvPr>
          <p:cNvSpPr/>
          <p:nvPr/>
        </p:nvSpPr>
        <p:spPr>
          <a:xfrm>
            <a:off x="9213134" y="1276784"/>
            <a:ext cx="2707340" cy="1002427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2"/>
                </a:solidFill>
              </a:rPr>
              <a:t>Relazioni e </a:t>
            </a: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scambi tra città</a:t>
            </a:r>
            <a:endParaRPr lang="it-IT" sz="1600" dirty="0">
              <a:solidFill>
                <a:schemeClr val="tx2"/>
              </a:solidFill>
            </a:endParaRP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49C45118-BCC9-4668-80CC-806593882AE4}"/>
              </a:ext>
            </a:extLst>
          </p:cNvPr>
          <p:cNvCxnSpPr>
            <a:cxnSpLocks/>
            <a:stCxn id="10" idx="2"/>
            <a:endCxn id="23" idx="0"/>
          </p:cNvCxnSpPr>
          <p:nvPr/>
        </p:nvCxnSpPr>
        <p:spPr>
          <a:xfrm>
            <a:off x="1348640" y="3016538"/>
            <a:ext cx="2505578" cy="268803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449CFE2-DD63-4B6B-9616-7D1D30E78D1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021787" y="3407356"/>
            <a:ext cx="1665732" cy="88311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7BC343F1-0DD8-4121-A009-4AA0CDE1EFC3}"/>
              </a:ext>
            </a:extLst>
          </p:cNvPr>
          <p:cNvCxnSpPr>
            <a:cxnSpLocks/>
            <a:stCxn id="23" idx="0"/>
            <a:endCxn id="18" idx="2"/>
          </p:cNvCxnSpPr>
          <p:nvPr/>
        </p:nvCxnSpPr>
        <p:spPr>
          <a:xfrm flipV="1">
            <a:off x="3854218" y="3278097"/>
            <a:ext cx="3385397" cy="242647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A2C96486-F94A-477A-A317-FAD8167004D7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>
            <a:off x="5223563" y="3407356"/>
            <a:ext cx="1977420" cy="87448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6BED1C0F-099F-4B40-B004-8942A7735CEC}"/>
              </a:ext>
            </a:extLst>
          </p:cNvPr>
          <p:cNvCxnSpPr>
            <a:cxnSpLocks/>
            <a:stCxn id="23" idx="3"/>
            <a:endCxn id="20" idx="1"/>
          </p:cNvCxnSpPr>
          <p:nvPr/>
        </p:nvCxnSpPr>
        <p:spPr>
          <a:xfrm flipV="1">
            <a:off x="4854566" y="4281837"/>
            <a:ext cx="2346417" cy="192395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EA6A583C-CB2C-4803-97A9-33AF301ACD2F}"/>
              </a:ext>
            </a:extLst>
          </p:cNvPr>
          <p:cNvCxnSpPr>
            <a:cxnSpLocks/>
            <a:stCxn id="10" idx="2"/>
            <a:endCxn id="32" idx="0"/>
          </p:cNvCxnSpPr>
          <p:nvPr/>
        </p:nvCxnSpPr>
        <p:spPr>
          <a:xfrm>
            <a:off x="1348640" y="3016538"/>
            <a:ext cx="6363118" cy="233006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D14B19CF-6B44-4ED0-A8F4-1E2622041827}"/>
              </a:ext>
            </a:extLst>
          </p:cNvPr>
          <p:cNvCxnSpPr>
            <a:cxnSpLocks/>
            <a:stCxn id="17" idx="2"/>
            <a:endCxn id="32" idx="1"/>
          </p:cNvCxnSpPr>
          <p:nvPr/>
        </p:nvCxnSpPr>
        <p:spPr>
          <a:xfrm>
            <a:off x="4455541" y="3715432"/>
            <a:ext cx="2488195" cy="193924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71B6B9E1-3FCE-4482-9FCC-A0235182C925}"/>
              </a:ext>
            </a:extLst>
          </p:cNvPr>
          <p:cNvCxnSpPr>
            <a:cxnSpLocks/>
            <a:stCxn id="22" idx="3"/>
            <a:endCxn id="32" idx="1"/>
          </p:cNvCxnSpPr>
          <p:nvPr/>
        </p:nvCxnSpPr>
        <p:spPr>
          <a:xfrm>
            <a:off x="2021787" y="4290471"/>
            <a:ext cx="4921949" cy="136420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43A0A166-87DF-4DD1-9A2C-6134CFD00B5A}"/>
              </a:ext>
            </a:extLst>
          </p:cNvPr>
          <p:cNvCxnSpPr>
            <a:cxnSpLocks/>
            <a:stCxn id="23" idx="0"/>
            <a:endCxn id="17" idx="2"/>
          </p:cNvCxnSpPr>
          <p:nvPr/>
        </p:nvCxnSpPr>
        <p:spPr>
          <a:xfrm flipV="1">
            <a:off x="3854218" y="3715432"/>
            <a:ext cx="601323" cy="198914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5A5C8AC8-85CF-4869-91D3-54E9D1E6E15F}"/>
              </a:ext>
            </a:extLst>
          </p:cNvPr>
          <p:cNvCxnSpPr>
            <a:cxnSpLocks/>
            <a:stCxn id="22" idx="3"/>
            <a:endCxn id="20" idx="1"/>
          </p:cNvCxnSpPr>
          <p:nvPr/>
        </p:nvCxnSpPr>
        <p:spPr>
          <a:xfrm flipV="1">
            <a:off x="2021787" y="4281837"/>
            <a:ext cx="5179196" cy="863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E05C7323-92C5-4DEF-836D-F376730E79AF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2233541" y="2515325"/>
            <a:ext cx="4238052" cy="45469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ED6EBA5D-04E1-4270-AF4B-D0D60B2AB9C1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>
            <a:off x="2233541" y="2515325"/>
            <a:ext cx="4967442" cy="176651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apezio 16">
            <a:extLst>
              <a:ext uri="{FF2B5EF4-FFF2-40B4-BE49-F238E27FC236}">
                <a16:creationId xmlns:a16="http://schemas.microsoft.com/office/drawing/2014/main" id="{76916AD5-CA5E-473B-B922-BE9CFF76BD55}"/>
              </a:ext>
            </a:extLst>
          </p:cNvPr>
          <p:cNvSpPr/>
          <p:nvPr/>
        </p:nvSpPr>
        <p:spPr>
          <a:xfrm>
            <a:off x="3610500" y="3099279"/>
            <a:ext cx="1690082" cy="616153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CITTÀ</a:t>
            </a: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9A311480-8CCA-49F5-BFB2-31E0F52F71E4}"/>
              </a:ext>
            </a:extLst>
          </p:cNvPr>
          <p:cNvSpPr/>
          <p:nvPr/>
        </p:nvSpPr>
        <p:spPr>
          <a:xfrm>
            <a:off x="9743364" y="3812781"/>
            <a:ext cx="1804675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Influenza su un vasto territorio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1CFAAEEF-55F0-4993-B152-A9B9422F0FAA}"/>
              </a:ext>
            </a:extLst>
          </p:cNvPr>
          <p:cNvSpPr/>
          <p:nvPr/>
        </p:nvSpPr>
        <p:spPr>
          <a:xfrm>
            <a:off x="9664759" y="6038039"/>
            <a:ext cx="1961884" cy="6689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Influenza su un territorio limitato</a:t>
            </a:r>
          </a:p>
        </p:txBody>
      </p:sp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7C736F02-D91D-4D55-99FE-4CAEA14DE1E0}"/>
              </a:ext>
            </a:extLst>
          </p:cNvPr>
          <p:cNvCxnSpPr>
            <a:stCxn id="38" idx="2"/>
            <a:endCxn id="82" idx="0"/>
          </p:cNvCxnSpPr>
          <p:nvPr/>
        </p:nvCxnSpPr>
        <p:spPr>
          <a:xfrm>
            <a:off x="10645702" y="3463300"/>
            <a:ext cx="0" cy="34948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A9C89427-02EF-4B9F-AEB7-163B68820530}"/>
              </a:ext>
            </a:extLst>
          </p:cNvPr>
          <p:cNvCxnSpPr>
            <a:cxnSpLocks/>
            <a:stCxn id="40" idx="2"/>
            <a:endCxn id="83" idx="0"/>
          </p:cNvCxnSpPr>
          <p:nvPr/>
        </p:nvCxnSpPr>
        <p:spPr>
          <a:xfrm>
            <a:off x="10536027" y="5753874"/>
            <a:ext cx="109674" cy="28416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8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3" grpId="0" animBg="1"/>
      <p:bldP spid="18" grpId="0" animBg="1"/>
      <p:bldP spid="22" grpId="0" animBg="1"/>
      <p:bldP spid="32" grpId="0" animBg="1"/>
      <p:bldP spid="17" grpId="0" animBg="1"/>
      <p:bldP spid="82" grpId="0" animBg="1"/>
      <p:bldP spid="83" grpId="0" animBg="1"/>
    </p:bldLst>
  </p:timing>
</p:sld>
</file>

<file path=ppt/theme/theme1.xml><?xml version="1.0" encoding="utf-8"?>
<a:theme xmlns:a="http://schemas.openxmlformats.org/drawingml/2006/main" name="Argomenti didattici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21_TF03462902_TF03462902.potx" id="{2385B358-5D9D-4FD7-94BA-ABC0ECE46E6E}" vid="{3CE3128E-0EEE-4170-A829-E60B55A826F8}"/>
    </a:ext>
  </a:extLst>
</a:theme>
</file>

<file path=ppt/theme/theme2.xml><?xml version="1.0" encoding="utf-8"?>
<a:theme xmlns:a="http://schemas.openxmlformats.org/drawingml/2006/main" name="Tema di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 argomenti didattici, design con illustrazioni in stile lavagna (widescreen)</Template>
  <TotalTime>413</TotalTime>
  <Words>1017</Words>
  <Application>Microsoft Office PowerPoint</Application>
  <PresentationFormat>Widescreen</PresentationFormat>
  <Paragraphs>201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Adobe Gothic Std B</vt:lpstr>
      <vt:lpstr>Arial</vt:lpstr>
      <vt:lpstr>Calibri</vt:lpstr>
      <vt:lpstr>Wingdings</vt:lpstr>
      <vt:lpstr>Argomenti didattici 16x9</vt:lpstr>
      <vt:lpstr>Geografia antropica</vt:lpstr>
      <vt:lpstr>Città: attrazione irresistibile</vt:lpstr>
      <vt:lpstr>Crescita urbana e territorio</vt:lpstr>
      <vt:lpstr>Il caso di Milano</vt:lpstr>
      <vt:lpstr>Una metropoli canadese</vt:lpstr>
      <vt:lpstr>Crescita urbana e territorio</vt:lpstr>
      <vt:lpstr>Crescita urbana e territorio</vt:lpstr>
      <vt:lpstr>Le più grandi megalopoli mondiali</vt:lpstr>
      <vt:lpstr>Rete urbana</vt:lpstr>
      <vt:lpstr>Gerarchia</vt:lpstr>
      <vt:lpstr>Città, centro organizzatore del territorio</vt:lpstr>
      <vt:lpstr>Funzioni di arricchimento o produttive</vt:lpstr>
      <vt:lpstr>Funzioni di responsabilità o direttive</vt:lpstr>
      <vt:lpstr>Funzioni di trasmissione</vt:lpstr>
      <vt:lpstr>Geografia antropica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antropica</dc:title>
  <dc:creator>Jessica Cenciarelli</dc:creator>
  <cp:lastModifiedBy>Jessica Cenciarelli</cp:lastModifiedBy>
  <cp:revision>7</cp:revision>
  <dcterms:created xsi:type="dcterms:W3CDTF">2018-01-10T09:19:54Z</dcterms:created>
  <dcterms:modified xsi:type="dcterms:W3CDTF">2018-01-17T19:06:08Z</dcterms:modified>
</cp:coreProperties>
</file>