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0"/>
  </p:notesMasterIdLst>
  <p:handoutMasterIdLst>
    <p:handoutMasterId r:id="rId31"/>
  </p:handoutMasterIdLst>
  <p:sldIdLst>
    <p:sldId id="257" r:id="rId5"/>
    <p:sldId id="281" r:id="rId6"/>
    <p:sldId id="274" r:id="rId7"/>
    <p:sldId id="283" r:id="rId8"/>
    <p:sldId id="282" r:id="rId9"/>
    <p:sldId id="273" r:id="rId10"/>
    <p:sldId id="275" r:id="rId11"/>
    <p:sldId id="258" r:id="rId12"/>
    <p:sldId id="262" r:id="rId13"/>
    <p:sldId id="270" r:id="rId14"/>
    <p:sldId id="271" r:id="rId15"/>
    <p:sldId id="279" r:id="rId16"/>
    <p:sldId id="280" r:id="rId17"/>
    <p:sldId id="259" r:id="rId18"/>
    <p:sldId id="278" r:id="rId19"/>
    <p:sldId id="263" r:id="rId20"/>
    <p:sldId id="264" r:id="rId21"/>
    <p:sldId id="277" r:id="rId22"/>
    <p:sldId id="268" r:id="rId23"/>
    <p:sldId id="269" r:id="rId24"/>
    <p:sldId id="265" r:id="rId25"/>
    <p:sldId id="276" r:id="rId26"/>
    <p:sldId id="266" r:id="rId27"/>
    <p:sldId id="267" r:id="rId28"/>
    <p:sldId id="272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0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98931E-2B28-4C4D-B407-738B736CDB4F}" type="datetime1">
              <a:rPr lang="it-IT" smtClean="0"/>
              <a:t>07/02/2020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931-76DB-4F75-AF96-8C278EAE5F25}" type="datetime1">
              <a:rPr lang="it-IT" smtClean="0"/>
              <a:pPr/>
              <a:t>07/02/2020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Candara" panose="020E0502030303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53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Candara" panose="020E0502030303020204" pitchFamily="34" charset="0"/>
              </a:rPr>
              <a:t>POTEVA ANDARE PEGGIO…</a:t>
            </a:r>
          </a:p>
          <a:p>
            <a:r>
              <a:rPr lang="it-IT" sz="1200" dirty="0">
                <a:latin typeface="Candara" panose="020E0502030303020204" pitchFamily="34" charset="0"/>
              </a:rPr>
              <a:t>Rispetto al boom demografico dei paesi in via di sviluppo, oggi sta migrando «solo» il 3,4% della popolazione mondiale.</a:t>
            </a:r>
          </a:p>
          <a:p>
            <a:r>
              <a:rPr lang="it-IT" sz="1200" dirty="0">
                <a:latin typeface="Candara" panose="020E0502030303020204" pitchFamily="34" charset="0"/>
              </a:rPr>
              <a:t>SITUAZIONI CRITICHE…</a:t>
            </a:r>
          </a:p>
          <a:p>
            <a:r>
              <a:rPr lang="it-IT" sz="1200" dirty="0">
                <a:latin typeface="Candara" panose="020E0502030303020204" pitchFamily="34" charset="0"/>
              </a:rPr>
              <a:t>Risulta preoccupante la migrazione dal nord Africa colpito da cruenti conflitti e guerre civili: la spinta verso l’Europa è una vera e propria fuga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6210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>
                <a:latin typeface="Candara" panose="020E0502030303020204" pitchFamily="34" charset="0"/>
              </a:rPr>
              <a:t>POTEVA ANDARE PEGGIO…</a:t>
            </a:r>
          </a:p>
          <a:p>
            <a:r>
              <a:rPr lang="it-IT" sz="1200" dirty="0">
                <a:latin typeface="Candara" panose="020E0502030303020204" pitchFamily="34" charset="0"/>
              </a:rPr>
              <a:t>Rispetto al boom demografico dei paesi in via di sviluppo, oggi sta migrando «solo» il 3,4% della popolazione mondiale.</a:t>
            </a:r>
          </a:p>
          <a:p>
            <a:r>
              <a:rPr lang="it-IT" sz="1200" dirty="0">
                <a:latin typeface="Candara" panose="020E0502030303020204" pitchFamily="34" charset="0"/>
              </a:rPr>
              <a:t>SITUAZIONI CRITICHE…</a:t>
            </a:r>
          </a:p>
          <a:p>
            <a:r>
              <a:rPr lang="it-IT" sz="1200" dirty="0">
                <a:latin typeface="Candara" panose="020E0502030303020204" pitchFamily="34" charset="0"/>
              </a:rPr>
              <a:t>Risulta preoccupante la migrazione dal nord Africa colpito da cruenti conflitti e guerre civili: la spinta verso l’Europa è una vera e propria fuga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73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manodopera straniera trova sbocco in settori e attività che non possono essere delocalizzai all’estero, ma per i quali non si trova forza lavoro locale perché ritenuti poco qualificanti o troppo faticosi (es. assistenza sanitaria, lavoro agricolo…)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21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76768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RIMESSE: risparmi che i migranti inviano alle famiglie nei paesi d’origine.</a:t>
            </a:r>
          </a:p>
          <a:p>
            <a:r>
              <a:rPr lang="it-IT" dirty="0"/>
              <a:t>http://www.ilpost.it/2017/07/04/migranti-pensioni/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1806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24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388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72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Metropolis, vol.1, p.294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6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4589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Migrazione -&gt; paesi sviluppati / paesi in via di sviluppo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484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Migrazione -&gt; paesi sviluppati / paesi in via di sviluppo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37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Migrazione -&gt; paesi sviluppati / paesi in via di sviluppo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943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12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56953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noProof="0" smtClean="0"/>
              <a:t>13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39252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L’aerogramma mostra la distribuzione dei migranti nei vari continenti; i dati evidenziano che Asia ed Europa ne accolgo quasi 2/3.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451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>
              <a:latin typeface="Candara" panose="020E0502030303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283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it-IT" noProof="0"/>
              <a:t>Fare clic per modificare lo stile del sottotitolo dello schema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13BD2BE-9342-4791-A3E6-424B6457B456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699687-2B9C-4311-B7E9-E9AA333737B8}"/>
              </a:ext>
            </a:extLst>
          </p:cNvPr>
          <p:cNvSpPr txBox="1"/>
          <p:nvPr userDrawn="1"/>
        </p:nvSpPr>
        <p:spPr>
          <a:xfrm>
            <a:off x="5507236" y="6431797"/>
            <a:ext cx="268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8DCF964-3276-4A90-B98C-EBE4E3A37B4E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5908AE1-6A29-40BC-A97E-519DB46BA681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CA9971DD-0703-435F-9C60-4A8669CA6A93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4C36E1-4EAA-4AB2-B97F-944B2778AA14}"/>
              </a:ext>
            </a:extLst>
          </p:cNvPr>
          <p:cNvSpPr txBox="1"/>
          <p:nvPr userDrawn="1"/>
        </p:nvSpPr>
        <p:spPr>
          <a:xfrm rot="16200000">
            <a:off x="271748" y="852844"/>
            <a:ext cx="2228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27E4E03-CFD3-4C2A-9734-0A8B92A96CD2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DEB08175-CFD4-4ED9-9118-2143312C5553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C5FBCC-734A-40DA-835C-A161F78CF79B}"/>
              </a:ext>
            </a:extLst>
          </p:cNvPr>
          <p:cNvSpPr txBox="1"/>
          <p:nvPr userDrawn="1"/>
        </p:nvSpPr>
        <p:spPr>
          <a:xfrm>
            <a:off x="5507236" y="6431797"/>
            <a:ext cx="2681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EF4A4277-A788-4D8B-8B34-B9190F62157E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11CF257F-73A3-4C24-ADBB-D79450ADA199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A39846A6-7A5F-4545-B33A-A9ED69A6FFAC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258CF3-94B1-45D3-AB80-778E38F17B0C}"/>
              </a:ext>
            </a:extLst>
          </p:cNvPr>
          <p:cNvSpPr txBox="1"/>
          <p:nvPr userDrawn="1"/>
        </p:nvSpPr>
        <p:spPr>
          <a:xfrm rot="16200000">
            <a:off x="271748" y="852844"/>
            <a:ext cx="2228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www.jessicacenciarelli.it</a:t>
            </a:r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  <a:p>
            <a:pPr lvl="1" rtl="0" eaLnBrk="1" latinLnBrk="0" hangingPunct="1"/>
            <a:r>
              <a:rPr lang="it-IT" noProof="0"/>
              <a:t>Secondo livello</a:t>
            </a:r>
          </a:p>
          <a:p>
            <a:pPr lvl="2" rtl="0" eaLnBrk="1" latinLnBrk="0" hangingPunct="1"/>
            <a:r>
              <a:rPr lang="it-IT" noProof="0"/>
              <a:t>Terzo livello</a:t>
            </a:r>
          </a:p>
          <a:p>
            <a:pPr lvl="3" rtl="0" eaLnBrk="1" latinLnBrk="0" hangingPunct="1"/>
            <a:r>
              <a:rPr lang="it-IT" noProof="0"/>
              <a:t>Quarto livello</a:t>
            </a:r>
          </a:p>
          <a:p>
            <a:pPr lvl="4" rtl="0" eaLnBrk="1" latinLnBrk="0" hangingPunct="1"/>
            <a:r>
              <a:rPr lang="it-IT" noProof="0"/>
              <a:t>Quinto livello</a:t>
            </a:r>
            <a:endParaRPr kumimoji="0"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B6F07590-CFA1-4F21-BA76-7175260B7F5E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it-IT" sz="3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it-IT" noProof="0"/>
              <a:t>Fare clic sull'icona per inserire un'immagine</a:t>
            </a:r>
            <a:endParaRPr kumimoji="0" lang="it-IT" noProof="0" dirty="0"/>
          </a:p>
        </p:txBody>
      </p:sp>
      <p:sp>
        <p:nvSpPr>
          <p:cNvPr id="9" name="Rettangolo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10" name="Rettangolo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it-IT" sz="1800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9D9346D9-AA3E-42EE-8EDC-CCD23F4F1189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ttangolo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5" name="Rettangolo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it-IT" sz="1800" noProof="0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7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it-IT" noProof="0" dirty="0"/>
              <a:t>Fare clic per modificare gli stili del testo dello schema</a:t>
            </a:r>
          </a:p>
          <a:p>
            <a:pPr lvl="1" rtl="0" eaLnBrk="1" latinLnBrk="0" hangingPunct="1"/>
            <a:r>
              <a:rPr lang="it-IT" noProof="0" dirty="0"/>
              <a:t>Secondo livello</a:t>
            </a:r>
          </a:p>
          <a:p>
            <a:pPr lvl="2" rtl="0" eaLnBrk="1" latinLnBrk="0" hangingPunct="1"/>
            <a:r>
              <a:rPr lang="it-IT" noProof="0" dirty="0"/>
              <a:t>Terzo livello</a:t>
            </a:r>
          </a:p>
          <a:p>
            <a:pPr lvl="3" rtl="0" eaLnBrk="1" latinLnBrk="0" hangingPunct="1"/>
            <a:r>
              <a:rPr lang="it-IT" noProof="0" dirty="0"/>
              <a:t>Quarto livello</a:t>
            </a:r>
          </a:p>
          <a:p>
            <a:pPr lvl="4" rtl="0" eaLnBrk="1" latinLnBrk="0" hangingPunct="1"/>
            <a:r>
              <a:rPr lang="it-IT" noProof="0" dirty="0"/>
              <a:t>Quinto livello</a:t>
            </a:r>
          </a:p>
        </p:txBody>
      </p:sp>
      <p:sp>
        <p:nvSpPr>
          <p:cNvPr id="18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rtl="0"/>
            <a:fld id="{04459659-D10F-4F47-AEB8-7766F7BB40AD}" type="datetime1">
              <a:rPr lang="it-IT" noProof="0" smtClean="0"/>
              <a:t>07/02/2020</a:t>
            </a:fld>
            <a:endParaRPr lang="it-IT" noProof="0" dirty="0"/>
          </a:p>
        </p:txBody>
      </p:sp>
      <p:sp>
        <p:nvSpPr>
          <p:cNvPr id="19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20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iew.ebookplus.pearsoncmg.com/ebook/launcheText.do?values=scenario::16::languageid::4::global::Y::platform::1116::bookID::115234::scenario::16::invokeType::lms::launchState::goToEBook::platform::1116::languageid::4::globalBookID::CM19351002::userID::1520342::scenario::16::scenarioid::scenario16::sessionID::ST-2735063-2KtS6kL4C4DlfMi2Tgdf-b3-rumba-prod-01-11::smsUserID::ffffffff54d25574e4b096b1ba8e341f::uid::20151011074908::ubd::20171003122110::ubsd::20171003122110::hsid::2933b3eedb8147168ca9b03cdaa87f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rtadidentiliberta.blogspot.com/2012/05/storia-di-un-bambino-trasformato-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0080" y="2196213"/>
            <a:ext cx="9875520" cy="1472184"/>
          </a:xfrm>
        </p:spPr>
        <p:txBody>
          <a:bodyPr rtlCol="0">
            <a:normAutofit fontScale="90000"/>
          </a:bodyPr>
          <a:lstStyle/>
          <a:p>
            <a:r>
              <a:rPr lang="it-IT" dirty="0"/>
              <a:t>Umanità in movimento</a:t>
            </a:r>
            <a:br>
              <a:rPr lang="it-IT" dirty="0"/>
            </a:br>
            <a:r>
              <a:rPr lang="it-IT" sz="6700" dirty="0"/>
              <a:t>LE MIGRAZIONI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10080" y="3925695"/>
            <a:ext cx="9875520" cy="1752600"/>
          </a:xfrm>
        </p:spPr>
        <p:txBody>
          <a:bodyPr rtlCol="0"/>
          <a:lstStyle/>
          <a:p>
            <a:pPr rtl="0"/>
            <a:r>
              <a:rPr lang="it-IT" dirty="0"/>
              <a:t>Corso di Geografia 1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4CD0-A021-4349-BDB0-3BD4A3F3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179705"/>
            <a:ext cx="9327150" cy="1008185"/>
          </a:xfrm>
        </p:spPr>
        <p:txBody>
          <a:bodyPr>
            <a:normAutofit/>
          </a:bodyPr>
          <a:lstStyle/>
          <a:p>
            <a:r>
              <a:rPr lang="it-IT" dirty="0"/>
              <a:t>Profughi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EA1DD-EB96-4E31-9BEE-CAA5234C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157" y="2604732"/>
            <a:ext cx="5092031" cy="2870098"/>
          </a:xfrm>
          <a:solidFill>
            <a:schemeClr val="accent4">
              <a:lumMod val="40000"/>
              <a:lumOff val="60000"/>
              <a:alpha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b="0" dirty="0">
                <a:solidFill>
                  <a:schemeClr val="tx1"/>
                </a:solidFill>
                <a:latin typeface="Candara" panose="020E0502030303020204" pitchFamily="34" charset="0"/>
              </a:rPr>
              <a:t>Migranti costretti ad abbandonare il proprio paese in seguito a guerre, persecuzioni, catastrofi naturali.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DB1FC0AC-BF49-4373-9F58-0C24BEE98419}"/>
              </a:ext>
            </a:extLst>
          </p:cNvPr>
          <p:cNvSpPr/>
          <p:nvPr/>
        </p:nvSpPr>
        <p:spPr>
          <a:xfrm>
            <a:off x="2438400" y="513347"/>
            <a:ext cx="9347199" cy="66635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Il lessico della geografia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C41895-B231-4265-8413-23892D371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128" y="2643187"/>
            <a:ext cx="3759023" cy="202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664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4CD0-A021-4349-BDB0-3BD4A3F3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179705"/>
            <a:ext cx="9327150" cy="1008185"/>
          </a:xfrm>
        </p:spPr>
        <p:txBody>
          <a:bodyPr>
            <a:normAutofit/>
          </a:bodyPr>
          <a:lstStyle/>
          <a:p>
            <a:r>
              <a:rPr lang="it-IT" dirty="0"/>
              <a:t>Rifugiati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EA1DD-EB96-4E31-9BEE-CAA5234C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011" y="2604732"/>
            <a:ext cx="4005177" cy="2870098"/>
          </a:xfrm>
          <a:solidFill>
            <a:schemeClr val="accent4">
              <a:lumMod val="40000"/>
              <a:lumOff val="60000"/>
              <a:alpha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b="0" dirty="0">
                <a:solidFill>
                  <a:schemeClr val="tx1"/>
                </a:solidFill>
                <a:latin typeface="Candara" panose="020E0502030303020204" pitchFamily="34" charset="0"/>
              </a:rPr>
              <a:t>Persone costrette a migrare – in genere a causa delle vicende politiche del proprio paese – che hanno ottenuto asilo politico in un paese straniero.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DB1FC0AC-BF49-4373-9F58-0C24BEE98419}"/>
              </a:ext>
            </a:extLst>
          </p:cNvPr>
          <p:cNvSpPr/>
          <p:nvPr/>
        </p:nvSpPr>
        <p:spPr>
          <a:xfrm>
            <a:off x="2438400" y="513347"/>
            <a:ext cx="9347199" cy="66635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Il lessico della geografia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BA09997-5F47-422E-A7E9-221115D0E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904" y="2332896"/>
            <a:ext cx="5087880" cy="2560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637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D7160B4-4ED0-43AF-B9BE-7B2DCCC25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82" t="40615" r="44011" b="8197"/>
          <a:stretch/>
        </p:blipFill>
        <p:spPr>
          <a:xfrm>
            <a:off x="2743200" y="93100"/>
            <a:ext cx="8208334" cy="6671799"/>
          </a:xfrm>
          <a:prstGeom prst="rect">
            <a:avLst/>
          </a:prstGeom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19B2E68-1371-4E1E-A405-E9C38930B006}"/>
              </a:ext>
            </a:extLst>
          </p:cNvPr>
          <p:cNvSpPr/>
          <p:nvPr/>
        </p:nvSpPr>
        <p:spPr>
          <a:xfrm>
            <a:off x="2743200" y="1121733"/>
            <a:ext cx="8208334" cy="142476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Oggi tutti i continenti sono al tempo stesso aree d’emigrazione e di immigrazione.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10FF380-13C4-46C2-9D92-8F415ECDEEF1}"/>
              </a:ext>
            </a:extLst>
          </p:cNvPr>
          <p:cNvSpPr/>
          <p:nvPr/>
        </p:nvSpPr>
        <p:spPr>
          <a:xfrm>
            <a:off x="6655981" y="2849526"/>
            <a:ext cx="2062717" cy="333862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VERO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76F5B23-3178-471C-8159-1334DAE0BE52}"/>
              </a:ext>
            </a:extLst>
          </p:cNvPr>
          <p:cNvSpPr/>
          <p:nvPr/>
        </p:nvSpPr>
        <p:spPr>
          <a:xfrm>
            <a:off x="8718698" y="2849526"/>
            <a:ext cx="2232836" cy="333862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FALSO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D6AB840-8B62-47F9-ADF8-0C12B09B61A4}"/>
              </a:ext>
            </a:extLst>
          </p:cNvPr>
          <p:cNvSpPr/>
          <p:nvPr/>
        </p:nvSpPr>
        <p:spPr>
          <a:xfrm>
            <a:off x="8429195" y="4057172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6023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7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37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37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75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20DBCCA8-8B33-4568-BF23-611BC591FCB7}"/>
              </a:ext>
            </a:extLst>
          </p:cNvPr>
          <p:cNvGrpSpPr/>
          <p:nvPr/>
        </p:nvGrpSpPr>
        <p:grpSpPr>
          <a:xfrm>
            <a:off x="1607300" y="147812"/>
            <a:ext cx="9676817" cy="6710188"/>
            <a:chOff x="1607300" y="147812"/>
            <a:chExt cx="9676817" cy="671018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615DF4C5-9A52-4ABD-AE14-0358F37B64D0}"/>
                </a:ext>
              </a:extLst>
            </p:cNvPr>
            <p:cNvGrpSpPr/>
            <p:nvPr/>
          </p:nvGrpSpPr>
          <p:grpSpPr>
            <a:xfrm>
              <a:off x="1607300" y="381440"/>
              <a:ext cx="4233867" cy="6476560"/>
              <a:chOff x="1607300" y="381440"/>
              <a:chExt cx="4233867" cy="6476560"/>
            </a:xfrm>
          </p:grpSpPr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B88EA46F-E18E-4431-921D-FC0E3E3610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rcRect l="50000" t="29137" r="3023" b="6955"/>
              <a:stretch/>
            </p:blipFill>
            <p:spPr>
              <a:xfrm>
                <a:off x="1607300" y="381440"/>
                <a:ext cx="4233867" cy="3238280"/>
              </a:xfrm>
              <a:prstGeom prst="rect">
                <a:avLst/>
              </a:prstGeom>
            </p:spPr>
          </p:pic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298B6E5D-FF27-4AB9-963D-0F48810BF4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rcRect l="58082" t="28516" r="2848" b="6317"/>
              <a:stretch/>
            </p:blipFill>
            <p:spPr>
              <a:xfrm>
                <a:off x="2319931" y="3555924"/>
                <a:ext cx="3521236" cy="3302076"/>
              </a:xfrm>
              <a:prstGeom prst="rect">
                <a:avLst/>
              </a:prstGeom>
            </p:spPr>
          </p:pic>
        </p:grp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E34C05-733E-4EBA-9E99-17CA145F330B}"/>
                </a:ext>
              </a:extLst>
            </p:cNvPr>
            <p:cNvGrpSpPr/>
            <p:nvPr/>
          </p:nvGrpSpPr>
          <p:grpSpPr>
            <a:xfrm>
              <a:off x="5841167" y="147812"/>
              <a:ext cx="5442950" cy="5813471"/>
              <a:chOff x="5841167" y="187568"/>
              <a:chExt cx="5442950" cy="5813471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B7E2557E-60B3-4337-8ED3-8DC744D54F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rcRect l="18074" t="29717" r="3361" b="7083"/>
              <a:stretch/>
            </p:blipFill>
            <p:spPr>
              <a:xfrm>
                <a:off x="5841167" y="187568"/>
                <a:ext cx="5131633" cy="2320879"/>
              </a:xfrm>
              <a:prstGeom prst="rect">
                <a:avLst/>
              </a:prstGeom>
            </p:spPr>
          </p:pic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F3326881-1B2B-462E-9069-AF85D6F119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rcRect l="18981" t="27906" r="7634" b="23922"/>
              <a:stretch/>
            </p:blipFill>
            <p:spPr>
              <a:xfrm>
                <a:off x="5854419" y="1942617"/>
                <a:ext cx="5131633" cy="1893917"/>
              </a:xfrm>
              <a:prstGeom prst="rect">
                <a:avLst/>
              </a:prstGeom>
            </p:spPr>
          </p:pic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9246F2C2-C864-437B-8D58-6576ECC351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0000"/>
                        </a14:imgEffect>
                      </a14:imgLayer>
                    </a14:imgProps>
                  </a:ext>
                </a:extLst>
              </a:blip>
              <a:srcRect l="19028" t="27749" r="3360" b="7739"/>
              <a:stretch/>
            </p:blipFill>
            <p:spPr>
              <a:xfrm>
                <a:off x="5897651" y="3483746"/>
                <a:ext cx="5386466" cy="2517293"/>
              </a:xfrm>
              <a:prstGeom prst="rect">
                <a:avLst/>
              </a:prstGeom>
            </p:spPr>
          </p:pic>
        </p:grp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9148E132-565C-4078-8C5E-2A0BF61B8FF6}"/>
              </a:ext>
            </a:extLst>
          </p:cNvPr>
          <p:cNvSpPr/>
          <p:nvPr/>
        </p:nvSpPr>
        <p:spPr>
          <a:xfrm>
            <a:off x="6096000" y="147812"/>
            <a:ext cx="1638925" cy="66781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0B3CE8A-D794-4D4C-954B-0DDBB1EDD870}"/>
              </a:ext>
            </a:extLst>
          </p:cNvPr>
          <p:cNvSpPr/>
          <p:nvPr/>
        </p:nvSpPr>
        <p:spPr>
          <a:xfrm>
            <a:off x="2319931" y="4539145"/>
            <a:ext cx="1922285" cy="917275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7794817-5B41-4CD5-A3D1-53DF7B6F7638}"/>
              </a:ext>
            </a:extLst>
          </p:cNvPr>
          <p:cNvSpPr/>
          <p:nvPr/>
        </p:nvSpPr>
        <p:spPr>
          <a:xfrm>
            <a:off x="3791465" y="317644"/>
            <a:ext cx="1922285" cy="125632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AADD417-D643-48F8-8EB4-3E3023AF92E8}"/>
              </a:ext>
            </a:extLst>
          </p:cNvPr>
          <p:cNvSpPr/>
          <p:nvPr/>
        </p:nvSpPr>
        <p:spPr>
          <a:xfrm>
            <a:off x="6625652" y="910316"/>
            <a:ext cx="1109273" cy="6636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53EB082-755D-4965-8F3B-3A195F995B84}"/>
              </a:ext>
            </a:extLst>
          </p:cNvPr>
          <p:cNvSpPr/>
          <p:nvPr/>
        </p:nvSpPr>
        <p:spPr>
          <a:xfrm>
            <a:off x="2379892" y="5712192"/>
            <a:ext cx="1922285" cy="11458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7D03861-0D4C-484C-8AE1-DAD673EE2F36}"/>
              </a:ext>
            </a:extLst>
          </p:cNvPr>
          <p:cNvSpPr/>
          <p:nvPr/>
        </p:nvSpPr>
        <p:spPr>
          <a:xfrm>
            <a:off x="6199886" y="4815475"/>
            <a:ext cx="1535040" cy="89671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CB8065D-214C-4311-9DFF-747A57C701EE}"/>
              </a:ext>
            </a:extLst>
          </p:cNvPr>
          <p:cNvSpPr/>
          <p:nvPr/>
        </p:nvSpPr>
        <p:spPr>
          <a:xfrm>
            <a:off x="7986214" y="3572944"/>
            <a:ext cx="1337668" cy="1538702"/>
          </a:xfrm>
          <a:prstGeom prst="rect">
            <a:avLst/>
          </a:prstGeom>
          <a:solidFill>
            <a:srgbClr val="D096C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E7927CD5-B20E-4706-833A-2649CC872471}"/>
              </a:ext>
            </a:extLst>
          </p:cNvPr>
          <p:cNvSpPr/>
          <p:nvPr/>
        </p:nvSpPr>
        <p:spPr>
          <a:xfrm>
            <a:off x="8519410" y="790738"/>
            <a:ext cx="1337668" cy="1112123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AD7A5B7-99DE-4B3C-A88D-DC06C5D57A34}"/>
              </a:ext>
            </a:extLst>
          </p:cNvPr>
          <p:cNvSpPr/>
          <p:nvPr/>
        </p:nvSpPr>
        <p:spPr>
          <a:xfrm>
            <a:off x="9203235" y="4943971"/>
            <a:ext cx="1535040" cy="111212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63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 flussi migratori internazionali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46BE64-2F49-4093-9A40-96E538970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654" t="35409" r="43577" b="18959"/>
          <a:stretch/>
        </p:blipFill>
        <p:spPr>
          <a:xfrm>
            <a:off x="1914144" y="1417638"/>
            <a:ext cx="7174523" cy="51459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D1D651-0661-482D-BE4F-94449C6FBA20}"/>
              </a:ext>
            </a:extLst>
          </p:cNvPr>
          <p:cNvSpPr txBox="1"/>
          <p:nvPr/>
        </p:nvSpPr>
        <p:spPr>
          <a:xfrm>
            <a:off x="9088667" y="1953115"/>
            <a:ext cx="2969073" cy="2951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Quali continenti accolgono più migranti?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74010831-432F-4985-9B5E-243E6BF71E2E}"/>
              </a:ext>
            </a:extLst>
          </p:cNvPr>
          <p:cNvSpPr/>
          <p:nvPr/>
        </p:nvSpPr>
        <p:spPr>
          <a:xfrm>
            <a:off x="3099661" y="4672694"/>
            <a:ext cx="3766089" cy="1216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33617F2C-B74D-4849-9F97-65B1F69B395C}"/>
              </a:ext>
            </a:extLst>
          </p:cNvPr>
          <p:cNvSpPr/>
          <p:nvPr/>
        </p:nvSpPr>
        <p:spPr>
          <a:xfrm>
            <a:off x="6989736" y="3382260"/>
            <a:ext cx="2098931" cy="121666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041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BC0645B2-53B0-4F49-9B3D-05DD798DF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284" r="31620"/>
          <a:stretch/>
        </p:blipFill>
        <p:spPr>
          <a:xfrm>
            <a:off x="2086808" y="1350198"/>
            <a:ext cx="4009192" cy="473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Il volto femminile della migrazione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6AE3EC6-E65A-423C-B0C9-599B7D05C64E}"/>
              </a:ext>
            </a:extLst>
          </p:cNvPr>
          <p:cNvSpPr/>
          <p:nvPr/>
        </p:nvSpPr>
        <p:spPr>
          <a:xfrm>
            <a:off x="6654018" y="1339953"/>
            <a:ext cx="4981390" cy="63610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milioni di donne migranti</a:t>
            </a:r>
          </a:p>
        </p:txBody>
      </p:sp>
      <p:sp>
        <p:nvSpPr>
          <p:cNvPr id="20" name="Callout: linea con bordo e barra in risalto 19">
            <a:extLst>
              <a:ext uri="{FF2B5EF4-FFF2-40B4-BE49-F238E27FC236}">
                <a16:creationId xmlns:a16="http://schemas.microsoft.com/office/drawing/2014/main" id="{D74254A8-190B-4B82-89E7-0539F53D7D44}"/>
              </a:ext>
            </a:extLst>
          </p:cNvPr>
          <p:cNvSpPr/>
          <p:nvPr/>
        </p:nvSpPr>
        <p:spPr>
          <a:xfrm>
            <a:off x="8206641" y="2195025"/>
            <a:ext cx="3599013" cy="1013396"/>
          </a:xfrm>
          <a:prstGeom prst="accentBorderCallout1">
            <a:avLst>
              <a:gd name="adj1" fmla="val 20333"/>
              <a:gd name="adj2" fmla="val -3430"/>
              <a:gd name="adj3" fmla="val -22689"/>
              <a:gd name="adj4" fmla="val -2812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</a:rPr>
              <a:t>Migrano da sole per una migliore opportunità di vita </a:t>
            </a:r>
            <a:r>
              <a:rPr lang="it-IT" b="1" dirty="0">
                <a:solidFill>
                  <a:schemeClr val="bg1"/>
                </a:solidFill>
              </a:rPr>
              <a:t>(diversamente dal passato)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7752680-FD77-469C-9ED5-931442806696}"/>
              </a:ext>
            </a:extLst>
          </p:cNvPr>
          <p:cNvSpPr/>
          <p:nvPr/>
        </p:nvSpPr>
        <p:spPr>
          <a:xfrm>
            <a:off x="5595903" y="3203401"/>
            <a:ext cx="2245895" cy="1143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Migrazione di lavoro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4DB1D342-AB55-4C70-91F2-73EE8D51E94A}"/>
              </a:ext>
            </a:extLst>
          </p:cNvPr>
          <p:cNvSpPr/>
          <p:nvPr/>
        </p:nvSpPr>
        <p:spPr>
          <a:xfrm>
            <a:off x="6398008" y="4175891"/>
            <a:ext cx="641684" cy="4990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11" name="Rettangolo con angoli diagonali arrotondati 10">
            <a:extLst>
              <a:ext uri="{FF2B5EF4-FFF2-40B4-BE49-F238E27FC236}">
                <a16:creationId xmlns:a16="http://schemas.microsoft.com/office/drawing/2014/main" id="{A8356D78-B854-4A25-85BD-D55C1A103F3B}"/>
              </a:ext>
            </a:extLst>
          </p:cNvPr>
          <p:cNvSpPr/>
          <p:nvPr/>
        </p:nvSpPr>
        <p:spPr>
          <a:xfrm>
            <a:off x="5724240" y="4674983"/>
            <a:ext cx="2725824" cy="97249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Per aiutare economicamente le loro famiglie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D3182FCA-F731-4704-AAE9-36E0C22F65CC}"/>
              </a:ext>
            </a:extLst>
          </p:cNvPr>
          <p:cNvSpPr/>
          <p:nvPr/>
        </p:nvSpPr>
        <p:spPr>
          <a:xfrm>
            <a:off x="10105192" y="3150488"/>
            <a:ext cx="641684" cy="4990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21" name="Rettangolo con angoli diagonali arrotondati 20">
            <a:extLst>
              <a:ext uri="{FF2B5EF4-FFF2-40B4-BE49-F238E27FC236}">
                <a16:creationId xmlns:a16="http://schemas.microsoft.com/office/drawing/2014/main" id="{8BDAAA5C-D9B3-4C41-854B-14B70E2C1405}"/>
              </a:ext>
            </a:extLst>
          </p:cNvPr>
          <p:cNvSpPr/>
          <p:nvPr/>
        </p:nvSpPr>
        <p:spPr>
          <a:xfrm>
            <a:off x="8919410" y="3732715"/>
            <a:ext cx="2992174" cy="1143000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Migliorare la loro formazione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Sfuggire a violenze e conflitti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9CAC974-C04C-4CF1-A4BA-8C07A16C1D82}"/>
              </a:ext>
            </a:extLst>
          </p:cNvPr>
          <p:cNvSpPr/>
          <p:nvPr/>
        </p:nvSpPr>
        <p:spPr>
          <a:xfrm>
            <a:off x="6268664" y="5647473"/>
            <a:ext cx="2992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Spesso sono costrette a lasciare i figli in patria con i parenti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 animBg="1"/>
      <p:bldP spid="10" grpId="0" animBg="1"/>
      <p:bldP spid="11" grpId="0" animBg="1"/>
      <p:bldP spid="17" grpId="0" animBg="1"/>
      <p:bldP spid="2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29EC155-DCB5-4833-A6E8-8EA2FB1C0E39}"/>
              </a:ext>
            </a:extLst>
          </p:cNvPr>
          <p:cNvSpPr/>
          <p:nvPr/>
        </p:nvSpPr>
        <p:spPr>
          <a:xfrm>
            <a:off x="1861507" y="181605"/>
            <a:ext cx="846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Quante donne migrano?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ECD46E9-F188-4A6F-A6BA-3B9BB9E1778C}"/>
              </a:ext>
            </a:extLst>
          </p:cNvPr>
          <p:cNvSpPr/>
          <p:nvPr/>
        </p:nvSpPr>
        <p:spPr>
          <a:xfrm>
            <a:off x="2069805" y="1298300"/>
            <a:ext cx="97323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ndara" panose="020E0502030303020204" pitchFamily="34" charset="0"/>
              </a:rPr>
              <a:t>Se nel totale le donne sono il 48% dei migranti; il numero sale al 52% nei paesi avanzati.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2DE24DE7-AD0E-4EB5-BEA5-581011503963}"/>
              </a:ext>
            </a:extLst>
          </p:cNvPr>
          <p:cNvSpPr/>
          <p:nvPr/>
        </p:nvSpPr>
        <p:spPr>
          <a:xfrm>
            <a:off x="1861507" y="2301948"/>
            <a:ext cx="6405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Che lavoro fanno?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FD3F572-18C7-4081-92B8-1B364ACB0EC5}"/>
              </a:ext>
            </a:extLst>
          </p:cNvPr>
          <p:cNvSpPr/>
          <p:nvPr/>
        </p:nvSpPr>
        <p:spPr>
          <a:xfrm>
            <a:off x="2069804" y="3418643"/>
            <a:ext cx="973233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Candara" panose="020E0502030303020204" pitchFamily="34" charset="0"/>
              </a:rPr>
              <a:t>Sono domestiche, assistono bambini e anziani, lavorano nei servizi sociali…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294B6C3A-C66A-4A8A-AE12-E676C4250574}"/>
              </a:ext>
            </a:extLst>
          </p:cNvPr>
          <p:cNvSpPr/>
          <p:nvPr/>
        </p:nvSpPr>
        <p:spPr>
          <a:xfrm>
            <a:off x="2065717" y="4094387"/>
            <a:ext cx="97323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Perché hanno maggiori difficoltà rispetto agli uomini?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70DEB81-EE56-400F-A2D7-64B105C0AC95}"/>
              </a:ext>
            </a:extLst>
          </p:cNvPr>
          <p:cNvSpPr/>
          <p:nvPr/>
        </p:nvSpPr>
        <p:spPr>
          <a:xfrm>
            <a:off x="2065716" y="5417826"/>
            <a:ext cx="973233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ndara" panose="020E0502030303020204" pitchFamily="34" charset="0"/>
              </a:rPr>
              <a:t>Hanno pochi punti d riferimento affettivo-economico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ndara" panose="020E0502030303020204" pitchFamily="34" charset="0"/>
              </a:rPr>
              <a:t>Non conoscono la lingua straniera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ndara" panose="020E0502030303020204" pitchFamily="34" charset="0"/>
              </a:rPr>
              <a:t>Sono maggiormente esposte alle violenze/abusi/traffico di esseri umani</a:t>
            </a:r>
          </a:p>
        </p:txBody>
      </p:sp>
    </p:spTree>
    <p:extLst>
      <p:ext uri="{BB962C8B-B14F-4D97-AF65-F5344CB8AC3E}">
        <p14:creationId xmlns:p14="http://schemas.microsoft.com/office/powerpoint/2010/main" val="3006447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9" grpId="0"/>
      <p:bldP spid="24" grpId="0" animBg="1"/>
      <p:bldP spid="25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3B3C138F-3964-48C4-A505-E6B8BD41F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6227" y="1400808"/>
            <a:ext cx="4750241" cy="3558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Quanti sono i migranti?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6AE3EC6-E65A-423C-B0C9-599B7D05C64E}"/>
              </a:ext>
            </a:extLst>
          </p:cNvPr>
          <p:cNvSpPr/>
          <p:nvPr/>
        </p:nvSpPr>
        <p:spPr>
          <a:xfrm>
            <a:off x="6813331" y="2781296"/>
            <a:ext cx="4981390" cy="63610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L’uomo è migrante per natura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4317F979-335C-4204-9379-6AFC602EE690}"/>
              </a:ext>
            </a:extLst>
          </p:cNvPr>
          <p:cNvSpPr/>
          <p:nvPr/>
        </p:nvSpPr>
        <p:spPr>
          <a:xfrm>
            <a:off x="7330698" y="1471203"/>
            <a:ext cx="4063775" cy="1210400"/>
          </a:xfrm>
          <a:prstGeom prst="ellipse">
            <a:avLst/>
          </a:prstGeom>
          <a:solidFill>
            <a:schemeClr val="accent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3,4% </a:t>
            </a:r>
          </a:p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popolazione mondiale</a:t>
            </a:r>
          </a:p>
        </p:txBody>
      </p:sp>
      <p:sp>
        <p:nvSpPr>
          <p:cNvPr id="23" name="Callout: freccia in su 22">
            <a:extLst>
              <a:ext uri="{FF2B5EF4-FFF2-40B4-BE49-F238E27FC236}">
                <a16:creationId xmlns:a16="http://schemas.microsoft.com/office/drawing/2014/main" id="{B644B01E-3482-42EE-BF4C-8A826717DF5E}"/>
              </a:ext>
            </a:extLst>
          </p:cNvPr>
          <p:cNvSpPr/>
          <p:nvPr/>
        </p:nvSpPr>
        <p:spPr>
          <a:xfrm>
            <a:off x="7105544" y="3270710"/>
            <a:ext cx="4548966" cy="2116087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Desiderio di conoscere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Necessità economiche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Spinto da gravi fattori di turbamento (guerre, carestie…)</a:t>
            </a:r>
          </a:p>
        </p:txBody>
      </p:sp>
    </p:spTree>
    <p:extLst>
      <p:ext uri="{BB962C8B-B14F-4D97-AF65-F5344CB8AC3E}">
        <p14:creationId xmlns:p14="http://schemas.microsoft.com/office/powerpoint/2010/main" val="2522923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llout: linea con bordo e barra in risalto 23">
            <a:extLst>
              <a:ext uri="{FF2B5EF4-FFF2-40B4-BE49-F238E27FC236}">
                <a16:creationId xmlns:a16="http://schemas.microsoft.com/office/drawing/2014/main" id="{F0F07CE2-E7E6-4BEB-99C8-B5CE5A0AC822}"/>
              </a:ext>
            </a:extLst>
          </p:cNvPr>
          <p:cNvSpPr/>
          <p:nvPr/>
        </p:nvSpPr>
        <p:spPr>
          <a:xfrm>
            <a:off x="8400138" y="3031385"/>
            <a:ext cx="3511446" cy="1013396"/>
          </a:xfrm>
          <a:prstGeom prst="accentBorderCallout1">
            <a:avLst>
              <a:gd name="adj1" fmla="val 51993"/>
              <a:gd name="adj2" fmla="val -4558"/>
              <a:gd name="adj3" fmla="val 74089"/>
              <a:gd name="adj4" fmla="val -4003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XX-XXI secolo</a:t>
            </a:r>
          </a:p>
          <a:p>
            <a:r>
              <a:rPr lang="it-IT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Migrazioni transcontinentali</a:t>
            </a:r>
          </a:p>
          <a:p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(Africa </a:t>
            </a:r>
            <a:r>
              <a:rPr lang="it-IT" dirty="0">
                <a:solidFill>
                  <a:schemeClr val="accent4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 Europa)</a:t>
            </a:r>
            <a:endParaRPr lang="it-IT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Quanti sono i migranti?</a:t>
            </a:r>
          </a:p>
        </p:txBody>
      </p:sp>
      <p:sp>
        <p:nvSpPr>
          <p:cNvPr id="22" name="Callout: linea con bordo e barra in risalto 21">
            <a:extLst>
              <a:ext uri="{FF2B5EF4-FFF2-40B4-BE49-F238E27FC236}">
                <a16:creationId xmlns:a16="http://schemas.microsoft.com/office/drawing/2014/main" id="{EF0F4CD0-7776-4AF8-B5C3-D1B29517F5DD}"/>
              </a:ext>
            </a:extLst>
          </p:cNvPr>
          <p:cNvSpPr/>
          <p:nvPr/>
        </p:nvSpPr>
        <p:spPr>
          <a:xfrm>
            <a:off x="3930509" y="3007201"/>
            <a:ext cx="2564866" cy="1013396"/>
          </a:xfrm>
          <a:prstGeom prst="accentBorderCallout1">
            <a:avLst>
              <a:gd name="adj1" fmla="val 39329"/>
              <a:gd name="adj2" fmla="val 103919"/>
              <a:gd name="adj3" fmla="val 81011"/>
              <a:gd name="adj4" fmla="val 10491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Migrazioni transoceaniche</a:t>
            </a:r>
          </a:p>
          <a:p>
            <a:r>
              <a:rPr lang="it-IT" dirty="0">
                <a:solidFill>
                  <a:schemeClr val="tx1"/>
                </a:solidFill>
              </a:rPr>
              <a:t>(Europa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America)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Callout: linea con bordo e barra in risalto 18">
            <a:extLst>
              <a:ext uri="{FF2B5EF4-FFF2-40B4-BE49-F238E27FC236}">
                <a16:creationId xmlns:a16="http://schemas.microsoft.com/office/drawing/2014/main" id="{B831A699-C8D6-4061-BAAC-44F21EAE58A2}"/>
              </a:ext>
            </a:extLst>
          </p:cNvPr>
          <p:cNvSpPr/>
          <p:nvPr/>
        </p:nvSpPr>
        <p:spPr>
          <a:xfrm>
            <a:off x="3765916" y="5098280"/>
            <a:ext cx="2894051" cy="1013396"/>
          </a:xfrm>
          <a:prstGeom prst="accentBorderCallout1">
            <a:avLst>
              <a:gd name="adj1" fmla="val 48827"/>
              <a:gd name="adj2" fmla="val 101888"/>
              <a:gd name="adj3" fmla="val 75029"/>
              <a:gd name="adj4" fmla="val 101878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Migrazioni continentali</a:t>
            </a:r>
          </a:p>
          <a:p>
            <a:r>
              <a:rPr lang="it-IT" dirty="0">
                <a:solidFill>
                  <a:schemeClr val="tx1"/>
                </a:solidFill>
              </a:rPr>
              <a:t>(USA Atlantico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            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USA Pacifico)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8" name="Callout: linea con bordo e barra in risalto 17">
            <a:extLst>
              <a:ext uri="{FF2B5EF4-FFF2-40B4-BE49-F238E27FC236}">
                <a16:creationId xmlns:a16="http://schemas.microsoft.com/office/drawing/2014/main" id="{06C01ECD-9368-4EC4-B5C5-6B322FA8E4DD}"/>
              </a:ext>
            </a:extLst>
          </p:cNvPr>
          <p:cNvSpPr/>
          <p:nvPr/>
        </p:nvSpPr>
        <p:spPr>
          <a:xfrm>
            <a:off x="7051614" y="5481688"/>
            <a:ext cx="2894051" cy="1101674"/>
          </a:xfrm>
          <a:prstGeom prst="accentBorderCallout1">
            <a:avLst>
              <a:gd name="adj1" fmla="val 48827"/>
              <a:gd name="adj2" fmla="val 101888"/>
              <a:gd name="adj3" fmla="val 70628"/>
              <a:gd name="adj4" fmla="val 102219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>
                <a:solidFill>
                  <a:schemeClr val="tx1"/>
                </a:solidFill>
              </a:rPr>
              <a:t>Migrazioni continentali</a:t>
            </a:r>
          </a:p>
          <a:p>
            <a:r>
              <a:rPr lang="it-IT" dirty="0">
                <a:solidFill>
                  <a:schemeClr val="tx1"/>
                </a:solidFill>
              </a:rPr>
              <a:t>(Europa sud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              </a:t>
            </a:r>
            <a:r>
              <a:rPr lang="it-IT" dirty="0">
                <a:solidFill>
                  <a:schemeClr val="tx1"/>
                </a:solidFill>
                <a:sym typeface="Wingdings" panose="05000000000000000000" pitchFamily="2" charset="2"/>
              </a:rPr>
              <a:t> Europa nord)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97CFDD4-FC68-4109-9CA8-B16025AE0CEF}"/>
              </a:ext>
            </a:extLst>
          </p:cNvPr>
          <p:cNvSpPr/>
          <p:nvPr/>
        </p:nvSpPr>
        <p:spPr>
          <a:xfrm>
            <a:off x="10563060" y="3887537"/>
            <a:ext cx="1348524" cy="87569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FUGA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58984396-A896-442E-9AF7-DF4BF617E3D0}"/>
              </a:ext>
            </a:extLst>
          </p:cNvPr>
          <p:cNvSpPr/>
          <p:nvPr/>
        </p:nvSpPr>
        <p:spPr>
          <a:xfrm>
            <a:off x="1580827" y="1883597"/>
            <a:ext cx="10611173" cy="46975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9DE4BC27-2524-4650-9AE2-73B4354BC1E0}"/>
              </a:ext>
            </a:extLst>
          </p:cNvPr>
          <p:cNvSpPr/>
          <p:nvPr/>
        </p:nvSpPr>
        <p:spPr>
          <a:xfrm>
            <a:off x="2194560" y="1814160"/>
            <a:ext cx="1540532" cy="539189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</a:rPr>
              <a:t>XVII secolo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6F29FAA-FFBD-4D79-94CB-1BD7BE37932C}"/>
              </a:ext>
            </a:extLst>
          </p:cNvPr>
          <p:cNvSpPr/>
          <p:nvPr/>
        </p:nvSpPr>
        <p:spPr>
          <a:xfrm>
            <a:off x="7193280" y="1814158"/>
            <a:ext cx="1540532" cy="53918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XX secolo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15D5B2A-C5C7-4375-BF90-2EA0F9C78FF1}"/>
              </a:ext>
            </a:extLst>
          </p:cNvPr>
          <p:cNvSpPr/>
          <p:nvPr/>
        </p:nvSpPr>
        <p:spPr>
          <a:xfrm>
            <a:off x="10229442" y="1814159"/>
            <a:ext cx="1540532" cy="539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XXI secolo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E5E43B03-3D3E-4D31-9712-BE87EAFDE184}"/>
              </a:ext>
            </a:extLst>
          </p:cNvPr>
          <p:cNvSpPr/>
          <p:nvPr/>
        </p:nvSpPr>
        <p:spPr>
          <a:xfrm>
            <a:off x="4904933" y="1801156"/>
            <a:ext cx="1540532" cy="5391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</a:rPr>
              <a:t>XIX secolo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BC908187-88A6-468E-909C-FDDDA78CBC7C}"/>
              </a:ext>
            </a:extLst>
          </p:cNvPr>
          <p:cNvSpPr/>
          <p:nvPr/>
        </p:nvSpPr>
        <p:spPr>
          <a:xfrm rot="16200000">
            <a:off x="4682115" y="-220143"/>
            <a:ext cx="539187" cy="58428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21349C3E-DAF4-4331-A5AE-218849A7B1F1}"/>
              </a:ext>
            </a:extLst>
          </p:cNvPr>
          <p:cNvSpPr/>
          <p:nvPr/>
        </p:nvSpPr>
        <p:spPr>
          <a:xfrm rot="16200000">
            <a:off x="6520588" y="3429323"/>
            <a:ext cx="815689" cy="2357122"/>
          </a:xfrm>
          <a:prstGeom prst="leftBrace">
            <a:avLst>
              <a:gd name="adj1" fmla="val 7737"/>
              <a:gd name="adj2" fmla="val 4839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Parentesi graffa aperta 24">
            <a:extLst>
              <a:ext uri="{FF2B5EF4-FFF2-40B4-BE49-F238E27FC236}">
                <a16:creationId xmlns:a16="http://schemas.microsoft.com/office/drawing/2014/main" id="{F9DB9B18-8740-4342-A5B6-7B2F6BC2E02B}"/>
              </a:ext>
            </a:extLst>
          </p:cNvPr>
          <p:cNvSpPr/>
          <p:nvPr/>
        </p:nvSpPr>
        <p:spPr>
          <a:xfrm rot="16200000">
            <a:off x="9235281" y="1158967"/>
            <a:ext cx="402286" cy="31265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" name="Segnaposto contenuto 8">
            <a:extLst>
              <a:ext uri="{FF2B5EF4-FFF2-40B4-BE49-F238E27FC236}">
                <a16:creationId xmlns:a16="http://schemas.microsoft.com/office/drawing/2014/main" id="{C97ADFDA-71D2-4107-A6D2-963126C2D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5578" y="2950321"/>
            <a:ext cx="1165099" cy="166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 descr="Immagine che contiene persona, esterni, albero, folla&#10;&#10;Descrizione generata automaticamente">
            <a:extLst>
              <a:ext uri="{FF2B5EF4-FFF2-40B4-BE49-F238E27FC236}">
                <a16:creationId xmlns:a16="http://schemas.microsoft.com/office/drawing/2014/main" id="{66AC349A-AE60-49B9-8D48-8E7EA2C25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94" y="2973560"/>
            <a:ext cx="1562547" cy="1101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magine 14" descr="Immagine che contiene interni, cibo&#10;&#10;Descrizione generata automaticamente">
            <a:extLst>
              <a:ext uri="{FF2B5EF4-FFF2-40B4-BE49-F238E27FC236}">
                <a16:creationId xmlns:a16="http://schemas.microsoft.com/office/drawing/2014/main" id="{099C9C85-255A-40E5-A46D-A56C14C33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892" y="4112585"/>
            <a:ext cx="2084832" cy="13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442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  <p:bldP spid="19" grpId="0" animBg="1"/>
      <p:bldP spid="18" grpId="0" animBg="1"/>
      <p:bldP spid="12" grpId="0" animBg="1"/>
      <p:bldP spid="5" grpId="0" animBg="1"/>
      <p:bldP spid="6" grpId="0" animBg="1"/>
      <p:bldP spid="16" grpId="0" animBg="1"/>
      <p:bldP spid="16" grpId="1" animBg="1"/>
      <p:bldP spid="17" grpId="0" animBg="1"/>
      <p:bldP spid="20" grpId="0" animBg="1"/>
      <p:bldP spid="9" grpId="0" animBg="1"/>
      <p:bldP spid="21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4CD0-A021-4349-BDB0-3BD4A3F3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179705"/>
            <a:ext cx="9347199" cy="1018063"/>
          </a:xfrm>
        </p:spPr>
        <p:txBody>
          <a:bodyPr/>
          <a:lstStyle/>
          <a:p>
            <a:r>
              <a:rPr lang="it-IT" dirty="0"/>
              <a:t>Globalizzazione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EA1DD-EB96-4E31-9BEE-CAA5234C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6232" y="2609924"/>
            <a:ext cx="4839367" cy="1752600"/>
          </a:xfrm>
          <a:solidFill>
            <a:schemeClr val="accent4">
              <a:lumMod val="40000"/>
              <a:lumOff val="60000"/>
              <a:alpha val="50000"/>
            </a:schemeClr>
          </a:solidFill>
        </p:spPr>
        <p:txBody>
          <a:bodyPr/>
          <a:lstStyle/>
          <a:p>
            <a:pPr algn="l"/>
            <a:r>
              <a:rPr lang="it-IT" b="0" dirty="0">
                <a:solidFill>
                  <a:schemeClr val="tx1"/>
                </a:solidFill>
                <a:latin typeface="Candara" panose="020E0502030303020204" pitchFamily="34" charset="0"/>
              </a:rPr>
              <a:t>Progressiva intensificazione e interdipendenza delle relazioni e degli scambi internazionali (economici, finanziari e culturali)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DB1FC0AC-BF49-4373-9F58-0C24BEE98419}"/>
              </a:ext>
            </a:extLst>
          </p:cNvPr>
          <p:cNvSpPr/>
          <p:nvPr/>
        </p:nvSpPr>
        <p:spPr>
          <a:xfrm>
            <a:off x="2438400" y="513347"/>
            <a:ext cx="9347199" cy="66635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Il lessico della geografia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FB61C61-576D-47C0-AFC0-716B5031E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2609924"/>
            <a:ext cx="4132593" cy="2366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87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458D286-D13E-4A09-85D3-B797982A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GEO LIVE – </a:t>
            </a:r>
            <a:r>
              <a:rPr lang="it-IT" sz="1800" i="1" dirty="0"/>
              <a:t>Metropolis</a:t>
            </a:r>
            <a:r>
              <a:rPr lang="it-IT" sz="1800" dirty="0"/>
              <a:t> p.294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47F9C0-B625-4185-B662-CE7E408EE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Quando gli immigrati eravamo noi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9097859C-E9D7-44C1-9DEE-2EFACE867469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Profughi </a:t>
            </a:r>
          </a:p>
        </p:txBody>
      </p:sp>
      <p:pic>
        <p:nvPicPr>
          <p:cNvPr id="12" name="Segnaposto contenuto 11" descr="Videocamera">
            <a:hlinkClick r:id="rId2"/>
            <a:extLst>
              <a:ext uri="{FF2B5EF4-FFF2-40B4-BE49-F238E27FC236}">
                <a16:creationId xmlns:a16="http://schemas.microsoft.com/office/drawing/2014/main" id="{58629B88-B383-4CE4-8E57-22D90D145D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8539" y="1826557"/>
            <a:ext cx="2439884" cy="2439884"/>
          </a:xfrm>
        </p:spPr>
      </p:pic>
      <p:pic>
        <p:nvPicPr>
          <p:cNvPr id="15" name="Segnaposto contenuto 11" descr="Videocamera">
            <a:hlinkClick r:id="rId2"/>
            <a:extLst>
              <a:ext uri="{FF2B5EF4-FFF2-40B4-BE49-F238E27FC236}">
                <a16:creationId xmlns:a16="http://schemas.microsoft.com/office/drawing/2014/main" id="{02146A0E-CFB3-448D-B9FB-FB516CADC8D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71898" y="1826558"/>
            <a:ext cx="2439883" cy="2439883"/>
          </a:xfrm>
        </p:spPr>
      </p:pic>
    </p:spTree>
    <p:extLst>
      <p:ext uri="{BB962C8B-B14F-4D97-AF65-F5344CB8AC3E}">
        <p14:creationId xmlns:p14="http://schemas.microsoft.com/office/powerpoint/2010/main" val="48394731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BC4CD0-A021-4349-BDB0-3BD4A3F39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0" y="1179705"/>
            <a:ext cx="9327150" cy="1008185"/>
          </a:xfrm>
        </p:spPr>
        <p:txBody>
          <a:bodyPr>
            <a:normAutofit/>
          </a:bodyPr>
          <a:lstStyle/>
          <a:p>
            <a:r>
              <a:rPr lang="it-IT" dirty="0"/>
              <a:t>Delocalizzazione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EA1DD-EB96-4E31-9BEE-CAA5234CD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8157" y="2604732"/>
            <a:ext cx="5092031" cy="2870098"/>
          </a:xfrm>
          <a:solidFill>
            <a:schemeClr val="accent4">
              <a:lumMod val="40000"/>
              <a:lumOff val="60000"/>
              <a:alpha val="3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it-IT" b="0" dirty="0">
                <a:solidFill>
                  <a:schemeClr val="tx1"/>
                </a:solidFill>
                <a:latin typeface="Candara" panose="020E0502030303020204" pitchFamily="34" charset="0"/>
              </a:rPr>
              <a:t>Trasferimento all’estero di fasi produttive con l’obiettivo di guadagnare competitività (grazie ai minori costi della manodopera, alla penetrazione in mercati emergenti, all’ottimizzazione del sistema distributivo.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DB1FC0AC-BF49-4373-9F58-0C24BEE98419}"/>
              </a:ext>
            </a:extLst>
          </p:cNvPr>
          <p:cNvSpPr/>
          <p:nvPr/>
        </p:nvSpPr>
        <p:spPr>
          <a:xfrm>
            <a:off x="2438400" y="513347"/>
            <a:ext cx="9347199" cy="66635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Il lessico della geografia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48F0281-1B4E-4289-9EA8-A1EFC7ED6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6"/>
          <a:stretch/>
        </p:blipFill>
        <p:spPr>
          <a:xfrm>
            <a:off x="2470484" y="2604732"/>
            <a:ext cx="4255168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89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32D6C-0898-4AAA-AAC1-617C59CD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Migrazione, lavoro, sviluppo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AF85D7BB-5691-45B3-9540-CB08C79FFCEB}"/>
              </a:ext>
            </a:extLst>
          </p:cNvPr>
          <p:cNvSpPr/>
          <p:nvPr/>
        </p:nvSpPr>
        <p:spPr>
          <a:xfrm>
            <a:off x="4879365" y="2089883"/>
            <a:ext cx="1892968" cy="7860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migrazione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6604607-733C-4F3C-9DB0-604DB1F3CA00}"/>
              </a:ext>
            </a:extLst>
          </p:cNvPr>
          <p:cNvSpPr/>
          <p:nvPr/>
        </p:nvSpPr>
        <p:spPr>
          <a:xfrm>
            <a:off x="1927620" y="2891425"/>
            <a:ext cx="4550824" cy="1024773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 di lavoro nei paesi avanzati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Poco qualificanti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/>
                </a:solidFill>
              </a:rPr>
              <a:t>Troppo faticosi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48890E20-E025-4894-BE82-9C62FC505CA3}"/>
              </a:ext>
            </a:extLst>
          </p:cNvPr>
          <p:cNvSpPr/>
          <p:nvPr/>
        </p:nvSpPr>
        <p:spPr>
          <a:xfrm>
            <a:off x="2167726" y="1515170"/>
            <a:ext cx="2261936" cy="1024773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globalizzazione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9AF87591-5491-47FA-AD3B-D7D919A22CE9}"/>
              </a:ext>
            </a:extLst>
          </p:cNvPr>
          <p:cNvSpPr/>
          <p:nvPr/>
        </p:nvSpPr>
        <p:spPr>
          <a:xfrm>
            <a:off x="4176079" y="1288341"/>
            <a:ext cx="3299541" cy="786063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Facilità degli spostamenti</a:t>
            </a: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1C692CAF-771F-4460-A862-242220897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25009" y="1233635"/>
            <a:ext cx="3936954" cy="307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8B354046-66BF-4F18-8634-5347DC9B54A5}"/>
              </a:ext>
            </a:extLst>
          </p:cNvPr>
          <p:cNvSpPr/>
          <p:nvPr/>
        </p:nvSpPr>
        <p:spPr>
          <a:xfrm>
            <a:off x="2197768" y="3916198"/>
            <a:ext cx="593558" cy="431213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u="sng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tangolo con angoli ritagliati in diagonale 14">
            <a:extLst>
              <a:ext uri="{FF2B5EF4-FFF2-40B4-BE49-F238E27FC236}">
                <a16:creationId xmlns:a16="http://schemas.microsoft.com/office/drawing/2014/main" id="{85204C5A-AF39-4FBE-8EE7-99E2E64693C0}"/>
              </a:ext>
            </a:extLst>
          </p:cNvPr>
          <p:cNvSpPr/>
          <p:nvPr/>
        </p:nvSpPr>
        <p:spPr>
          <a:xfrm>
            <a:off x="1811052" y="4493712"/>
            <a:ext cx="2261936" cy="878472"/>
          </a:xfrm>
          <a:prstGeom prst="snip2Diag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Problemi di convivenza e integrazione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8F7D4D93-B48F-4A91-AC27-C802B66EE3BA}"/>
              </a:ext>
            </a:extLst>
          </p:cNvPr>
          <p:cNvSpPr/>
          <p:nvPr/>
        </p:nvSpPr>
        <p:spPr>
          <a:xfrm>
            <a:off x="4072988" y="4733383"/>
            <a:ext cx="524257" cy="4170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Elaborazione alternativa 16">
            <a:extLst>
              <a:ext uri="{FF2B5EF4-FFF2-40B4-BE49-F238E27FC236}">
                <a16:creationId xmlns:a16="http://schemas.microsoft.com/office/drawing/2014/main" id="{EB264B43-FCB0-48A4-AE28-2B1C5640FE43}"/>
              </a:ext>
            </a:extLst>
          </p:cNvPr>
          <p:cNvSpPr/>
          <p:nvPr/>
        </p:nvSpPr>
        <p:spPr>
          <a:xfrm>
            <a:off x="4597246" y="4780066"/>
            <a:ext cx="4995934" cy="1579186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u="sng" dirty="0"/>
              <a:t>Paure</a:t>
            </a:r>
            <a:r>
              <a:rPr lang="it-IT" sz="3200" dirty="0"/>
              <a:t> </a:t>
            </a:r>
            <a:r>
              <a:rPr lang="it-IT" sz="3200" b="1" u="sng" dirty="0"/>
              <a:t>infondate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Incrementare la disoccupazione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Determinare il calo delle retribuzioni (offrendo manodopera a basso costo)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8ED188-2F14-4DD8-8813-215243A867A5}"/>
              </a:ext>
            </a:extLst>
          </p:cNvPr>
          <p:cNvSpPr txBox="1"/>
          <p:nvPr/>
        </p:nvSpPr>
        <p:spPr>
          <a:xfrm>
            <a:off x="9793486" y="5049018"/>
            <a:ext cx="211809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IMMIGRATI </a:t>
            </a:r>
          </a:p>
          <a:p>
            <a:pPr algn="ctr"/>
            <a:r>
              <a:rPr lang="it-IT" dirty="0"/>
              <a:t>sono i più colpiti</a:t>
            </a:r>
          </a:p>
        </p:txBody>
      </p:sp>
      <p:sp>
        <p:nvSpPr>
          <p:cNvPr id="22" name="Callout: freccia in su 21">
            <a:extLst>
              <a:ext uri="{FF2B5EF4-FFF2-40B4-BE49-F238E27FC236}">
                <a16:creationId xmlns:a16="http://schemas.microsoft.com/office/drawing/2014/main" id="{EB15EF35-104F-4E2D-A546-EC6A5CEBD983}"/>
              </a:ext>
            </a:extLst>
          </p:cNvPr>
          <p:cNvSpPr/>
          <p:nvPr/>
        </p:nvSpPr>
        <p:spPr>
          <a:xfrm>
            <a:off x="9593180" y="5856217"/>
            <a:ext cx="2559037" cy="839442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ECONOMICA</a:t>
            </a:r>
          </a:p>
        </p:txBody>
      </p:sp>
    </p:spTree>
    <p:extLst>
      <p:ext uri="{BB962C8B-B14F-4D97-AF65-F5344CB8AC3E}">
        <p14:creationId xmlns:p14="http://schemas.microsoft.com/office/powerpoint/2010/main" val="3341897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768A2E-4253-464F-987F-F5AD950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Che cosa si intende per…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F6ED6FE-1801-4BD0-8A29-39B41FEF77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it-IT" dirty="0">
                <a:solidFill>
                  <a:schemeClr val="tx1"/>
                </a:solidFill>
              </a:rPr>
              <a:t>Risparmi che i migranti periodicamente inviano alle famiglie rimaste nei paesi d’origine.</a:t>
            </a:r>
          </a:p>
          <a:p>
            <a:pPr marL="82296" indent="0">
              <a:buNone/>
            </a:pPr>
            <a:r>
              <a:rPr lang="it-IT" dirty="0">
                <a:solidFill>
                  <a:schemeClr val="tx1"/>
                </a:solidFill>
              </a:rPr>
              <a:t>Sono una risorsa decisiva, che sta alla base stessa della migrazione.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2FC14B8-294A-4262-89BD-8A2E075CC2B9}"/>
              </a:ext>
            </a:extLst>
          </p:cNvPr>
          <p:cNvSpPr/>
          <p:nvPr/>
        </p:nvSpPr>
        <p:spPr>
          <a:xfrm>
            <a:off x="7984775" y="384155"/>
            <a:ext cx="3289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Rimesse?</a:t>
            </a:r>
          </a:p>
        </p:txBody>
      </p:sp>
      <p:pic>
        <p:nvPicPr>
          <p:cNvPr id="8" name="Segnaposto contenuto 7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F08D73C3-BDD7-41CB-8CC2-71EEA39375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4784" y="1706388"/>
            <a:ext cx="4876800" cy="3445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4553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532D6C-0898-4AAA-AAC1-617C59CD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Rimesse</a:t>
            </a:r>
          </a:p>
        </p:txBody>
      </p:sp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AF85D7BB-5691-45B3-9540-CB08C79FFCEB}"/>
              </a:ext>
            </a:extLst>
          </p:cNvPr>
          <p:cNvSpPr/>
          <p:nvPr/>
        </p:nvSpPr>
        <p:spPr>
          <a:xfrm>
            <a:off x="1927620" y="2105361"/>
            <a:ext cx="3294943" cy="786063"/>
          </a:xfrm>
          <a:prstGeom prst="downArrowCallou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rimesse</a:t>
            </a:r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6604607-733C-4F3C-9DB0-604DB1F3CA00}"/>
              </a:ext>
            </a:extLst>
          </p:cNvPr>
          <p:cNvSpPr/>
          <p:nvPr/>
        </p:nvSpPr>
        <p:spPr>
          <a:xfrm>
            <a:off x="1927620" y="2891424"/>
            <a:ext cx="3294943" cy="36919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Aumentano il reddito familiare nei paesi d’origine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Contribuiscono allo studio dei figli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Contribuiscono al prodotto interno lordo (PIL) paese d’origine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+ valuta straniera (per pagare beni e servizi internazionali)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9AF87591-5491-47FA-AD3B-D7D919A22CE9}"/>
              </a:ext>
            </a:extLst>
          </p:cNvPr>
          <p:cNvSpPr/>
          <p:nvPr/>
        </p:nvSpPr>
        <p:spPr>
          <a:xfrm>
            <a:off x="1914145" y="1288341"/>
            <a:ext cx="9997440" cy="786063"/>
          </a:xfrm>
          <a:prstGeom prst="downArrow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 dei migranti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FAF98D7-C177-460D-BB44-8B54BEF41C73}"/>
              </a:ext>
            </a:extLst>
          </p:cNvPr>
          <p:cNvSpPr/>
          <p:nvPr/>
        </p:nvSpPr>
        <p:spPr>
          <a:xfrm>
            <a:off x="5628640" y="3078235"/>
            <a:ext cx="2568448" cy="30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di ritorno in patria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208353A7-F86A-4860-B8C0-9842C12D1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71873" y="3877788"/>
            <a:ext cx="4339710" cy="28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Callout: freccia in giù 18">
            <a:extLst>
              <a:ext uri="{FF2B5EF4-FFF2-40B4-BE49-F238E27FC236}">
                <a16:creationId xmlns:a16="http://schemas.microsoft.com/office/drawing/2014/main" id="{9D8481A0-FF90-4422-B221-C5A80D58DB53}"/>
              </a:ext>
            </a:extLst>
          </p:cNvPr>
          <p:cNvSpPr/>
          <p:nvPr/>
        </p:nvSpPr>
        <p:spPr>
          <a:xfrm>
            <a:off x="5628640" y="2123397"/>
            <a:ext cx="2568448" cy="978901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Capacità lavorative e nuovi saperi</a:t>
            </a:r>
          </a:p>
        </p:txBody>
      </p:sp>
      <p:sp>
        <p:nvSpPr>
          <p:cNvPr id="20" name="Callout: freccia in giù 19">
            <a:extLst>
              <a:ext uri="{FF2B5EF4-FFF2-40B4-BE49-F238E27FC236}">
                <a16:creationId xmlns:a16="http://schemas.microsoft.com/office/drawing/2014/main" id="{E3F5ADC3-B808-43CA-A290-2283188A1697}"/>
              </a:ext>
            </a:extLst>
          </p:cNvPr>
          <p:cNvSpPr/>
          <p:nvPr/>
        </p:nvSpPr>
        <p:spPr>
          <a:xfrm>
            <a:off x="8653013" y="2099334"/>
            <a:ext cx="3258570" cy="978901"/>
          </a:xfrm>
          <a:prstGeom prst="downArrow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Versamento dei contributi e il pagamento delle tasse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39AAEE2A-1CC5-4B0D-BDB8-232C9514A13C}"/>
              </a:ext>
            </a:extLst>
          </p:cNvPr>
          <p:cNvSpPr/>
          <p:nvPr/>
        </p:nvSpPr>
        <p:spPr>
          <a:xfrm>
            <a:off x="8653012" y="3123735"/>
            <a:ext cx="3258571" cy="113682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Danno un contributo molto importante al sistema di protezione sociale e pensionistico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731EBA01-9511-4CA6-B5A1-F548D756B886}"/>
              </a:ext>
            </a:extLst>
          </p:cNvPr>
          <p:cNvSpPr/>
          <p:nvPr/>
        </p:nvSpPr>
        <p:spPr>
          <a:xfrm>
            <a:off x="5628640" y="3429000"/>
            <a:ext cx="2501182" cy="1136827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Avvio di piccole attività nei paesi d’origine</a:t>
            </a:r>
          </a:p>
        </p:txBody>
      </p:sp>
    </p:spTree>
    <p:extLst>
      <p:ext uri="{BB962C8B-B14F-4D97-AF65-F5344CB8AC3E}">
        <p14:creationId xmlns:p14="http://schemas.microsoft.com/office/powerpoint/2010/main" val="2573617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3" grpId="0"/>
      <p:bldP spid="19" grpId="0" animBg="1"/>
      <p:bldP spid="20" grpId="0" animBg="1"/>
      <p:bldP spid="2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BDAB1B0-25DD-4136-B08F-B65EFE746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9613" t="32740" r="8026" b="19518"/>
          <a:stretch/>
        </p:blipFill>
        <p:spPr>
          <a:xfrm>
            <a:off x="5662862" y="1400414"/>
            <a:ext cx="6248722" cy="518294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52DADF9-C409-405C-8C03-8A06796D8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Rimesse dei migranti</a:t>
            </a:r>
            <a:br>
              <a:rPr lang="it-IT" sz="3600" dirty="0"/>
            </a:br>
            <a:r>
              <a:rPr lang="it-IT" sz="3600" dirty="0"/>
              <a:t>contributo in % al PIL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1792084-8D95-425B-8129-92B5986106F6}"/>
              </a:ext>
            </a:extLst>
          </p:cNvPr>
          <p:cNvSpPr txBox="1"/>
          <p:nvPr/>
        </p:nvSpPr>
        <p:spPr>
          <a:xfrm>
            <a:off x="1914144" y="1989221"/>
            <a:ext cx="3620383" cy="41946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/>
              <a:t>Nei paesi indicati nel grafico le rimesse dei migranti sono una delle voci più importanti delle entrate statali.</a:t>
            </a:r>
          </a:p>
          <a:p>
            <a:pPr>
              <a:lnSpc>
                <a:spcPct val="150000"/>
              </a:lnSpc>
            </a:pPr>
            <a:r>
              <a:rPr lang="it-IT" dirty="0"/>
              <a:t>Da esse dipende in buona parte la possibilità dei governi di effettuare investimenti per lo sviluppo (per esempio, nelle infrastrutture o nei servizi sociali).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41F3CC4-F5C7-4174-BE48-A579327E55A9}"/>
              </a:ext>
            </a:extLst>
          </p:cNvPr>
          <p:cNvSpPr/>
          <p:nvPr/>
        </p:nvSpPr>
        <p:spPr>
          <a:xfrm>
            <a:off x="5662862" y="1417639"/>
            <a:ext cx="6248722" cy="4766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Elaborazione alternativa 12">
            <a:extLst>
              <a:ext uri="{FF2B5EF4-FFF2-40B4-BE49-F238E27FC236}">
                <a16:creationId xmlns:a16="http://schemas.microsoft.com/office/drawing/2014/main" id="{1F52F9A7-1D78-4CDA-9822-0D0DBEF1CD85}"/>
              </a:ext>
            </a:extLst>
          </p:cNvPr>
          <p:cNvSpPr/>
          <p:nvPr/>
        </p:nvSpPr>
        <p:spPr>
          <a:xfrm>
            <a:off x="7347284" y="1513283"/>
            <a:ext cx="4395537" cy="422453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Primi 10 stati al mondo nel 2015</a:t>
            </a:r>
          </a:p>
        </p:txBody>
      </p:sp>
    </p:spTree>
    <p:extLst>
      <p:ext uri="{BB962C8B-B14F-4D97-AF65-F5344CB8AC3E}">
        <p14:creationId xmlns:p14="http://schemas.microsoft.com/office/powerpoint/2010/main" val="2326797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0080" y="2196213"/>
            <a:ext cx="9875520" cy="1472184"/>
          </a:xfrm>
        </p:spPr>
        <p:txBody>
          <a:bodyPr rtlCol="0">
            <a:normAutofit fontScale="90000"/>
          </a:bodyPr>
          <a:lstStyle/>
          <a:p>
            <a:r>
              <a:rPr lang="it-IT" dirty="0"/>
              <a:t>Umanità in movimento</a:t>
            </a:r>
            <a:br>
              <a:rPr lang="it-IT" dirty="0"/>
            </a:br>
            <a:r>
              <a:rPr lang="it-IT" sz="6700" dirty="0"/>
              <a:t>LE MIGRAZIONI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10080" y="3925695"/>
            <a:ext cx="9875520" cy="1752600"/>
          </a:xfrm>
        </p:spPr>
        <p:txBody>
          <a:bodyPr rtlCol="0"/>
          <a:lstStyle/>
          <a:p>
            <a:pPr rtl="0"/>
            <a:r>
              <a:rPr lang="it-IT" dirty="0"/>
              <a:t>Corso di Geografia 1</a:t>
            </a:r>
          </a:p>
        </p:txBody>
      </p:sp>
      <p:sp>
        <p:nvSpPr>
          <p:cNvPr id="4" name="Elaborazione alternativa 3">
            <a:extLst>
              <a:ext uri="{FF2B5EF4-FFF2-40B4-BE49-F238E27FC236}">
                <a16:creationId xmlns:a16="http://schemas.microsoft.com/office/drawing/2014/main" id="{25025765-878A-4938-B0BE-40EB4590EDB5}"/>
              </a:ext>
            </a:extLst>
          </p:cNvPr>
          <p:cNvSpPr/>
          <p:nvPr/>
        </p:nvSpPr>
        <p:spPr>
          <a:xfrm>
            <a:off x="5925419" y="4652211"/>
            <a:ext cx="1844842" cy="802105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dirty="0">
                <a:solidFill>
                  <a:schemeClr val="bg2">
                    <a:lumMod val="25000"/>
                  </a:schemeClr>
                </a:solidFill>
              </a:rPr>
              <a:t>FINE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8A371D-43EB-4070-B4CA-BB9B29C4B38C}"/>
              </a:ext>
            </a:extLst>
          </p:cNvPr>
          <p:cNvSpPr txBox="1"/>
          <p:nvPr/>
        </p:nvSpPr>
        <p:spPr>
          <a:xfrm rot="16200000">
            <a:off x="-3070433" y="3162765"/>
            <a:ext cx="6787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Bibliografia</a:t>
            </a:r>
          </a:p>
          <a:p>
            <a:r>
              <a:rPr lang="it-IT" sz="1200" dirty="0"/>
              <a:t>Amerini, Zanette, </a:t>
            </a:r>
            <a:r>
              <a:rPr lang="it-IT" sz="1200" dirty="0" err="1"/>
              <a:t>Tincati</a:t>
            </a:r>
            <a:r>
              <a:rPr lang="it-IT" sz="1200" dirty="0"/>
              <a:t>, </a:t>
            </a:r>
            <a:r>
              <a:rPr lang="it-IT" sz="1200" i="1" dirty="0" err="1"/>
              <a:t>Metropolis</a:t>
            </a:r>
            <a:r>
              <a:rPr lang="it-IT" sz="1200" dirty="0"/>
              <a:t>, vol.1, </a:t>
            </a:r>
            <a:r>
              <a:rPr lang="it-IT" sz="1200" dirty="0" err="1"/>
              <a:t>Pearson</a:t>
            </a:r>
            <a:r>
              <a:rPr lang="it-IT" sz="1200" dirty="0"/>
              <a:t>, Milano-Torino, 2017 pp.294-296</a:t>
            </a:r>
          </a:p>
        </p:txBody>
      </p:sp>
    </p:spTree>
    <p:extLst>
      <p:ext uri="{BB962C8B-B14F-4D97-AF65-F5344CB8AC3E}">
        <p14:creationId xmlns:p14="http://schemas.microsoft.com/office/powerpoint/2010/main" val="1933760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768A2E-4253-464F-987F-F5AD950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Che cosa significa…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F6ED6FE-1801-4BD0-8A29-39B41FEF7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4" y="2815298"/>
            <a:ext cx="4876800" cy="173019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b="1" dirty="0">
                <a:solidFill>
                  <a:schemeClr val="tx1"/>
                </a:solidFill>
              </a:rPr>
              <a:t>Spostamento di gruppi umani da un territorio a un altro.</a:t>
            </a:r>
          </a:p>
        </p:txBody>
      </p:sp>
      <p:pic>
        <p:nvPicPr>
          <p:cNvPr id="9" name="Segnaposto contenuto 8" descr="Immagine che contiene esterni, erba, recinto&#10;&#10;Descrizione generata automaticamente">
            <a:extLst>
              <a:ext uri="{FF2B5EF4-FFF2-40B4-BE49-F238E27FC236}">
                <a16:creationId xmlns:a16="http://schemas.microsoft.com/office/drawing/2014/main" id="{7106C432-CDC5-49DE-8A31-7CDC0E44B5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4213" y="2169967"/>
            <a:ext cx="4876800" cy="337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2FC14B8-294A-4262-89BD-8A2E075CC2B9}"/>
              </a:ext>
            </a:extLst>
          </p:cNvPr>
          <p:cNvSpPr/>
          <p:nvPr/>
        </p:nvSpPr>
        <p:spPr>
          <a:xfrm>
            <a:off x="2195543" y="1439849"/>
            <a:ext cx="4314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Migrazione?</a:t>
            </a:r>
          </a:p>
        </p:txBody>
      </p:sp>
    </p:spTree>
    <p:extLst>
      <p:ext uri="{BB962C8B-B14F-4D97-AF65-F5344CB8AC3E}">
        <p14:creationId xmlns:p14="http://schemas.microsoft.com/office/powerpoint/2010/main" val="348767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C768A2E-4253-464F-987F-F5AD950E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i geografi studiano la migrazione?</a:t>
            </a:r>
          </a:p>
        </p:txBody>
      </p:sp>
      <p:pic>
        <p:nvPicPr>
          <p:cNvPr id="14" name="Segnaposto immagine 13" descr="Immagine che contiene persona, esterni, folla, gruppo&#10;&#10;Descrizione generata automaticamente">
            <a:extLst>
              <a:ext uri="{FF2B5EF4-FFF2-40B4-BE49-F238E27FC236}">
                <a16:creationId xmlns:a16="http://schemas.microsoft.com/office/drawing/2014/main" id="{79346662-B2FF-44D2-9CDE-73078379BE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702" b="7702"/>
          <a:stretch>
            <a:fillRect/>
          </a:stretch>
        </p:blipFill>
        <p:spPr/>
      </p:pic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D50D7D3E-1FED-4550-A802-F209439B4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AD9973-1F13-4E27-B582-B6AD4FDD0865}"/>
              </a:ext>
            </a:extLst>
          </p:cNvPr>
          <p:cNvSpPr/>
          <p:nvPr/>
        </p:nvSpPr>
        <p:spPr>
          <a:xfrm>
            <a:off x="7385369" y="3180207"/>
            <a:ext cx="45852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it-IT" sz="2400" dirty="0"/>
              <a:t>I geografi studiano le migrazioni:</a:t>
            </a:r>
          </a:p>
          <a:p>
            <a:pPr marL="425196" indent="-342900">
              <a:buFont typeface="+mj-lt"/>
              <a:buAutoNum type="arabicPeriod"/>
            </a:pPr>
            <a:r>
              <a:rPr lang="it-IT" dirty="0"/>
              <a:t> </a:t>
            </a:r>
            <a:r>
              <a:rPr lang="it-IT" sz="2400" dirty="0"/>
              <a:t>in quanto fattore di </a:t>
            </a:r>
            <a:r>
              <a:rPr lang="it-IT" sz="2400" b="1" dirty="0"/>
              <a:t>ridistribuzione della popolazione </a:t>
            </a:r>
            <a:endParaRPr lang="it-IT" sz="2400" dirty="0"/>
          </a:p>
          <a:p>
            <a:pPr marL="425196" indent="-342900">
              <a:buFont typeface="+mj-lt"/>
              <a:buAutoNum type="arabicPeriod"/>
            </a:pPr>
            <a:r>
              <a:rPr lang="it-IT" sz="2400" dirty="0"/>
              <a:t>cercano di spiegarne le </a:t>
            </a:r>
            <a:r>
              <a:rPr lang="it-IT" sz="2400" b="1" dirty="0"/>
              <a:t>cause e le conseguenze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culturali, economiche, politiche e sociali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5519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D6AB6E-F306-42F8-9515-ECE56118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migrazioni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928D1F-2982-460B-AA88-A245AE4F5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1905000"/>
          </a:xfrm>
        </p:spPr>
        <p:txBody>
          <a:bodyPr>
            <a:normAutofit lnSpcReduction="10000"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individuali o collettive</a:t>
            </a:r>
          </a:p>
          <a:p>
            <a:r>
              <a:rPr lang="it-IT" dirty="0">
                <a:solidFill>
                  <a:schemeClr val="tx1"/>
                </a:solidFill>
              </a:rPr>
              <a:t>temporanee, periodiche, definitive</a:t>
            </a:r>
            <a:endParaRPr lang="it-IT" dirty="0"/>
          </a:p>
        </p:txBody>
      </p:sp>
      <p:pic>
        <p:nvPicPr>
          <p:cNvPr id="6" name="Segnaposto contenuto 5" descr="Immagine che contiene esterni, barca, largo, acqua&#10;&#10;Descrizione generata automaticamente">
            <a:extLst>
              <a:ext uri="{FF2B5EF4-FFF2-40B4-BE49-F238E27FC236}">
                <a16:creationId xmlns:a16="http://schemas.microsoft.com/office/drawing/2014/main" id="{17B91E59-7130-4C2B-AA4E-F8045FB409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98221" y="1630017"/>
            <a:ext cx="4116877" cy="3083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95A2C2-B4CF-4F16-B17A-C276B0C9C7F6}"/>
              </a:ext>
            </a:extLst>
          </p:cNvPr>
          <p:cNvSpPr txBox="1"/>
          <p:nvPr/>
        </p:nvSpPr>
        <p:spPr>
          <a:xfrm>
            <a:off x="7298221" y="4713701"/>
            <a:ext cx="4116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hlinkClick r:id="rId3" tooltip="http://cartadidentiliberta.blogspot.com/2012/05/storia-di-un-bambino-trasformato-in.html"/>
              </a:rPr>
              <a:t>Questa foto</a:t>
            </a:r>
            <a:r>
              <a:rPr lang="it-IT" sz="900" dirty="0"/>
              <a:t> di Autore sconosciuto è concesso in licenza da </a:t>
            </a:r>
            <a:r>
              <a:rPr lang="it-IT" sz="900" dirty="0">
                <a:hlinkClick r:id="rId4" tooltip="https://creativecommons.org/licenses/by/3.0/"/>
              </a:rPr>
              <a:t>CC BY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1762143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7">
            <a:extLst>
              <a:ext uri="{FF2B5EF4-FFF2-40B4-BE49-F238E27FC236}">
                <a16:creationId xmlns:a16="http://schemas.microsoft.com/office/drawing/2014/main" id="{84838C49-1E6B-42C5-8F06-AD8A3DA5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12" y="203415"/>
            <a:ext cx="3223067" cy="215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BDFE7D9E-C29B-4726-8BBC-14C1546EB6E1}"/>
              </a:ext>
            </a:extLst>
          </p:cNvPr>
          <p:cNvSpPr/>
          <p:nvPr/>
        </p:nvSpPr>
        <p:spPr>
          <a:xfrm>
            <a:off x="1913250" y="573437"/>
            <a:ext cx="2534761" cy="14103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 LIVE</a:t>
            </a:r>
          </a:p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gli immigrati eravamo noi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9513363-972B-42A9-BAE7-99CA5BF1BBC6}"/>
              </a:ext>
            </a:extLst>
          </p:cNvPr>
          <p:cNvSpPr/>
          <p:nvPr/>
        </p:nvSpPr>
        <p:spPr>
          <a:xfrm>
            <a:off x="8554453" y="2828960"/>
            <a:ext cx="3223067" cy="77701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 LIVE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Profughi</a:t>
            </a:r>
          </a:p>
        </p:txBody>
      </p:sp>
      <p:pic>
        <p:nvPicPr>
          <p:cNvPr id="6" name="Segnaposto contenuto 8">
            <a:extLst>
              <a:ext uri="{FF2B5EF4-FFF2-40B4-BE49-F238E27FC236}">
                <a16:creationId xmlns:a16="http://schemas.microsoft.com/office/drawing/2014/main" id="{6DA25D40-8AF8-4A46-AEE5-20FBA78EE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254" y="2161557"/>
            <a:ext cx="2534761" cy="36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08328D8-C597-4724-A3EF-C6C53DB310B0}"/>
              </a:ext>
            </a:extLst>
          </p:cNvPr>
          <p:cNvSpPr/>
          <p:nvPr/>
        </p:nvSpPr>
        <p:spPr>
          <a:xfrm>
            <a:off x="4448011" y="271448"/>
            <a:ext cx="2254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Chi sono?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07A6E47-47F0-41B9-80BE-D6D217845D5B}"/>
              </a:ext>
            </a:extLst>
          </p:cNvPr>
          <p:cNvSpPr/>
          <p:nvPr/>
        </p:nvSpPr>
        <p:spPr>
          <a:xfrm>
            <a:off x="5811799" y="2501479"/>
            <a:ext cx="27194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Quanti sono?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E38624D-51D9-4B99-BF34-0C2A39AD35B6}"/>
              </a:ext>
            </a:extLst>
          </p:cNvPr>
          <p:cNvSpPr/>
          <p:nvPr/>
        </p:nvSpPr>
        <p:spPr>
          <a:xfrm>
            <a:off x="7951737" y="3722649"/>
            <a:ext cx="42402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Perché </a:t>
            </a:r>
            <a:b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 spostano?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0634442-1E0A-4BC2-9CA5-739D8E2FD14B}"/>
              </a:ext>
            </a:extLst>
          </p:cNvPr>
          <p:cNvSpPr/>
          <p:nvPr/>
        </p:nvSpPr>
        <p:spPr>
          <a:xfrm>
            <a:off x="4715909" y="4599812"/>
            <a:ext cx="35404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0" cap="none" spc="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Dove migrano?</a:t>
            </a:r>
          </a:p>
        </p:txBody>
      </p:sp>
    </p:spTree>
    <p:extLst>
      <p:ext uri="{BB962C8B-B14F-4D97-AF65-F5344CB8AC3E}">
        <p14:creationId xmlns:p14="http://schemas.microsoft.com/office/powerpoint/2010/main" val="372885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Chi sono i migranti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6AE3EC6-E65A-423C-B0C9-599B7D05C64E}"/>
              </a:ext>
            </a:extLst>
          </p:cNvPr>
          <p:cNvSpPr/>
          <p:nvPr/>
        </p:nvSpPr>
        <p:spPr>
          <a:xfrm>
            <a:off x="4499833" y="1339953"/>
            <a:ext cx="7411751" cy="636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 milioni di persone vivono in un paese diverso dal loro </a:t>
            </a: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(rapporto ONU 2016)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91063D9-3376-4759-8ADB-EC3A61E6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608" y="1417638"/>
            <a:ext cx="2534761" cy="36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llout: freccia in su 5">
            <a:extLst>
              <a:ext uri="{FF2B5EF4-FFF2-40B4-BE49-F238E27FC236}">
                <a16:creationId xmlns:a16="http://schemas.microsoft.com/office/drawing/2014/main" id="{A48E9CBE-7DF4-434D-9D76-D40398A0B0FD}"/>
              </a:ext>
            </a:extLst>
          </p:cNvPr>
          <p:cNvSpPr/>
          <p:nvPr/>
        </p:nvSpPr>
        <p:spPr>
          <a:xfrm>
            <a:off x="4717774" y="1951381"/>
            <a:ext cx="3361281" cy="2171167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Adulti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Età lavorativa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20-64 anni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Buon grado di istruzione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7F15E2D0-FCAD-4CEA-8BC4-A8C1E7FFEF49}"/>
              </a:ext>
            </a:extLst>
          </p:cNvPr>
          <p:cNvSpPr/>
          <p:nvPr/>
        </p:nvSpPr>
        <p:spPr>
          <a:xfrm>
            <a:off x="7699513" y="2482953"/>
            <a:ext cx="1789044" cy="636105"/>
          </a:xfrm>
          <a:prstGeom prst="lef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52% M.</a:t>
            </a:r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D57369E3-D897-4033-A800-1DA3D6C2E718}"/>
              </a:ext>
            </a:extLst>
          </p:cNvPr>
          <p:cNvSpPr/>
          <p:nvPr/>
        </p:nvSpPr>
        <p:spPr>
          <a:xfrm>
            <a:off x="7981519" y="2986329"/>
            <a:ext cx="1507038" cy="636105"/>
          </a:xfrm>
          <a:prstGeom prst="lef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48% F.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ACCCFDC5-3B5D-4ECD-A41C-4DFE7DDDA86C}"/>
              </a:ext>
            </a:extLst>
          </p:cNvPr>
          <p:cNvSpPr/>
          <p:nvPr/>
        </p:nvSpPr>
        <p:spPr>
          <a:xfrm>
            <a:off x="9488557" y="2479434"/>
            <a:ext cx="499505" cy="1290708"/>
          </a:xfrm>
          <a:prstGeom prst="rightBrac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450D69A-70D9-4FDC-B180-2E20273EDB97}"/>
              </a:ext>
            </a:extLst>
          </p:cNvPr>
          <p:cNvSpPr/>
          <p:nvPr/>
        </p:nvSpPr>
        <p:spPr>
          <a:xfrm>
            <a:off x="10252392" y="2732190"/>
            <a:ext cx="165919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scelta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60669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Chi sono i migranti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6AE3EC6-E65A-423C-B0C9-599B7D05C64E}"/>
              </a:ext>
            </a:extLst>
          </p:cNvPr>
          <p:cNvSpPr/>
          <p:nvPr/>
        </p:nvSpPr>
        <p:spPr>
          <a:xfrm>
            <a:off x="4499833" y="1339953"/>
            <a:ext cx="7411751" cy="63610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244 milioni di persone vivono in un paese diverso dal loro </a:t>
            </a:r>
            <a:r>
              <a:rPr lang="it-IT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(rapporto ONU 2016)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91063D9-3376-4759-8ADB-EC3A61E6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608" y="1417638"/>
            <a:ext cx="2534761" cy="3621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0274E9AE-7849-41A4-8BB2-FCF1CFAE8211}"/>
              </a:ext>
            </a:extLst>
          </p:cNvPr>
          <p:cNvSpPr/>
          <p:nvPr/>
        </p:nvSpPr>
        <p:spPr>
          <a:xfrm>
            <a:off x="6516839" y="3522471"/>
            <a:ext cx="1982889" cy="1142486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 in via di sviluppo</a:t>
            </a:r>
          </a:p>
        </p:txBody>
      </p:sp>
      <p:sp>
        <p:nvSpPr>
          <p:cNvPr id="12" name="Freccia circolare a sinistra 11">
            <a:extLst>
              <a:ext uri="{FF2B5EF4-FFF2-40B4-BE49-F238E27FC236}">
                <a16:creationId xmlns:a16="http://schemas.microsoft.com/office/drawing/2014/main" id="{AD311CFD-53BA-46D2-9D44-360E2B7F00D0}"/>
              </a:ext>
            </a:extLst>
          </p:cNvPr>
          <p:cNvSpPr/>
          <p:nvPr/>
        </p:nvSpPr>
        <p:spPr>
          <a:xfrm>
            <a:off x="9944691" y="2482953"/>
            <a:ext cx="1311965" cy="22131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Da Africa e Asia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UOMINI</a:t>
            </a:r>
          </a:p>
        </p:txBody>
      </p:sp>
      <p:sp>
        <p:nvSpPr>
          <p:cNvPr id="15" name="Freccia circolare a destra 14">
            <a:extLst>
              <a:ext uri="{FF2B5EF4-FFF2-40B4-BE49-F238E27FC236}">
                <a16:creationId xmlns:a16="http://schemas.microsoft.com/office/drawing/2014/main" id="{DDF233B3-E965-4797-A2E2-FF110CBA57F2}"/>
              </a:ext>
            </a:extLst>
          </p:cNvPr>
          <p:cNvSpPr/>
          <p:nvPr/>
        </p:nvSpPr>
        <p:spPr>
          <a:xfrm>
            <a:off x="4869595" y="2482953"/>
            <a:ext cx="1404730" cy="2213114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</a:rPr>
              <a:t>Da Europa est</a:t>
            </a:r>
          </a:p>
          <a:p>
            <a:pPr algn="ctr"/>
            <a:r>
              <a:rPr lang="it-IT" sz="1600" dirty="0">
                <a:solidFill>
                  <a:schemeClr val="tx1"/>
                </a:solidFill>
              </a:rPr>
              <a:t>DONNE</a:t>
            </a:r>
          </a:p>
        </p:txBody>
      </p:sp>
      <p:sp>
        <p:nvSpPr>
          <p:cNvPr id="3" name="Callout: freccia in giù 2">
            <a:extLst>
              <a:ext uri="{FF2B5EF4-FFF2-40B4-BE49-F238E27FC236}">
                <a16:creationId xmlns:a16="http://schemas.microsoft.com/office/drawing/2014/main" id="{01B36D9B-2D6E-4F5A-897A-27951B8073AB}"/>
              </a:ext>
            </a:extLst>
          </p:cNvPr>
          <p:cNvSpPr/>
          <p:nvPr/>
        </p:nvSpPr>
        <p:spPr>
          <a:xfrm>
            <a:off x="6669552" y="2216683"/>
            <a:ext cx="2655207" cy="1290708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migranti si spostano da tutti i paesi del mondo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A9BF4F3F-F8AE-46E2-83FB-B16C0024B39C}"/>
              </a:ext>
            </a:extLst>
          </p:cNvPr>
          <p:cNvSpPr/>
          <p:nvPr/>
        </p:nvSpPr>
        <p:spPr>
          <a:xfrm>
            <a:off x="7961802" y="4482561"/>
            <a:ext cx="1982889" cy="1142486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Paesi avanzati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EDF83B2-A287-4450-B42B-B2C8E25CFABA}"/>
              </a:ext>
            </a:extLst>
          </p:cNvPr>
          <p:cNvSpPr/>
          <p:nvPr/>
        </p:nvSpPr>
        <p:spPr>
          <a:xfrm>
            <a:off x="7167559" y="5795871"/>
            <a:ext cx="165919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scelta</a:t>
            </a:r>
            <a:endParaRPr lang="it-IT" sz="2400" dirty="0"/>
          </a:p>
        </p:txBody>
      </p:sp>
      <p:sp>
        <p:nvSpPr>
          <p:cNvPr id="4" name="Rettangolo con due angoli in diagonale ritagliati 3">
            <a:extLst>
              <a:ext uri="{FF2B5EF4-FFF2-40B4-BE49-F238E27FC236}">
                <a16:creationId xmlns:a16="http://schemas.microsoft.com/office/drawing/2014/main" id="{79988CCD-1631-4DB4-86B8-4CF5A8C513F2}"/>
              </a:ext>
            </a:extLst>
          </p:cNvPr>
          <p:cNvSpPr/>
          <p:nvPr/>
        </p:nvSpPr>
        <p:spPr>
          <a:xfrm>
            <a:off x="4499833" y="2262078"/>
            <a:ext cx="1895351" cy="636105"/>
          </a:xfrm>
          <a:prstGeom prst="snip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Emancipazione femminile</a:t>
            </a:r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3" grpId="0" animBg="1"/>
      <p:bldP spid="14" grpId="0" animBg="1"/>
      <p:bldP spid="18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F2127A1-0198-4B86-BB08-8C6150B03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7315" y="1542577"/>
            <a:ext cx="4492876" cy="2997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Chi sono i migranti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16AE3EC6-E65A-423C-B0C9-599B7D05C64E}"/>
              </a:ext>
            </a:extLst>
          </p:cNvPr>
          <p:cNvSpPr/>
          <p:nvPr/>
        </p:nvSpPr>
        <p:spPr>
          <a:xfrm>
            <a:off x="6654018" y="1339953"/>
            <a:ext cx="4981390" cy="6361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 milioni di profughi e rifugiati</a:t>
            </a:r>
          </a:p>
        </p:txBody>
      </p:sp>
      <p:sp>
        <p:nvSpPr>
          <p:cNvPr id="6" name="Callout: freccia in su 5">
            <a:extLst>
              <a:ext uri="{FF2B5EF4-FFF2-40B4-BE49-F238E27FC236}">
                <a16:creationId xmlns:a16="http://schemas.microsoft.com/office/drawing/2014/main" id="{A48E9CBE-7DF4-434D-9D76-D40398A0B0FD}"/>
              </a:ext>
            </a:extLst>
          </p:cNvPr>
          <p:cNvSpPr/>
          <p:nvPr/>
        </p:nvSpPr>
        <p:spPr>
          <a:xfrm>
            <a:off x="6764521" y="1969324"/>
            <a:ext cx="2798575" cy="171947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Guerre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Persecuzioni religiose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Calamità naturali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DED12FD-957E-4829-94C5-53CCFC0087DA}"/>
              </a:ext>
            </a:extLst>
          </p:cNvPr>
          <p:cNvSpPr/>
          <p:nvPr/>
        </p:nvSpPr>
        <p:spPr>
          <a:xfrm>
            <a:off x="9228406" y="2125140"/>
            <a:ext cx="2683178" cy="116853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it-IT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Migrazione forzata</a:t>
            </a:r>
            <a:endParaRPr lang="it-IT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llout: freccia in su 17">
            <a:extLst>
              <a:ext uri="{FF2B5EF4-FFF2-40B4-BE49-F238E27FC236}">
                <a16:creationId xmlns:a16="http://schemas.microsoft.com/office/drawing/2014/main" id="{190348B5-1141-43A0-BF0E-556C174AEC30}"/>
              </a:ext>
            </a:extLst>
          </p:cNvPr>
          <p:cNvSpPr/>
          <p:nvPr/>
        </p:nvSpPr>
        <p:spPr>
          <a:xfrm>
            <a:off x="1919005" y="4067203"/>
            <a:ext cx="3216955" cy="1346754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Alto commissariato per i rifugiati </a:t>
            </a:r>
            <a:r>
              <a:rPr lang="it-IT" dirty="0">
                <a:solidFill>
                  <a:schemeClr val="tx1"/>
                </a:solidFill>
              </a:rPr>
              <a:t>(ONU)</a:t>
            </a:r>
          </a:p>
        </p:txBody>
      </p:sp>
      <p:sp>
        <p:nvSpPr>
          <p:cNvPr id="19" name="Callout: freccia in su 18">
            <a:extLst>
              <a:ext uri="{FF2B5EF4-FFF2-40B4-BE49-F238E27FC236}">
                <a16:creationId xmlns:a16="http://schemas.microsoft.com/office/drawing/2014/main" id="{9BFCC072-50E1-4E8F-9D07-D98F77F48034}"/>
              </a:ext>
            </a:extLst>
          </p:cNvPr>
          <p:cNvSpPr/>
          <p:nvPr/>
        </p:nvSpPr>
        <p:spPr>
          <a:xfrm>
            <a:off x="3695286" y="4881943"/>
            <a:ext cx="3216955" cy="1346754"/>
          </a:xfrm>
          <a:prstGeom prst="up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Varie </a:t>
            </a:r>
            <a:r>
              <a:rPr lang="it-IT" b="1" dirty="0">
                <a:solidFill>
                  <a:schemeClr val="tx1"/>
                </a:solidFill>
              </a:rPr>
              <a:t>ONG 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(Organizzazioni non governative)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0" name="Callout: linea con bordo e barra in risalto 19">
            <a:extLst>
              <a:ext uri="{FF2B5EF4-FFF2-40B4-BE49-F238E27FC236}">
                <a16:creationId xmlns:a16="http://schemas.microsoft.com/office/drawing/2014/main" id="{D74254A8-190B-4B82-89E7-0539F53D7D44}"/>
              </a:ext>
            </a:extLst>
          </p:cNvPr>
          <p:cNvSpPr/>
          <p:nvPr/>
        </p:nvSpPr>
        <p:spPr>
          <a:xfrm>
            <a:off x="8482818" y="4067203"/>
            <a:ext cx="3428766" cy="1067505"/>
          </a:xfrm>
          <a:prstGeom prst="accentBorderCallout1">
            <a:avLst>
              <a:gd name="adj1" fmla="val 18750"/>
              <a:gd name="adj2" fmla="val -8333"/>
              <a:gd name="adj3" fmla="val -33777"/>
              <a:gd name="adj4" fmla="val -46886"/>
            </a:avLst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Donne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Bambini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Gruppi etnici minoritari</a:t>
            </a:r>
          </a:p>
        </p:txBody>
      </p:sp>
    </p:spTree>
    <p:extLst>
      <p:ext uri="{BB962C8B-B14F-4D97-AF65-F5344CB8AC3E}">
        <p14:creationId xmlns:p14="http://schemas.microsoft.com/office/powerpoint/2010/main" val="94350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4" grpId="0" animBg="1"/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lo dello schema Foglie press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475_TF03460542" id="{1EFE8AA9-5476-40A8-8CBC-B4CD91AA6F3D}" vid="{21C9257C-8134-4C54-A939-417548B41E6A}"/>
    </a:ext>
  </a:extLst>
</a:theme>
</file>

<file path=ppt/theme/theme2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Dispositive con schema Foglie pressate</Template>
  <TotalTime>356</TotalTime>
  <Words>1102</Words>
  <Application>Microsoft Office PowerPoint</Application>
  <PresentationFormat>Widescreen</PresentationFormat>
  <Paragraphs>184</Paragraphs>
  <Slides>25</Slides>
  <Notes>16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Arial</vt:lpstr>
      <vt:lpstr>Candara</vt:lpstr>
      <vt:lpstr>Century Gothic</vt:lpstr>
      <vt:lpstr>Verdana</vt:lpstr>
      <vt:lpstr>Wingdings</vt:lpstr>
      <vt:lpstr>Wingdings 2</vt:lpstr>
      <vt:lpstr>Modello dello schema Foglie pressate</vt:lpstr>
      <vt:lpstr>Umanità in movimento LE MIGRAZIONI</vt:lpstr>
      <vt:lpstr>GEO LIVE – Metropolis p.294</vt:lpstr>
      <vt:lpstr>Che cosa significa…</vt:lpstr>
      <vt:lpstr>Perché i geografi studiano la migrazione?</vt:lpstr>
      <vt:lpstr>Le migrazioni</vt:lpstr>
      <vt:lpstr>Presentazione standard di PowerPoint</vt:lpstr>
      <vt:lpstr>Chi sono i migranti</vt:lpstr>
      <vt:lpstr>Chi sono i migranti</vt:lpstr>
      <vt:lpstr>Chi sono i migranti</vt:lpstr>
      <vt:lpstr>Profughi</vt:lpstr>
      <vt:lpstr>Rifugiati</vt:lpstr>
      <vt:lpstr>Presentazione standard di PowerPoint</vt:lpstr>
      <vt:lpstr>Presentazione standard di PowerPoint</vt:lpstr>
      <vt:lpstr>I flussi migratori internazionali</vt:lpstr>
      <vt:lpstr>Il volto femminile della migrazione</vt:lpstr>
      <vt:lpstr>Presentazione standard di PowerPoint</vt:lpstr>
      <vt:lpstr>Quanti sono i migranti?</vt:lpstr>
      <vt:lpstr>Quanti sono i migranti?</vt:lpstr>
      <vt:lpstr>Globalizzazione</vt:lpstr>
      <vt:lpstr>Delocalizzazione</vt:lpstr>
      <vt:lpstr>Migrazione, lavoro, sviluppo</vt:lpstr>
      <vt:lpstr>Che cosa si intende per…</vt:lpstr>
      <vt:lpstr>Rimesse</vt:lpstr>
      <vt:lpstr>Rimesse dei migranti contributo in % al PIL</vt:lpstr>
      <vt:lpstr>Umanità in movimento LE MIGRAZIONI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Umanità in movimento MIGRAZIONI</dc:title>
  <dc:creator>Jessica Cenciarelli</dc:creator>
  <cp:lastModifiedBy>JesCen</cp:lastModifiedBy>
  <cp:revision>9</cp:revision>
  <dcterms:created xsi:type="dcterms:W3CDTF">2018-02-07T09:59:25Z</dcterms:created>
  <dcterms:modified xsi:type="dcterms:W3CDTF">2020-02-07T16:54:55Z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